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43"/>
  </p:handoutMasterIdLst>
  <p:sldIdLst>
    <p:sldId id="256" r:id="rId2"/>
    <p:sldId id="306" r:id="rId3"/>
    <p:sldId id="257" r:id="rId4"/>
    <p:sldId id="288" r:id="rId5"/>
    <p:sldId id="259" r:id="rId6"/>
    <p:sldId id="258" r:id="rId7"/>
    <p:sldId id="289" r:id="rId8"/>
    <p:sldId id="271" r:id="rId9"/>
    <p:sldId id="290" r:id="rId10"/>
    <p:sldId id="272" r:id="rId11"/>
    <p:sldId id="273" r:id="rId12"/>
    <p:sldId id="294" r:id="rId13"/>
    <p:sldId id="291" r:id="rId14"/>
    <p:sldId id="260" r:id="rId15"/>
    <p:sldId id="280" r:id="rId16"/>
    <p:sldId id="295" r:id="rId17"/>
    <p:sldId id="296" r:id="rId18"/>
    <p:sldId id="297" r:id="rId19"/>
    <p:sldId id="298" r:id="rId20"/>
    <p:sldId id="283" r:id="rId21"/>
    <p:sldId id="307" r:id="rId22"/>
    <p:sldId id="310" r:id="rId23"/>
    <p:sldId id="285" r:id="rId24"/>
    <p:sldId id="287" r:id="rId25"/>
    <p:sldId id="302" r:id="rId26"/>
    <p:sldId id="261" r:id="rId27"/>
    <p:sldId id="269" r:id="rId28"/>
    <p:sldId id="286" r:id="rId29"/>
    <p:sldId id="262" r:id="rId30"/>
    <p:sldId id="292" r:id="rId31"/>
    <p:sldId id="293" r:id="rId32"/>
    <p:sldId id="265" r:id="rId33"/>
    <p:sldId id="263" r:id="rId34"/>
    <p:sldId id="299" r:id="rId35"/>
    <p:sldId id="300" r:id="rId36"/>
    <p:sldId id="304" r:id="rId37"/>
    <p:sldId id="305" r:id="rId38"/>
    <p:sldId id="301" r:id="rId39"/>
    <p:sldId id="268" r:id="rId40"/>
    <p:sldId id="308" r:id="rId41"/>
    <p:sldId id="303" r:id="rId42"/>
  </p:sldIdLst>
  <p:sldSz cx="9144000" cy="6858000" type="screen4x3"/>
  <p:notesSz cx="6797675" cy="9929813"/>
  <p:defaultTextStyle>
    <a:defPPr>
      <a:defRPr lang="sl-SI"/>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009A35-DBFD-4BB5-885B-35322650FF3A}" type="datetimeFigureOut">
              <a:rPr lang="sl-SI"/>
              <a:pPr>
                <a:defRPr/>
              </a:pPr>
              <a:t>10.1.2016</a:t>
            </a:fld>
            <a:endParaRPr lang="sl-SI"/>
          </a:p>
        </p:txBody>
      </p:sp>
      <p:sp>
        <p:nvSpPr>
          <p:cNvPr id="4" name="Ograda no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5" name="Ograda številke diapozitiva 4"/>
          <p:cNvSpPr>
            <a:spLocks noGrp="1"/>
          </p:cNvSpPr>
          <p:nvPr>
            <p:ph type="sldNum" sz="quarter" idx="3"/>
          </p:nvPr>
        </p:nvSpPr>
        <p:spPr>
          <a:xfrm>
            <a:off x="3849688" y="9431338"/>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688D151-8D95-4DCB-8B4C-9E927A2DA43F}" type="slidenum">
              <a:rPr lang="sl-SI"/>
              <a:pPr>
                <a:defRPr/>
              </a:pPr>
              <a:t>‹#›</a:t>
            </a:fld>
            <a:endParaRPr lang="sl-SI"/>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sl-SI"/>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sl-SI"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sl-SI">
                <a:latin typeface="Arial" charset="0"/>
              </a:endParaRPr>
            </a:p>
          </p:txBody>
        </p:sp>
      </p:grpSp>
      <p:sp>
        <p:nvSpPr>
          <p:cNvPr id="45062" name="Rectangle 6"/>
          <p:cNvSpPr>
            <a:spLocks noGrp="1" noChangeArrowheads="1"/>
          </p:cNvSpPr>
          <p:nvPr>
            <p:ph type="ctrTitle"/>
          </p:nvPr>
        </p:nvSpPr>
        <p:spPr>
          <a:xfrm>
            <a:off x="1443038" y="985838"/>
            <a:ext cx="7239000" cy="1444625"/>
          </a:xfrm>
        </p:spPr>
        <p:txBody>
          <a:bodyPr/>
          <a:lstStyle>
            <a:lvl1pPr>
              <a:defRPr sz="4000"/>
            </a:lvl1pPr>
          </a:lstStyle>
          <a:p>
            <a:r>
              <a:rPr lang="sl-SI"/>
              <a:t>Kliknite, če želite urediti slog naslova matrice</a:t>
            </a:r>
          </a:p>
        </p:txBody>
      </p:sp>
      <p:sp>
        <p:nvSpPr>
          <p:cNvPr id="4506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sl-SI"/>
              <a:t>Kliknite, če želite urediti slog podnaslova matrice</a:t>
            </a:r>
          </a:p>
        </p:txBody>
      </p:sp>
      <p:sp>
        <p:nvSpPr>
          <p:cNvPr id="8" name="Rectangle 8"/>
          <p:cNvSpPr>
            <a:spLocks noGrp="1" noChangeArrowheads="1"/>
          </p:cNvSpPr>
          <p:nvPr>
            <p:ph type="dt" sz="half" idx="10"/>
          </p:nvPr>
        </p:nvSpPr>
        <p:spPr/>
        <p:txBody>
          <a:bodyPr/>
          <a:lstStyle>
            <a:lvl1pPr>
              <a:defRPr smtClean="0"/>
            </a:lvl1pPr>
          </a:lstStyle>
          <a:p>
            <a:pPr>
              <a:defRPr/>
            </a:pPr>
            <a:fld id="{28BA08BA-38E7-49DD-9277-B27ADBC12583}" type="datetimeFigureOut">
              <a:rPr lang="sl-SI"/>
              <a:pPr>
                <a:defRPr/>
              </a:pPr>
              <a:t>10.1.2016</a:t>
            </a:fld>
            <a:endParaRPr lang="sl-SI"/>
          </a:p>
        </p:txBody>
      </p:sp>
      <p:sp>
        <p:nvSpPr>
          <p:cNvPr id="9" name="Rectangle 9"/>
          <p:cNvSpPr>
            <a:spLocks noGrp="1" noChangeArrowheads="1"/>
          </p:cNvSpPr>
          <p:nvPr>
            <p:ph type="ftr" sz="quarter" idx="11"/>
          </p:nvPr>
        </p:nvSpPr>
        <p:spPr/>
        <p:txBody>
          <a:bodyPr/>
          <a:lstStyle>
            <a:lvl1pPr>
              <a:defRPr smtClean="0"/>
            </a:lvl1pPr>
          </a:lstStyle>
          <a:p>
            <a:pPr>
              <a:defRPr/>
            </a:pPr>
            <a:endParaRPr lang="sl-SI"/>
          </a:p>
        </p:txBody>
      </p:sp>
      <p:sp>
        <p:nvSpPr>
          <p:cNvPr id="10" name="Rectangle 10"/>
          <p:cNvSpPr>
            <a:spLocks noGrp="1" noChangeArrowheads="1"/>
          </p:cNvSpPr>
          <p:nvPr>
            <p:ph type="sldNum" sz="quarter" idx="12"/>
          </p:nvPr>
        </p:nvSpPr>
        <p:spPr/>
        <p:txBody>
          <a:bodyPr/>
          <a:lstStyle>
            <a:lvl1pPr>
              <a:defRPr smtClean="0"/>
            </a:lvl1pPr>
          </a:lstStyle>
          <a:p>
            <a:pPr>
              <a:defRPr/>
            </a:pPr>
            <a:fld id="{18C098C4-9471-434F-BFC4-ED6396BAA2A8}"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8"/>
          <p:cNvSpPr>
            <a:spLocks noGrp="1" noChangeArrowheads="1"/>
          </p:cNvSpPr>
          <p:nvPr>
            <p:ph type="dt" sz="half" idx="10"/>
          </p:nvPr>
        </p:nvSpPr>
        <p:spPr>
          <a:ln/>
        </p:spPr>
        <p:txBody>
          <a:bodyPr/>
          <a:lstStyle>
            <a:lvl1pPr>
              <a:defRPr/>
            </a:lvl1pPr>
          </a:lstStyle>
          <a:p>
            <a:pPr>
              <a:defRPr/>
            </a:pPr>
            <a:fld id="{552269D4-483C-469A-B8EB-F413F12A5C39}" type="datetimeFigureOut">
              <a:rPr lang="sl-SI"/>
              <a:pPr>
                <a:defRPr/>
              </a:pPr>
              <a:t>10.1.2016</a:t>
            </a:fld>
            <a:endParaRPr lang="sl-SI"/>
          </a:p>
        </p:txBody>
      </p:sp>
      <p:sp>
        <p:nvSpPr>
          <p:cNvPr id="5" name="Rectangle 9"/>
          <p:cNvSpPr>
            <a:spLocks noGrp="1" noChangeArrowheads="1"/>
          </p:cNvSpPr>
          <p:nvPr>
            <p:ph type="ftr" sz="quarter" idx="11"/>
          </p:nvPr>
        </p:nvSpPr>
        <p:spPr>
          <a:ln/>
        </p:spPr>
        <p:txBody>
          <a:bodyPr/>
          <a:lstStyle>
            <a:lvl1pPr>
              <a:defRPr/>
            </a:lvl1pPr>
          </a:lstStyle>
          <a:p>
            <a:pPr>
              <a:defRPr/>
            </a:pPr>
            <a:endParaRPr lang="sl-SI"/>
          </a:p>
        </p:txBody>
      </p:sp>
      <p:sp>
        <p:nvSpPr>
          <p:cNvPr id="6" name="Rectangle 10"/>
          <p:cNvSpPr>
            <a:spLocks noGrp="1" noChangeArrowheads="1"/>
          </p:cNvSpPr>
          <p:nvPr>
            <p:ph type="sldNum" sz="quarter" idx="12"/>
          </p:nvPr>
        </p:nvSpPr>
        <p:spPr>
          <a:ln/>
        </p:spPr>
        <p:txBody>
          <a:bodyPr/>
          <a:lstStyle>
            <a:lvl1pPr>
              <a:defRPr/>
            </a:lvl1pPr>
          </a:lstStyle>
          <a:p>
            <a:pPr>
              <a:defRPr/>
            </a:pPr>
            <a:fld id="{84683158-BE52-4DD3-88CB-F94CAF5889A2}"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6413" y="301625"/>
            <a:ext cx="1827212" cy="5640388"/>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1370013" y="301625"/>
            <a:ext cx="5334000" cy="5640388"/>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8"/>
          <p:cNvSpPr>
            <a:spLocks noGrp="1" noChangeArrowheads="1"/>
          </p:cNvSpPr>
          <p:nvPr>
            <p:ph type="dt" sz="half" idx="10"/>
          </p:nvPr>
        </p:nvSpPr>
        <p:spPr>
          <a:ln/>
        </p:spPr>
        <p:txBody>
          <a:bodyPr/>
          <a:lstStyle>
            <a:lvl1pPr>
              <a:defRPr/>
            </a:lvl1pPr>
          </a:lstStyle>
          <a:p>
            <a:pPr>
              <a:defRPr/>
            </a:pPr>
            <a:fld id="{56C51977-1E95-4C45-80B8-EF8D42790BB9}" type="datetimeFigureOut">
              <a:rPr lang="sl-SI"/>
              <a:pPr>
                <a:defRPr/>
              </a:pPr>
              <a:t>10.1.2016</a:t>
            </a:fld>
            <a:endParaRPr lang="sl-SI"/>
          </a:p>
        </p:txBody>
      </p:sp>
      <p:sp>
        <p:nvSpPr>
          <p:cNvPr id="5" name="Rectangle 9"/>
          <p:cNvSpPr>
            <a:spLocks noGrp="1" noChangeArrowheads="1"/>
          </p:cNvSpPr>
          <p:nvPr>
            <p:ph type="ftr" sz="quarter" idx="11"/>
          </p:nvPr>
        </p:nvSpPr>
        <p:spPr>
          <a:ln/>
        </p:spPr>
        <p:txBody>
          <a:bodyPr/>
          <a:lstStyle>
            <a:lvl1pPr>
              <a:defRPr/>
            </a:lvl1pPr>
          </a:lstStyle>
          <a:p>
            <a:pPr>
              <a:defRPr/>
            </a:pPr>
            <a:endParaRPr lang="sl-SI"/>
          </a:p>
        </p:txBody>
      </p:sp>
      <p:sp>
        <p:nvSpPr>
          <p:cNvPr id="6" name="Rectangle 10"/>
          <p:cNvSpPr>
            <a:spLocks noGrp="1" noChangeArrowheads="1"/>
          </p:cNvSpPr>
          <p:nvPr>
            <p:ph type="sldNum" sz="quarter" idx="12"/>
          </p:nvPr>
        </p:nvSpPr>
        <p:spPr>
          <a:ln/>
        </p:spPr>
        <p:txBody>
          <a:bodyPr/>
          <a:lstStyle>
            <a:lvl1pPr>
              <a:defRPr/>
            </a:lvl1pPr>
          </a:lstStyle>
          <a:p>
            <a:pPr>
              <a:defRPr/>
            </a:pPr>
            <a:fld id="{AC1568A2-0418-447B-A91A-9783FE5B7166}"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8"/>
          <p:cNvSpPr>
            <a:spLocks noGrp="1" noChangeArrowheads="1"/>
          </p:cNvSpPr>
          <p:nvPr>
            <p:ph type="dt" sz="half" idx="10"/>
          </p:nvPr>
        </p:nvSpPr>
        <p:spPr>
          <a:ln/>
        </p:spPr>
        <p:txBody>
          <a:bodyPr/>
          <a:lstStyle>
            <a:lvl1pPr>
              <a:defRPr/>
            </a:lvl1pPr>
          </a:lstStyle>
          <a:p>
            <a:pPr>
              <a:defRPr/>
            </a:pPr>
            <a:fld id="{C5B2B6B7-792A-45C8-8E6B-73DD9503D54D}" type="datetimeFigureOut">
              <a:rPr lang="sl-SI"/>
              <a:pPr>
                <a:defRPr/>
              </a:pPr>
              <a:t>10.1.2016</a:t>
            </a:fld>
            <a:endParaRPr lang="sl-SI"/>
          </a:p>
        </p:txBody>
      </p:sp>
      <p:sp>
        <p:nvSpPr>
          <p:cNvPr id="5" name="Rectangle 9"/>
          <p:cNvSpPr>
            <a:spLocks noGrp="1" noChangeArrowheads="1"/>
          </p:cNvSpPr>
          <p:nvPr>
            <p:ph type="ftr" sz="quarter" idx="11"/>
          </p:nvPr>
        </p:nvSpPr>
        <p:spPr>
          <a:ln/>
        </p:spPr>
        <p:txBody>
          <a:bodyPr/>
          <a:lstStyle>
            <a:lvl1pPr>
              <a:defRPr/>
            </a:lvl1pPr>
          </a:lstStyle>
          <a:p>
            <a:pPr>
              <a:defRPr/>
            </a:pPr>
            <a:endParaRPr lang="sl-SI"/>
          </a:p>
        </p:txBody>
      </p:sp>
      <p:sp>
        <p:nvSpPr>
          <p:cNvPr id="6" name="Rectangle 10"/>
          <p:cNvSpPr>
            <a:spLocks noGrp="1" noChangeArrowheads="1"/>
          </p:cNvSpPr>
          <p:nvPr>
            <p:ph type="sldNum" sz="quarter" idx="12"/>
          </p:nvPr>
        </p:nvSpPr>
        <p:spPr>
          <a:ln/>
        </p:spPr>
        <p:txBody>
          <a:bodyPr/>
          <a:lstStyle>
            <a:lvl1pPr>
              <a:defRPr/>
            </a:lvl1pPr>
          </a:lstStyle>
          <a:p>
            <a:pPr>
              <a:defRPr/>
            </a:pPr>
            <a:fld id="{5774953B-5FB5-49C2-AA76-FFF1BE275423}"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8"/>
          <p:cNvSpPr>
            <a:spLocks noGrp="1" noChangeArrowheads="1"/>
          </p:cNvSpPr>
          <p:nvPr>
            <p:ph type="dt" sz="half" idx="10"/>
          </p:nvPr>
        </p:nvSpPr>
        <p:spPr>
          <a:ln/>
        </p:spPr>
        <p:txBody>
          <a:bodyPr/>
          <a:lstStyle>
            <a:lvl1pPr>
              <a:defRPr/>
            </a:lvl1pPr>
          </a:lstStyle>
          <a:p>
            <a:pPr>
              <a:defRPr/>
            </a:pPr>
            <a:fld id="{D0E31396-07C2-4B81-A195-05D2925BF4FD}" type="datetimeFigureOut">
              <a:rPr lang="sl-SI"/>
              <a:pPr>
                <a:defRPr/>
              </a:pPr>
              <a:t>10.1.2016</a:t>
            </a:fld>
            <a:endParaRPr lang="sl-SI"/>
          </a:p>
        </p:txBody>
      </p:sp>
      <p:sp>
        <p:nvSpPr>
          <p:cNvPr id="5" name="Rectangle 9"/>
          <p:cNvSpPr>
            <a:spLocks noGrp="1" noChangeArrowheads="1"/>
          </p:cNvSpPr>
          <p:nvPr>
            <p:ph type="ftr" sz="quarter" idx="11"/>
          </p:nvPr>
        </p:nvSpPr>
        <p:spPr>
          <a:ln/>
        </p:spPr>
        <p:txBody>
          <a:bodyPr/>
          <a:lstStyle>
            <a:lvl1pPr>
              <a:defRPr/>
            </a:lvl1pPr>
          </a:lstStyle>
          <a:p>
            <a:pPr>
              <a:defRPr/>
            </a:pPr>
            <a:endParaRPr lang="sl-SI"/>
          </a:p>
        </p:txBody>
      </p:sp>
      <p:sp>
        <p:nvSpPr>
          <p:cNvPr id="6" name="Rectangle 10"/>
          <p:cNvSpPr>
            <a:spLocks noGrp="1" noChangeArrowheads="1"/>
          </p:cNvSpPr>
          <p:nvPr>
            <p:ph type="sldNum" sz="quarter" idx="12"/>
          </p:nvPr>
        </p:nvSpPr>
        <p:spPr>
          <a:ln/>
        </p:spPr>
        <p:txBody>
          <a:bodyPr/>
          <a:lstStyle>
            <a:lvl1pPr>
              <a:defRPr/>
            </a:lvl1pPr>
          </a:lstStyle>
          <a:p>
            <a:pPr>
              <a:defRPr/>
            </a:pPr>
            <a:fld id="{BEDAF325-FAEC-4C8A-87E5-B5BB6F6BBDEE}"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8"/>
          <p:cNvSpPr>
            <a:spLocks noGrp="1" noChangeArrowheads="1"/>
          </p:cNvSpPr>
          <p:nvPr>
            <p:ph type="dt" sz="half" idx="10"/>
          </p:nvPr>
        </p:nvSpPr>
        <p:spPr>
          <a:ln/>
        </p:spPr>
        <p:txBody>
          <a:bodyPr/>
          <a:lstStyle>
            <a:lvl1pPr>
              <a:defRPr/>
            </a:lvl1pPr>
          </a:lstStyle>
          <a:p>
            <a:pPr>
              <a:defRPr/>
            </a:pPr>
            <a:fld id="{5E4E13B1-8260-493E-97F1-F9C4ED83E623}" type="datetimeFigureOut">
              <a:rPr lang="sl-SI"/>
              <a:pPr>
                <a:defRPr/>
              </a:pPr>
              <a:t>10.1.2016</a:t>
            </a:fld>
            <a:endParaRPr lang="sl-SI"/>
          </a:p>
        </p:txBody>
      </p:sp>
      <p:sp>
        <p:nvSpPr>
          <p:cNvPr id="6" name="Rectangle 9"/>
          <p:cNvSpPr>
            <a:spLocks noGrp="1" noChangeArrowheads="1"/>
          </p:cNvSpPr>
          <p:nvPr>
            <p:ph type="ftr" sz="quarter" idx="11"/>
          </p:nvPr>
        </p:nvSpPr>
        <p:spPr>
          <a:ln/>
        </p:spPr>
        <p:txBody>
          <a:bodyPr/>
          <a:lstStyle>
            <a:lvl1pPr>
              <a:defRPr/>
            </a:lvl1pPr>
          </a:lstStyle>
          <a:p>
            <a:pPr>
              <a:defRPr/>
            </a:pPr>
            <a:endParaRPr lang="sl-SI"/>
          </a:p>
        </p:txBody>
      </p:sp>
      <p:sp>
        <p:nvSpPr>
          <p:cNvPr id="7" name="Rectangle 10"/>
          <p:cNvSpPr>
            <a:spLocks noGrp="1" noChangeArrowheads="1"/>
          </p:cNvSpPr>
          <p:nvPr>
            <p:ph type="sldNum" sz="quarter" idx="12"/>
          </p:nvPr>
        </p:nvSpPr>
        <p:spPr>
          <a:ln/>
        </p:spPr>
        <p:txBody>
          <a:bodyPr/>
          <a:lstStyle>
            <a:lvl1pPr>
              <a:defRPr/>
            </a:lvl1pPr>
          </a:lstStyle>
          <a:p>
            <a:pPr>
              <a:defRPr/>
            </a:pPr>
            <a:fld id="{9C205C88-6F93-473B-8D3E-328C0722CB58}"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8"/>
          <p:cNvSpPr>
            <a:spLocks noGrp="1" noChangeArrowheads="1"/>
          </p:cNvSpPr>
          <p:nvPr>
            <p:ph type="dt" sz="half" idx="10"/>
          </p:nvPr>
        </p:nvSpPr>
        <p:spPr>
          <a:ln/>
        </p:spPr>
        <p:txBody>
          <a:bodyPr/>
          <a:lstStyle>
            <a:lvl1pPr>
              <a:defRPr/>
            </a:lvl1pPr>
          </a:lstStyle>
          <a:p>
            <a:pPr>
              <a:defRPr/>
            </a:pPr>
            <a:fld id="{A48B38E1-DBF7-41BA-BA53-6794FEAE0812}" type="datetimeFigureOut">
              <a:rPr lang="sl-SI"/>
              <a:pPr>
                <a:defRPr/>
              </a:pPr>
              <a:t>10.1.2016</a:t>
            </a:fld>
            <a:endParaRPr lang="sl-SI"/>
          </a:p>
        </p:txBody>
      </p:sp>
      <p:sp>
        <p:nvSpPr>
          <p:cNvPr id="8" name="Rectangle 9"/>
          <p:cNvSpPr>
            <a:spLocks noGrp="1" noChangeArrowheads="1"/>
          </p:cNvSpPr>
          <p:nvPr>
            <p:ph type="ftr" sz="quarter" idx="11"/>
          </p:nvPr>
        </p:nvSpPr>
        <p:spPr>
          <a:ln/>
        </p:spPr>
        <p:txBody>
          <a:bodyPr/>
          <a:lstStyle>
            <a:lvl1pPr>
              <a:defRPr/>
            </a:lvl1pPr>
          </a:lstStyle>
          <a:p>
            <a:pPr>
              <a:defRPr/>
            </a:pPr>
            <a:endParaRPr lang="sl-SI"/>
          </a:p>
        </p:txBody>
      </p:sp>
      <p:sp>
        <p:nvSpPr>
          <p:cNvPr id="9" name="Rectangle 10"/>
          <p:cNvSpPr>
            <a:spLocks noGrp="1" noChangeArrowheads="1"/>
          </p:cNvSpPr>
          <p:nvPr>
            <p:ph type="sldNum" sz="quarter" idx="12"/>
          </p:nvPr>
        </p:nvSpPr>
        <p:spPr>
          <a:ln/>
        </p:spPr>
        <p:txBody>
          <a:bodyPr/>
          <a:lstStyle>
            <a:lvl1pPr>
              <a:defRPr/>
            </a:lvl1pPr>
          </a:lstStyle>
          <a:p>
            <a:pPr>
              <a:defRPr/>
            </a:pPr>
            <a:fld id="{13627EAA-1BCC-4C0D-B2B0-BD540F1A5401}"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8"/>
          <p:cNvSpPr>
            <a:spLocks noGrp="1" noChangeArrowheads="1"/>
          </p:cNvSpPr>
          <p:nvPr>
            <p:ph type="dt" sz="half" idx="10"/>
          </p:nvPr>
        </p:nvSpPr>
        <p:spPr>
          <a:ln/>
        </p:spPr>
        <p:txBody>
          <a:bodyPr/>
          <a:lstStyle>
            <a:lvl1pPr>
              <a:defRPr/>
            </a:lvl1pPr>
          </a:lstStyle>
          <a:p>
            <a:pPr>
              <a:defRPr/>
            </a:pPr>
            <a:fld id="{EAECA81A-3024-4B4E-BB3E-4D72DD7036FF}" type="datetimeFigureOut">
              <a:rPr lang="sl-SI"/>
              <a:pPr>
                <a:defRPr/>
              </a:pPr>
              <a:t>10.1.2016</a:t>
            </a:fld>
            <a:endParaRPr lang="sl-SI"/>
          </a:p>
        </p:txBody>
      </p:sp>
      <p:sp>
        <p:nvSpPr>
          <p:cNvPr id="4" name="Rectangle 9"/>
          <p:cNvSpPr>
            <a:spLocks noGrp="1" noChangeArrowheads="1"/>
          </p:cNvSpPr>
          <p:nvPr>
            <p:ph type="ftr" sz="quarter" idx="11"/>
          </p:nvPr>
        </p:nvSpPr>
        <p:spPr>
          <a:ln/>
        </p:spPr>
        <p:txBody>
          <a:bodyPr/>
          <a:lstStyle>
            <a:lvl1pPr>
              <a:defRPr/>
            </a:lvl1pPr>
          </a:lstStyle>
          <a:p>
            <a:pPr>
              <a:defRPr/>
            </a:pPr>
            <a:endParaRPr lang="sl-SI"/>
          </a:p>
        </p:txBody>
      </p:sp>
      <p:sp>
        <p:nvSpPr>
          <p:cNvPr id="5" name="Rectangle 10"/>
          <p:cNvSpPr>
            <a:spLocks noGrp="1" noChangeArrowheads="1"/>
          </p:cNvSpPr>
          <p:nvPr>
            <p:ph type="sldNum" sz="quarter" idx="12"/>
          </p:nvPr>
        </p:nvSpPr>
        <p:spPr>
          <a:ln/>
        </p:spPr>
        <p:txBody>
          <a:bodyPr/>
          <a:lstStyle>
            <a:lvl1pPr>
              <a:defRPr/>
            </a:lvl1pPr>
          </a:lstStyle>
          <a:p>
            <a:pPr>
              <a:defRPr/>
            </a:pPr>
            <a:fld id="{C9D6B89F-7B81-4CD8-8A4F-1F80FC8AC2BB}"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18CBD560-407F-4AC8-A13C-571BB69FF8A0}" type="datetimeFigureOut">
              <a:rPr lang="sl-SI"/>
              <a:pPr>
                <a:defRPr/>
              </a:pPr>
              <a:t>10.1.2016</a:t>
            </a:fld>
            <a:endParaRPr lang="sl-SI"/>
          </a:p>
        </p:txBody>
      </p:sp>
      <p:sp>
        <p:nvSpPr>
          <p:cNvPr id="3" name="Rectangle 9"/>
          <p:cNvSpPr>
            <a:spLocks noGrp="1" noChangeArrowheads="1"/>
          </p:cNvSpPr>
          <p:nvPr>
            <p:ph type="ftr" sz="quarter" idx="11"/>
          </p:nvPr>
        </p:nvSpPr>
        <p:spPr>
          <a:ln/>
        </p:spPr>
        <p:txBody>
          <a:bodyPr/>
          <a:lstStyle>
            <a:lvl1pPr>
              <a:defRPr/>
            </a:lvl1pPr>
          </a:lstStyle>
          <a:p>
            <a:pPr>
              <a:defRPr/>
            </a:pPr>
            <a:endParaRPr lang="sl-SI"/>
          </a:p>
        </p:txBody>
      </p:sp>
      <p:sp>
        <p:nvSpPr>
          <p:cNvPr id="4" name="Rectangle 10"/>
          <p:cNvSpPr>
            <a:spLocks noGrp="1" noChangeArrowheads="1"/>
          </p:cNvSpPr>
          <p:nvPr>
            <p:ph type="sldNum" sz="quarter" idx="12"/>
          </p:nvPr>
        </p:nvSpPr>
        <p:spPr>
          <a:ln/>
        </p:spPr>
        <p:txBody>
          <a:bodyPr/>
          <a:lstStyle>
            <a:lvl1pPr>
              <a:defRPr/>
            </a:lvl1pPr>
          </a:lstStyle>
          <a:p>
            <a:pPr>
              <a:defRPr/>
            </a:pPr>
            <a:fld id="{13F1C15F-230D-4B78-811C-2C7DC27F1FBE}"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8"/>
          <p:cNvSpPr>
            <a:spLocks noGrp="1" noChangeArrowheads="1"/>
          </p:cNvSpPr>
          <p:nvPr>
            <p:ph type="dt" sz="half" idx="10"/>
          </p:nvPr>
        </p:nvSpPr>
        <p:spPr>
          <a:ln/>
        </p:spPr>
        <p:txBody>
          <a:bodyPr/>
          <a:lstStyle>
            <a:lvl1pPr>
              <a:defRPr/>
            </a:lvl1pPr>
          </a:lstStyle>
          <a:p>
            <a:pPr>
              <a:defRPr/>
            </a:pPr>
            <a:fld id="{6A05C2F6-A386-42E1-A795-0FDECD4458AA}" type="datetimeFigureOut">
              <a:rPr lang="sl-SI"/>
              <a:pPr>
                <a:defRPr/>
              </a:pPr>
              <a:t>10.1.2016</a:t>
            </a:fld>
            <a:endParaRPr lang="sl-SI"/>
          </a:p>
        </p:txBody>
      </p:sp>
      <p:sp>
        <p:nvSpPr>
          <p:cNvPr id="6" name="Rectangle 9"/>
          <p:cNvSpPr>
            <a:spLocks noGrp="1" noChangeArrowheads="1"/>
          </p:cNvSpPr>
          <p:nvPr>
            <p:ph type="ftr" sz="quarter" idx="11"/>
          </p:nvPr>
        </p:nvSpPr>
        <p:spPr>
          <a:ln/>
        </p:spPr>
        <p:txBody>
          <a:bodyPr/>
          <a:lstStyle>
            <a:lvl1pPr>
              <a:defRPr/>
            </a:lvl1pPr>
          </a:lstStyle>
          <a:p>
            <a:pPr>
              <a:defRPr/>
            </a:pPr>
            <a:endParaRPr lang="sl-SI"/>
          </a:p>
        </p:txBody>
      </p:sp>
      <p:sp>
        <p:nvSpPr>
          <p:cNvPr id="7" name="Rectangle 10"/>
          <p:cNvSpPr>
            <a:spLocks noGrp="1" noChangeArrowheads="1"/>
          </p:cNvSpPr>
          <p:nvPr>
            <p:ph type="sldNum" sz="quarter" idx="12"/>
          </p:nvPr>
        </p:nvSpPr>
        <p:spPr>
          <a:ln/>
        </p:spPr>
        <p:txBody>
          <a:bodyPr/>
          <a:lstStyle>
            <a:lvl1pPr>
              <a:defRPr/>
            </a:lvl1pPr>
          </a:lstStyle>
          <a:p>
            <a:pPr>
              <a:defRPr/>
            </a:pPr>
            <a:fld id="{4778825E-AC3D-475C-9212-C06F60A0AEC4}"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8"/>
          <p:cNvSpPr>
            <a:spLocks noGrp="1" noChangeArrowheads="1"/>
          </p:cNvSpPr>
          <p:nvPr>
            <p:ph type="dt" sz="half" idx="10"/>
          </p:nvPr>
        </p:nvSpPr>
        <p:spPr>
          <a:ln/>
        </p:spPr>
        <p:txBody>
          <a:bodyPr/>
          <a:lstStyle>
            <a:lvl1pPr>
              <a:defRPr/>
            </a:lvl1pPr>
          </a:lstStyle>
          <a:p>
            <a:pPr>
              <a:defRPr/>
            </a:pPr>
            <a:fld id="{B0AA509B-2EB1-478D-8CF6-012A4D7735E1}" type="datetimeFigureOut">
              <a:rPr lang="sl-SI"/>
              <a:pPr>
                <a:defRPr/>
              </a:pPr>
              <a:t>10.1.2016</a:t>
            </a:fld>
            <a:endParaRPr lang="sl-SI"/>
          </a:p>
        </p:txBody>
      </p:sp>
      <p:sp>
        <p:nvSpPr>
          <p:cNvPr id="6" name="Rectangle 9"/>
          <p:cNvSpPr>
            <a:spLocks noGrp="1" noChangeArrowheads="1"/>
          </p:cNvSpPr>
          <p:nvPr>
            <p:ph type="ftr" sz="quarter" idx="11"/>
          </p:nvPr>
        </p:nvSpPr>
        <p:spPr>
          <a:ln/>
        </p:spPr>
        <p:txBody>
          <a:bodyPr/>
          <a:lstStyle>
            <a:lvl1pPr>
              <a:defRPr/>
            </a:lvl1pPr>
          </a:lstStyle>
          <a:p>
            <a:pPr>
              <a:defRPr/>
            </a:pPr>
            <a:endParaRPr lang="sl-SI"/>
          </a:p>
        </p:txBody>
      </p:sp>
      <p:sp>
        <p:nvSpPr>
          <p:cNvPr id="7" name="Rectangle 10"/>
          <p:cNvSpPr>
            <a:spLocks noGrp="1" noChangeArrowheads="1"/>
          </p:cNvSpPr>
          <p:nvPr>
            <p:ph type="sldNum" sz="quarter" idx="12"/>
          </p:nvPr>
        </p:nvSpPr>
        <p:spPr>
          <a:ln/>
        </p:spPr>
        <p:txBody>
          <a:bodyPr/>
          <a:lstStyle>
            <a:lvl1pPr>
              <a:defRPr/>
            </a:lvl1pPr>
          </a:lstStyle>
          <a:p>
            <a:pPr>
              <a:defRPr/>
            </a:pPr>
            <a:fld id="{194DC4D5-0B23-4B55-AAB0-89593B3096BF}"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4403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sl-SI" sz="2400">
                <a:latin typeface="Times New Roman" pitchFamily="18" charset="0"/>
              </a:endParaRPr>
            </a:p>
          </p:txBody>
        </p:sp>
        <p:sp>
          <p:nvSpPr>
            <p:cNvPr id="4403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sl-SI">
                <a:latin typeface="Arial" charset="0"/>
              </a:endParaRPr>
            </a:p>
          </p:txBody>
        </p:sp>
        <p:sp>
          <p:nvSpPr>
            <p:cNvPr id="4403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sl-SI"/>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l-SI" smtClean="0"/>
              <a:t>Kliknite, če želite urediti slog naslova matrice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404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C39EEC9B-15B7-4867-AC99-39424897DB37}" type="datetimeFigureOut">
              <a:rPr lang="sl-SI"/>
              <a:pPr>
                <a:defRPr/>
              </a:pPr>
              <a:t>10.1.2016</a:t>
            </a:fld>
            <a:endParaRPr lang="sl-SI"/>
          </a:p>
        </p:txBody>
      </p:sp>
      <p:sp>
        <p:nvSpPr>
          <p:cNvPr id="4404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sl-SI"/>
          </a:p>
        </p:txBody>
      </p:sp>
      <p:sp>
        <p:nvSpPr>
          <p:cNvPr id="4404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9D75197-712C-4667-A7E5-FBF11BFF8AE6}"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l.wikipedia.org/wiki/1938"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f.uni-lj.si/oddelki/slovenistika/mh/galeri49/target10.html" TargetMode="External"/><Relationship Id="rId2" Type="http://schemas.openxmlformats.org/officeDocument/2006/relationships/hyperlink" Target="http://sl.wikipedia.org/wiki/TIGR"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http://sl.wikipedia.org/wiki/Klement%20Jug"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sl.wikipedia.org/wiki/Emmanuel%20Mounier" TargetMode="External"/><Relationship Id="rId2" Type="http://schemas.openxmlformats.org/officeDocument/2006/relationships/hyperlink" Target="http://sl.wikipedia.org/wiki/Nicolo%20Machiavelli" TargetMode="External"/><Relationship Id="rId1" Type="http://schemas.openxmlformats.org/officeDocument/2006/relationships/slideLayout" Target="../slideLayouts/slideLayout7.xml"/><Relationship Id="rId4" Type="http://schemas.openxmlformats.org/officeDocument/2006/relationships/hyperlink" Target="http://sl.wikipedia.org/wiki/Michael%20Biggin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l.wikipedia.org/wiki/Igor%20&#352;kamperle" TargetMode="External"/><Relationship Id="rId3" Type="http://schemas.openxmlformats.org/officeDocument/2006/relationships/image" Target="../media/image19.png"/><Relationship Id="rId7" Type="http://schemas.openxmlformats.org/officeDocument/2006/relationships/hyperlink" Target="http://sl.wikipedia.org/wiki/Alojz%20Rebula"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l.wikipedia.org/wiki/Boris%20Pahor" TargetMode="External"/><Relationship Id="rId5" Type="http://schemas.openxmlformats.org/officeDocument/2006/relationships/image" Target="../media/image21.png"/><Relationship Id="rId10" Type="http://schemas.openxmlformats.org/officeDocument/2006/relationships/hyperlink" Target="http://sl.wikipedia.org/wiki/Miroslav%20Ko&#353;uta" TargetMode="External"/><Relationship Id="rId4" Type="http://schemas.openxmlformats.org/officeDocument/2006/relationships/image" Target="../media/image20.png"/><Relationship Id="rId9" Type="http://schemas.openxmlformats.org/officeDocument/2006/relationships/hyperlink" Target="http://sl.wikipedia.org/wiki/Du&#353;an%20Jelin&#269;i&#26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www.ff.uni-lj.si/oddelki/slovenistika/mh/al_araf1.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wikipedia.org/wiki/Assassin's_Creed"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p:cNvSpPr>
            <a:spLocks noGrp="1"/>
          </p:cNvSpPr>
          <p:nvPr>
            <p:ph type="ctrTitle" idx="4294967295"/>
          </p:nvPr>
        </p:nvSpPr>
        <p:spPr>
          <a:xfrm>
            <a:off x="4356100" y="1412875"/>
            <a:ext cx="5003800" cy="1900238"/>
          </a:xfrm>
        </p:spPr>
        <p:txBody>
          <a:bodyPr anchor="ctr"/>
          <a:lstStyle/>
          <a:p>
            <a:pPr eaLnBrk="1" hangingPunct="1"/>
            <a:r>
              <a:rPr lang="sl-SI" sz="4000" i="1" smtClean="0"/>
              <a:t>Alamut</a:t>
            </a:r>
            <a:br>
              <a:rPr lang="sl-SI" sz="4000" i="1" smtClean="0"/>
            </a:br>
            <a:r>
              <a:rPr lang="sl-SI" sz="1800" smtClean="0"/>
              <a:t>Ali je manipulator v njem res negativec?</a:t>
            </a:r>
            <a:endParaRPr lang="sl-SI" smtClean="0"/>
          </a:p>
        </p:txBody>
      </p:sp>
      <p:sp>
        <p:nvSpPr>
          <p:cNvPr id="3075" name="Podnaslov 2"/>
          <p:cNvSpPr>
            <a:spLocks noGrp="1"/>
          </p:cNvSpPr>
          <p:nvPr>
            <p:ph type="subTitle" idx="4294967295"/>
          </p:nvPr>
        </p:nvSpPr>
        <p:spPr>
          <a:xfrm>
            <a:off x="2484438" y="6237288"/>
            <a:ext cx="6400800" cy="409575"/>
          </a:xfrm>
        </p:spPr>
        <p:txBody>
          <a:bodyPr/>
          <a:lstStyle/>
          <a:p>
            <a:pPr marL="0" indent="0" algn="r" eaLnBrk="1" hangingPunct="1">
              <a:buFont typeface="Wingdings" pitchFamily="2" charset="2"/>
              <a:buNone/>
            </a:pPr>
            <a:r>
              <a:rPr lang="sl-SI" sz="1700" smtClean="0">
                <a:solidFill>
                  <a:srgbClr val="898989"/>
                </a:solidFill>
              </a:rPr>
              <a:t>Miran Hladnik</a:t>
            </a:r>
          </a:p>
        </p:txBody>
      </p:sp>
      <p:pic>
        <p:nvPicPr>
          <p:cNvPr id="3076" name="Picture 4" descr="alamut"/>
          <p:cNvPicPr>
            <a:picLocks noChangeAspect="1" noChangeArrowheads="1"/>
          </p:cNvPicPr>
          <p:nvPr/>
        </p:nvPicPr>
        <p:blipFill>
          <a:blip r:embed="rId2" cstate="screen"/>
          <a:srcRect/>
          <a:stretch>
            <a:fillRect/>
          </a:stretch>
        </p:blipFill>
        <p:spPr bwMode="auto">
          <a:xfrm>
            <a:off x="0" y="942975"/>
            <a:ext cx="3851275" cy="59150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idx="4294967295"/>
          </p:nvPr>
        </p:nvSpPr>
        <p:spPr/>
        <p:txBody>
          <a:bodyPr anchor="ctr"/>
          <a:lstStyle/>
          <a:p>
            <a:pPr eaLnBrk="1" hangingPunct="1"/>
            <a:r>
              <a:rPr lang="sl-SI" sz="3200" smtClean="0"/>
              <a:t>Povzetek dosedanjih razlag </a:t>
            </a:r>
            <a:r>
              <a:rPr lang="sl-SI" sz="3200" i="1" smtClean="0"/>
              <a:t>Alamuta</a:t>
            </a:r>
          </a:p>
        </p:txBody>
      </p:sp>
      <p:sp>
        <p:nvSpPr>
          <p:cNvPr id="3" name="Ograda vsebine 2"/>
          <p:cNvSpPr>
            <a:spLocks noGrp="1"/>
          </p:cNvSpPr>
          <p:nvPr>
            <p:ph idx="4294967295"/>
          </p:nvPr>
        </p:nvSpPr>
        <p:spPr/>
        <p:txBody>
          <a:bodyPr>
            <a:normAutofit lnSpcReduction="10000"/>
          </a:bodyPr>
          <a:lstStyle/>
          <a:p>
            <a:pPr eaLnBrk="1" hangingPunct="1">
              <a:lnSpc>
                <a:spcPct val="80000"/>
              </a:lnSpc>
              <a:defRPr/>
            </a:pPr>
            <a:r>
              <a:rPr lang="sl-SI" smtClean="0"/>
              <a:t>slikovita zgodovinska podoba Perzije 11. stol.</a:t>
            </a:r>
          </a:p>
          <a:p>
            <a:pPr eaLnBrk="1" hangingPunct="1">
              <a:lnSpc>
                <a:spcPct val="80000"/>
              </a:lnSpc>
              <a:defRPr/>
            </a:pPr>
            <a:r>
              <a:rPr lang="sl-SI" smtClean="0"/>
              <a:t>metafora današnjega sveta</a:t>
            </a:r>
          </a:p>
          <a:p>
            <a:pPr lvl="1" eaLnBrk="1" hangingPunct="1">
              <a:lnSpc>
                <a:spcPct val="80000"/>
              </a:lnSpc>
              <a:defRPr/>
            </a:pPr>
            <a:r>
              <a:rPr lang="sl-SI" smtClean="0"/>
              <a:t>napoved muslimanskega terorizma (Hasan Ibn Saba = Osama bin Laden)</a:t>
            </a:r>
          </a:p>
          <a:p>
            <a:pPr lvl="1" eaLnBrk="1" hangingPunct="1">
              <a:lnSpc>
                <a:spcPct val="80000"/>
              </a:lnSpc>
              <a:defRPr/>
            </a:pPr>
            <a:r>
              <a:rPr lang="sl-SI" smtClean="0"/>
              <a:t>prispodoba muslimanskega boja proti imperialnemu Zahodu </a:t>
            </a:r>
          </a:p>
          <a:p>
            <a:pPr eaLnBrk="1" hangingPunct="1">
              <a:lnSpc>
                <a:spcPct val="80000"/>
              </a:lnSpc>
              <a:defRPr/>
            </a:pPr>
            <a:r>
              <a:rPr lang="sl-SI" smtClean="0"/>
              <a:t>metafora Bartolovega časa</a:t>
            </a:r>
          </a:p>
          <a:p>
            <a:pPr lvl="1" eaLnBrk="1" hangingPunct="1">
              <a:lnSpc>
                <a:spcPct val="80000"/>
              </a:lnSpc>
              <a:defRPr/>
            </a:pPr>
            <a:r>
              <a:rPr lang="sl-SI" smtClean="0"/>
              <a:t>podoba diktatur 20. stoletja</a:t>
            </a:r>
          </a:p>
          <a:p>
            <a:pPr lvl="1" eaLnBrk="1" hangingPunct="1">
              <a:lnSpc>
                <a:spcPct val="80000"/>
              </a:lnSpc>
              <a:defRPr/>
            </a:pPr>
            <a:r>
              <a:rPr lang="sl-SI" smtClean="0"/>
              <a:t>prispodoba slovenskega nacionalnega boja</a:t>
            </a:r>
          </a:p>
          <a:p>
            <a:pPr eaLnBrk="1" hangingPunct="1">
              <a:lnSpc>
                <a:spcPct val="80000"/>
              </a:lnSpc>
              <a:defRPr/>
            </a:pPr>
            <a:r>
              <a:rPr lang="sl-SI" smtClean="0"/>
              <a:t>personalistični roman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idx="4294967295"/>
          </p:nvPr>
        </p:nvSpPr>
        <p:spPr/>
        <p:txBody>
          <a:bodyPr anchor="ctr"/>
          <a:lstStyle/>
          <a:p>
            <a:pPr eaLnBrk="1" hangingPunct="1"/>
            <a:r>
              <a:rPr lang="sl-SI" smtClean="0"/>
              <a:t>Alamutske dileme</a:t>
            </a:r>
          </a:p>
        </p:txBody>
      </p:sp>
      <p:sp>
        <p:nvSpPr>
          <p:cNvPr id="13315" name="Ograda vsebine 2"/>
          <p:cNvSpPr>
            <a:spLocks noGrp="1"/>
          </p:cNvSpPr>
          <p:nvPr>
            <p:ph idx="4294967295"/>
          </p:nvPr>
        </p:nvSpPr>
        <p:spPr>
          <a:xfrm>
            <a:off x="457200" y="1600200"/>
            <a:ext cx="8229600" cy="4708525"/>
          </a:xfrm>
        </p:spPr>
        <p:txBody>
          <a:bodyPr/>
          <a:lstStyle/>
          <a:p>
            <a:pPr eaLnBrk="1" hangingPunct="1">
              <a:lnSpc>
                <a:spcPct val="80000"/>
              </a:lnSpc>
            </a:pPr>
            <a:r>
              <a:rPr lang="sl-SI" sz="2700" smtClean="0"/>
              <a:t>»najbolj neslovensko besedilo« : zgodovinski roman z nacionalnim sporočilom</a:t>
            </a:r>
          </a:p>
          <a:p>
            <a:pPr eaLnBrk="1" hangingPunct="1">
              <a:lnSpc>
                <a:spcPct val="80000"/>
              </a:lnSpc>
            </a:pPr>
            <a:r>
              <a:rPr lang="sl-SI" sz="2700" smtClean="0"/>
              <a:t>kritika politične manipulacije : zagovor makiavelističnega obnašanja (založnik pisatelju očita, da se nad Mussolinijem in Hitlerjem »delektira« (naslaja)</a:t>
            </a:r>
          </a:p>
          <a:p>
            <a:pPr marL="342900" lvl="1" indent="-342900" eaLnBrk="1" hangingPunct="1">
              <a:lnSpc>
                <a:spcPct val="80000"/>
              </a:lnSpc>
              <a:buFont typeface="Arial" charset="0"/>
              <a:buChar char="•"/>
            </a:pPr>
            <a:r>
              <a:rPr lang="sl-SI" smtClean="0"/>
              <a:t>Katera filozofija prevladuje?</a:t>
            </a:r>
          </a:p>
          <a:p>
            <a:pPr marL="742950" lvl="2" indent="-342900" eaLnBrk="1" hangingPunct="1">
              <a:lnSpc>
                <a:spcPct val="80000"/>
              </a:lnSpc>
            </a:pPr>
            <a:r>
              <a:rPr lang="sl-SI" smtClean="0"/>
              <a:t>nihilizem (»nič ni resnično, vse je dovoljeno«)  </a:t>
            </a:r>
          </a:p>
          <a:p>
            <a:pPr marL="742950" lvl="2" indent="-342900" eaLnBrk="1" hangingPunct="1">
              <a:lnSpc>
                <a:spcPct val="80000"/>
              </a:lnSpc>
            </a:pPr>
            <a:r>
              <a:rPr lang="sl-SI" smtClean="0"/>
              <a:t>kolektivni interes (»sem Alamut napisal tudi zato, da bi imel naš narod delo, ki bi ga v črnih dnevih, ki stoje pred durmi, osveščalo ter spodbujalo k vztrajanju in k odporu«)</a:t>
            </a:r>
          </a:p>
          <a:p>
            <a:pPr marL="742950" lvl="2" indent="-342900" eaLnBrk="1" hangingPunct="1">
              <a:lnSpc>
                <a:spcPct val="80000"/>
              </a:lnSpc>
            </a:pPr>
            <a:r>
              <a:rPr lang="sl-SI" smtClean="0"/>
              <a:t>personalistične vrednote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idx="4294967295"/>
          </p:nvPr>
        </p:nvSpPr>
        <p:spPr>
          <a:xfrm>
            <a:off x="323850" y="1989138"/>
            <a:ext cx="8229600" cy="1143000"/>
          </a:xfrm>
        </p:spPr>
        <p:txBody>
          <a:bodyPr anchor="ctr"/>
          <a:lstStyle/>
          <a:p>
            <a:pPr eaLnBrk="1" hangingPunct="1"/>
            <a:r>
              <a:rPr lang="sl-SI" smtClean="0"/>
              <a:t>Kdo je diktator?</a:t>
            </a:r>
          </a:p>
        </p:txBody>
      </p:sp>
      <p:sp>
        <p:nvSpPr>
          <p:cNvPr id="14339" name="Ograda vsebine 2"/>
          <p:cNvSpPr>
            <a:spLocks noGrp="1"/>
          </p:cNvSpPr>
          <p:nvPr>
            <p:ph idx="4294967295"/>
          </p:nvPr>
        </p:nvSpPr>
        <p:spPr>
          <a:xfrm>
            <a:off x="179388" y="188913"/>
            <a:ext cx="8229600" cy="1223962"/>
          </a:xfrm>
        </p:spPr>
        <p:txBody>
          <a:bodyPr/>
          <a:lstStyle/>
          <a:p>
            <a:pPr indent="0" eaLnBrk="1" hangingPunct="1">
              <a:buFont typeface="Wingdings" pitchFamily="2" charset="2"/>
              <a:buNone/>
            </a:pPr>
            <a:r>
              <a:rPr lang="sl-SI" smtClean="0"/>
              <a:t>Roman je »prispodoba dobe strašnih diktatorjev«.</a:t>
            </a:r>
          </a:p>
          <a:p>
            <a:pPr indent="0" eaLnBrk="1" hangingPunct="1"/>
            <a:endParaRPr lang="sl-SI" smtClean="0"/>
          </a:p>
        </p:txBody>
      </p:sp>
      <p:sp>
        <p:nvSpPr>
          <p:cNvPr id="14340" name="Ograda vsebine 2"/>
          <p:cNvSpPr txBox="1">
            <a:spLocks/>
          </p:cNvSpPr>
          <p:nvPr/>
        </p:nvSpPr>
        <p:spPr bwMode="auto">
          <a:xfrm>
            <a:off x="395288" y="3716338"/>
            <a:ext cx="8229600" cy="2736850"/>
          </a:xfrm>
          <a:prstGeom prst="rect">
            <a:avLst/>
          </a:prstGeom>
          <a:noFill/>
          <a:ln w="9525">
            <a:noFill/>
            <a:miter lim="800000"/>
            <a:headEnd/>
            <a:tailEnd/>
          </a:ln>
        </p:spPr>
        <p:txBody>
          <a:bodyPr/>
          <a:lstStyle/>
          <a:p>
            <a:pPr marL="342900" indent="-342900">
              <a:spcBef>
                <a:spcPct val="20000"/>
              </a:spcBef>
              <a:buFont typeface="Arial" charset="0"/>
              <a:buChar char="•"/>
            </a:pPr>
            <a:r>
              <a:rPr lang="sl-SI" sz="4000">
                <a:latin typeface="Calibri" pitchFamily="34" charset="0"/>
              </a:rPr>
              <a:t>Hasan Ibn Saba ali</a:t>
            </a:r>
          </a:p>
          <a:p>
            <a:pPr marL="342900" indent="-342900">
              <a:spcBef>
                <a:spcPct val="20000"/>
              </a:spcBef>
              <a:buFont typeface="Arial" charset="0"/>
              <a:buChar char="•"/>
            </a:pPr>
            <a:r>
              <a:rPr lang="sl-SI" sz="4000">
                <a:latin typeface="Calibri" pitchFamily="34" charset="0"/>
              </a:rPr>
              <a:t>veliki vezir Nizam al Mulk?</a:t>
            </a:r>
          </a:p>
          <a:p>
            <a:pPr marL="342900" indent="-342900">
              <a:spcBef>
                <a:spcPct val="20000"/>
              </a:spcBef>
              <a:buFont typeface="Arial" charset="0"/>
              <a:buChar char="•"/>
            </a:pPr>
            <a:endParaRPr lang="sl-SI" sz="320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idx="4294967295"/>
          </p:nvPr>
        </p:nvSpPr>
        <p:spPr/>
        <p:txBody>
          <a:bodyPr anchor="ctr"/>
          <a:lstStyle/>
          <a:p>
            <a:pPr eaLnBrk="1" hangingPunct="1"/>
            <a:r>
              <a:rPr lang="sl-SI" smtClean="0"/>
              <a:t>Ključi za dešifriranje </a:t>
            </a:r>
            <a:r>
              <a:rPr lang="sl-SI" i="1" smtClean="0"/>
              <a:t>Alamuta</a:t>
            </a:r>
            <a:endParaRPr lang="sl-SI" smtClean="0"/>
          </a:p>
        </p:txBody>
      </p:sp>
      <p:sp>
        <p:nvSpPr>
          <p:cNvPr id="15363" name="Ograda vsebine 2"/>
          <p:cNvSpPr>
            <a:spLocks noGrp="1"/>
          </p:cNvSpPr>
          <p:nvPr>
            <p:ph idx="4294967295"/>
          </p:nvPr>
        </p:nvSpPr>
        <p:spPr>
          <a:xfrm>
            <a:off x="1370013" y="1827212"/>
            <a:ext cx="7313612" cy="4914155"/>
          </a:xfrm>
        </p:spPr>
        <p:txBody>
          <a:bodyPr/>
          <a:lstStyle/>
          <a:p>
            <a:pPr eaLnBrk="1" hangingPunct="1">
              <a:lnSpc>
                <a:spcPct val="70000"/>
              </a:lnSpc>
            </a:pPr>
            <a:r>
              <a:rPr lang="sl-SI" sz="2400" smtClean="0"/>
              <a:t>Avtor je bil primorski Slovenec, ki je zaradi fašističnega pritiska emigriral v Jugoslavijo in do mobilizacijskega poslanstva literature v slovenskem prostoru nikakor ni bil zadržan. </a:t>
            </a:r>
          </a:p>
          <a:p>
            <a:pPr eaLnBrk="1" hangingPunct="1">
              <a:lnSpc>
                <a:spcPct val="70000"/>
              </a:lnSpc>
            </a:pPr>
            <a:r>
              <a:rPr lang="sl-SI" sz="2400" smtClean="0"/>
              <a:t>Roman Alamut pripada žanru zgodovinskega romana, tega pa si na Slovenskem ni mogoče misliti zunaj nacionalne ideologije. </a:t>
            </a:r>
          </a:p>
          <a:p>
            <a:pPr eaLnBrk="1" hangingPunct="1">
              <a:lnSpc>
                <a:spcPct val="70000"/>
              </a:lnSpc>
            </a:pPr>
            <a:r>
              <a:rPr lang="sl-SI" sz="2400" smtClean="0"/>
              <a:t>Kot alegorizacijo domačih bednih političnih razmer so roman razumeli tudi avtorjevi sodobniki in rojaki. </a:t>
            </a:r>
          </a:p>
          <a:p>
            <a:pPr eaLnBrk="1" hangingPunct="1">
              <a:lnSpc>
                <a:spcPct val="70000"/>
              </a:lnSpc>
            </a:pPr>
            <a:r>
              <a:rPr lang="sl-SI" sz="2400" smtClean="0"/>
              <a:t>Alamut je v sorodstvu z avtorjevo kratko prozo, ki pomaga razvozlati enigmatična mesta v romanu.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idx="4294967295"/>
          </p:nvPr>
        </p:nvSpPr>
        <p:spPr/>
        <p:txBody>
          <a:bodyPr anchor="ctr"/>
          <a:lstStyle/>
          <a:p>
            <a:pPr eaLnBrk="1" hangingPunct="1"/>
            <a:r>
              <a:rPr lang="sl-SI" smtClean="0">
                <a:hlinkClick r:id="rId2"/>
              </a:rPr>
              <a:t>Leto 1938</a:t>
            </a:r>
            <a:endParaRPr lang="sl-SI" smtClean="0"/>
          </a:p>
        </p:txBody>
      </p:sp>
      <p:sp>
        <p:nvSpPr>
          <p:cNvPr id="3" name="Ograda vsebine 2"/>
          <p:cNvSpPr>
            <a:spLocks noGrp="1"/>
          </p:cNvSpPr>
          <p:nvPr>
            <p:ph idx="4294967295"/>
          </p:nvPr>
        </p:nvSpPr>
        <p:spPr>
          <a:xfrm>
            <a:off x="1370012" y="1827212"/>
            <a:ext cx="7666483" cy="5030788"/>
          </a:xfrm>
        </p:spPr>
        <p:txBody>
          <a:bodyPr>
            <a:normAutofit/>
          </a:bodyPr>
          <a:lstStyle/>
          <a:p>
            <a:pPr eaLnBrk="1" hangingPunct="1">
              <a:lnSpc>
                <a:spcPct val="80000"/>
              </a:lnSpc>
              <a:defRPr/>
            </a:pPr>
            <a:r>
              <a:rPr lang="sl-SI" sz="1900" smtClean="0"/>
              <a:t>Izredno močan polarni sij preseneti Evropejce; pojav je viden vse do Gibraltarja.</a:t>
            </a:r>
          </a:p>
          <a:p>
            <a:pPr eaLnBrk="1" hangingPunct="1">
              <a:lnSpc>
                <a:spcPct val="80000"/>
              </a:lnSpc>
              <a:defRPr/>
            </a:pPr>
            <a:r>
              <a:rPr lang="sl-SI" sz="1900" smtClean="0"/>
              <a:t>Radijska postaja CBS predvaja radijsko igro Orsona Wellesa </a:t>
            </a:r>
            <a:r>
              <a:rPr lang="sl-SI" sz="1900" i="1" smtClean="0"/>
              <a:t>Vojna svetov</a:t>
            </a:r>
            <a:r>
              <a:rPr lang="sl-SI" sz="1900" smtClean="0"/>
              <a:t>, ki povzroči paniko v več delih ZDA, ker poslušalci mislijo, da gre res za invazijo vesoljcev.</a:t>
            </a:r>
          </a:p>
          <a:p>
            <a:pPr eaLnBrk="1" hangingPunct="1">
              <a:lnSpc>
                <a:spcPct val="80000"/>
              </a:lnSpc>
              <a:defRPr/>
            </a:pPr>
            <a:r>
              <a:rPr lang="sl-SI" sz="1900" smtClean="0"/>
              <a:t>Hitler ukine nemško vojno ministrstvo in ustvari Oberkommando der Wehrmacht, s čemer dobi neposredni nadzor nad vojsko. </a:t>
            </a:r>
          </a:p>
          <a:p>
            <a:pPr eaLnBrk="1" hangingPunct="1">
              <a:lnSpc>
                <a:spcPct val="80000"/>
              </a:lnSpc>
              <a:defRPr/>
            </a:pPr>
            <a:r>
              <a:rPr lang="sl-SI" sz="1900" smtClean="0"/>
              <a:t>Anšlus: nemška vojska vkoraka v Avstrijo, ki ga veselo sprejme.</a:t>
            </a:r>
          </a:p>
          <a:p>
            <a:pPr eaLnBrk="1" hangingPunct="1">
              <a:lnSpc>
                <a:spcPct val="80000"/>
              </a:lnSpc>
              <a:defRPr/>
            </a:pPr>
            <a:r>
              <a:rPr lang="sl-SI" sz="1900" smtClean="0"/>
              <a:t>Tretji rajh s soglasjem velikih sil zasede Sudete.</a:t>
            </a:r>
          </a:p>
          <a:p>
            <a:pPr eaLnBrk="1" hangingPunct="1">
              <a:lnSpc>
                <a:spcPct val="80000"/>
              </a:lnSpc>
              <a:defRPr/>
            </a:pPr>
            <a:r>
              <a:rPr lang="sl-SI" sz="1900" smtClean="0"/>
              <a:t>»Kristalna noč«: nacistični aktivisti izvedejo pogrom nad nemškimi Judi, ubitih je več kot 90 ljudi, vsaj 25.000 je aretiranih, že prej izgon 12.000 Judov.</a:t>
            </a:r>
          </a:p>
          <a:p>
            <a:pPr eaLnBrk="1" hangingPunct="1">
              <a:lnSpc>
                <a:spcPct val="80000"/>
              </a:lnSpc>
              <a:defRPr/>
            </a:pPr>
            <a:r>
              <a:rPr lang="sl-SI" sz="1900" smtClean="0"/>
              <a:t>Člani teroristične organizacije TIGR načrtujejo atentat na Mussolinija ob njegovem obisku Kobarida.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fontAlgn="auto">
              <a:spcAft>
                <a:spcPts val="0"/>
              </a:spcAft>
              <a:defRPr/>
            </a:pPr>
            <a:r>
              <a:rPr lang="sl-SI" sz="4400">
                <a:latin typeface="+mj-lt"/>
                <a:ea typeface="+mj-ea"/>
                <a:cs typeface="+mj-cs"/>
              </a:rPr>
              <a:t>Zelo bogato slovensko literarno leto 1938</a:t>
            </a:r>
          </a:p>
        </p:txBody>
      </p:sp>
      <p:sp>
        <p:nvSpPr>
          <p:cNvPr id="17411" name="Rectangle 3"/>
          <p:cNvSpPr txBox="1">
            <a:spLocks noChangeArrowheads="1"/>
          </p:cNvSpPr>
          <p:nvPr/>
        </p:nvSpPr>
        <p:spPr bwMode="auto">
          <a:xfrm>
            <a:off x="457200" y="1916112"/>
            <a:ext cx="8229600" cy="4753247"/>
          </a:xfrm>
          <a:prstGeom prst="rect">
            <a:avLst/>
          </a:prstGeom>
          <a:noFill/>
          <a:ln w="9525">
            <a:noFill/>
            <a:miter lim="800000"/>
            <a:headEnd/>
            <a:tailEnd/>
          </a:ln>
        </p:spPr>
        <p:txBody>
          <a:bodyPr/>
          <a:lstStyle/>
          <a:p>
            <a:pPr>
              <a:lnSpc>
                <a:spcPct val="80000"/>
              </a:lnSpc>
              <a:buFont typeface="Arial" charset="0"/>
              <a:buChar char="•"/>
            </a:pPr>
            <a:r>
              <a:rPr lang="sl-SI" sz="2400">
                <a:latin typeface="Calibri" pitchFamily="34" charset="0"/>
              </a:rPr>
              <a:t>Janez Jalen, Cvetkova Cilka (kmečka povest)</a:t>
            </a:r>
          </a:p>
          <a:p>
            <a:pPr>
              <a:lnSpc>
                <a:spcPct val="80000"/>
              </a:lnSpc>
              <a:buFont typeface="Arial" charset="0"/>
              <a:buChar char="•"/>
            </a:pPr>
            <a:r>
              <a:rPr lang="sl-SI" sz="2400">
                <a:latin typeface="Calibri" pitchFamily="34" charset="0"/>
              </a:rPr>
              <a:t>France Bevk, Kaplan Martin Čedermac (duhovniška/patriotska povest)</a:t>
            </a:r>
          </a:p>
          <a:p>
            <a:pPr>
              <a:lnSpc>
                <a:spcPct val="80000"/>
              </a:lnSpc>
              <a:buFont typeface="Arial" charset="0"/>
              <a:buChar char="•"/>
            </a:pPr>
            <a:r>
              <a:rPr lang="sl-SI" sz="2400">
                <a:latin typeface="Calibri" pitchFamily="34" charset="0"/>
              </a:rPr>
              <a:t>Ivo Šorli, Večne vezi (kmečka povest)</a:t>
            </a:r>
          </a:p>
          <a:p>
            <a:pPr>
              <a:lnSpc>
                <a:spcPct val="80000"/>
              </a:lnSpc>
              <a:buFont typeface="Arial" charset="0"/>
              <a:buChar char="•"/>
            </a:pPr>
            <a:r>
              <a:rPr lang="sl-SI" sz="2400">
                <a:latin typeface="Calibri" pitchFamily="34" charset="0"/>
              </a:rPr>
              <a:t>Jan Plestenjak, Potrebuježi (kmečka povest)</a:t>
            </a:r>
          </a:p>
          <a:p>
            <a:pPr>
              <a:lnSpc>
                <a:spcPct val="80000"/>
              </a:lnSpc>
              <a:buFont typeface="Arial" charset="0"/>
              <a:buChar char="•"/>
            </a:pPr>
            <a:r>
              <a:rPr lang="sl-SI" sz="2400">
                <a:latin typeface="Calibri" pitchFamily="34" charset="0"/>
              </a:rPr>
              <a:t>Miško Kranjec, Kapitanovi (kmečka povest)</a:t>
            </a:r>
          </a:p>
          <a:p>
            <a:pPr>
              <a:lnSpc>
                <a:spcPct val="80000"/>
              </a:lnSpc>
              <a:buFont typeface="Arial" charset="0"/>
              <a:buChar char="•"/>
            </a:pPr>
            <a:r>
              <a:rPr lang="sl-SI" sz="2400">
                <a:latin typeface="Calibri" pitchFamily="34" charset="0"/>
              </a:rPr>
              <a:t>Anton Slodnjak, Neiztrohnjeno srce (zelo obsežen biografski roman</a:t>
            </a:r>
            <a:r>
              <a:rPr lang="sl-SI" sz="2400">
                <a:latin typeface="Arial" charset="0"/>
              </a:rPr>
              <a:t> </a:t>
            </a:r>
            <a:r>
              <a:rPr lang="sl-SI" sz="2000">
                <a:latin typeface="Arial" charset="0"/>
              </a:rPr>
              <a:t>–</a:t>
            </a:r>
            <a:r>
              <a:rPr lang="sl-SI" sz="2400">
                <a:latin typeface="Arial" charset="0"/>
              </a:rPr>
              <a:t> </a:t>
            </a:r>
            <a:r>
              <a:rPr lang="sl-SI" sz="2000">
                <a:latin typeface="Arial" charset="0"/>
              </a:rPr>
              <a:t>239.000 besed</a:t>
            </a:r>
            <a:r>
              <a:rPr lang="sl-SI" sz="2400">
                <a:latin typeface="Calibri" pitchFamily="34" charset="0"/>
              </a:rPr>
              <a:t>)</a:t>
            </a:r>
          </a:p>
          <a:p>
            <a:pPr>
              <a:lnSpc>
                <a:spcPct val="80000"/>
              </a:lnSpc>
              <a:buFont typeface="Arial" charset="0"/>
              <a:buChar char="•"/>
            </a:pPr>
            <a:r>
              <a:rPr lang="sl-SI" sz="2400">
                <a:latin typeface="Calibri" pitchFamily="34" charset="0"/>
              </a:rPr>
              <a:t>Mimi Malenšek, Moč grunta (kmečka povest)</a:t>
            </a:r>
          </a:p>
          <a:p>
            <a:pPr>
              <a:lnSpc>
                <a:spcPct val="80000"/>
              </a:lnSpc>
              <a:buFont typeface="Arial" charset="0"/>
              <a:buChar char="•"/>
            </a:pPr>
            <a:r>
              <a:rPr lang="sl-SI" sz="2400">
                <a:latin typeface="Calibri" pitchFamily="34" charset="0"/>
              </a:rPr>
              <a:t>Metod Jenko in Viktor Hassl, Izum (znanstvena fantastika)</a:t>
            </a:r>
          </a:p>
          <a:p>
            <a:pPr>
              <a:lnSpc>
                <a:spcPct val="80000"/>
              </a:lnSpc>
              <a:buFont typeface="Arial" charset="0"/>
              <a:buChar char="•"/>
            </a:pPr>
            <a:r>
              <a:rPr lang="sl-SI" sz="2400">
                <a:latin typeface="Calibri" pitchFamily="34" charset="0"/>
              </a:rPr>
              <a:t>Rudolf Kresal, Študent Štefan (generacijski roman)</a:t>
            </a:r>
          </a:p>
          <a:p>
            <a:pPr>
              <a:lnSpc>
                <a:spcPct val="80000"/>
              </a:lnSpc>
              <a:buFont typeface="Arial" charset="0"/>
              <a:buChar char="•"/>
            </a:pPr>
            <a:r>
              <a:rPr lang="sl-SI" sz="2400">
                <a:latin typeface="Calibri" pitchFamily="34" charset="0"/>
              </a:rPr>
              <a:t>Gustav Šilih, Beli dvor (mladinski roman)</a:t>
            </a:r>
          </a:p>
          <a:p>
            <a:pPr>
              <a:lnSpc>
                <a:spcPct val="80000"/>
              </a:lnSpc>
              <a:buFont typeface="Arial" charset="0"/>
              <a:buChar char="•"/>
            </a:pPr>
            <a:r>
              <a:rPr lang="sl-SI" sz="2400">
                <a:latin typeface="Calibri" pitchFamily="34" charset="0"/>
              </a:rPr>
              <a:t>Ivan Čampa, Poletje šole in ljubezni (športna povest)</a:t>
            </a:r>
          </a:p>
          <a:p>
            <a:pPr>
              <a:lnSpc>
                <a:spcPct val="80000"/>
              </a:lnSpc>
              <a:buFont typeface="Arial" charset="0"/>
              <a:buChar char="•"/>
            </a:pPr>
            <a:r>
              <a:rPr lang="sl-SI" sz="2400">
                <a:latin typeface="Calibri" pitchFamily="34" charset="0"/>
              </a:rPr>
              <a:t>Albin Breznik, V plamenih rdečega pekla (politični spomini/potopis</a:t>
            </a:r>
            <a:r>
              <a:rPr lang="sl-SI" sz="2000">
                <a:latin typeface="Calibri"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sl-SI" smtClean="0"/>
              <a:t>Še druge knjige 1938</a:t>
            </a:r>
          </a:p>
        </p:txBody>
      </p:sp>
      <p:sp>
        <p:nvSpPr>
          <p:cNvPr id="18435" name="Rectangle 3"/>
          <p:cNvSpPr>
            <a:spLocks noGrp="1" noChangeArrowheads="1"/>
          </p:cNvSpPr>
          <p:nvPr>
            <p:ph type="body" idx="1"/>
          </p:nvPr>
        </p:nvSpPr>
        <p:spPr>
          <a:xfrm>
            <a:off x="1043608" y="1827212"/>
            <a:ext cx="7992887" cy="4770139"/>
          </a:xfrm>
        </p:spPr>
        <p:txBody>
          <a:bodyPr/>
          <a:lstStyle/>
          <a:p>
            <a:pPr eaLnBrk="1" hangingPunct="1">
              <a:lnSpc>
                <a:spcPct val="90000"/>
              </a:lnSpc>
            </a:pPr>
            <a:r>
              <a:rPr lang="sl-SI" sz="2400" smtClean="0">
                <a:solidFill>
                  <a:schemeClr val="tx2"/>
                </a:solidFill>
                <a:latin typeface="Arial" charset="0"/>
              </a:rPr>
              <a:t>Ivan Rob, Deseti brat (parodija Jurčičevega romana v verzih; ponatis 1994, dramatizacija 1960; ilustracije Nikolaj Pirnat, ki je z Bartolom v sporu zaradi Nade Kraigher)</a:t>
            </a:r>
          </a:p>
          <a:p>
            <a:pPr eaLnBrk="1" hangingPunct="1">
              <a:lnSpc>
                <a:spcPct val="90000"/>
              </a:lnSpc>
            </a:pPr>
            <a:r>
              <a:rPr lang="sl-SI" sz="2400" smtClean="0">
                <a:latin typeface="Arial" charset="0"/>
              </a:rPr>
              <a:t>Jerko Jermol (France Bevk), Lepo vedenje</a:t>
            </a:r>
          </a:p>
          <a:p>
            <a:pPr eaLnBrk="1" hangingPunct="1">
              <a:lnSpc>
                <a:spcPct val="90000"/>
              </a:lnSpc>
            </a:pPr>
            <a:r>
              <a:rPr lang="sl-SI" sz="2400" smtClean="0">
                <a:latin typeface="Arial" charset="0"/>
              </a:rPr>
              <a:t>Janez Kalan, Rešimo slovenščino! "Ne spakujte se!"</a:t>
            </a:r>
            <a:r>
              <a:rPr lang="sl-SI" sz="2400" smtClean="0"/>
              <a:t> </a:t>
            </a:r>
            <a:endParaRPr lang="sl-SI" sz="2400" smtClean="0">
              <a:latin typeface="Arial" charset="0"/>
            </a:endParaRPr>
          </a:p>
          <a:p>
            <a:pPr eaLnBrk="1" hangingPunct="1">
              <a:lnSpc>
                <a:spcPct val="90000"/>
              </a:lnSpc>
            </a:pPr>
            <a:r>
              <a:rPr lang="sl-SI" sz="2400" smtClean="0">
                <a:latin typeface="Arial" charset="0"/>
              </a:rPr>
              <a:t>Franc Kolenc, Dragarjevina, ljudska povest</a:t>
            </a:r>
          </a:p>
          <a:p>
            <a:pPr eaLnBrk="1" hangingPunct="1">
              <a:lnSpc>
                <a:spcPct val="90000"/>
              </a:lnSpc>
            </a:pPr>
            <a:r>
              <a:rPr lang="sl-SI" sz="2400" smtClean="0">
                <a:latin typeface="Arial" charset="0"/>
              </a:rPr>
              <a:t>France Novšak, Dečki: Roman iz dijaškega internata</a:t>
            </a:r>
            <a:r>
              <a:rPr lang="sl-SI" sz="2400" smtClean="0"/>
              <a:t> </a:t>
            </a:r>
            <a:endParaRPr lang="sl-SI" sz="2400" smtClean="0">
              <a:latin typeface="Arial" charset="0"/>
            </a:endParaRPr>
          </a:p>
          <a:p>
            <a:pPr eaLnBrk="1" hangingPunct="1">
              <a:lnSpc>
                <a:spcPct val="90000"/>
              </a:lnSpc>
            </a:pPr>
            <a:r>
              <a:rPr lang="sl-SI" sz="2400" smtClean="0">
                <a:latin typeface="Arial" charset="0"/>
              </a:rPr>
              <a:t>Ernest Thompson Seton, Rolf gozdovnik: Doživljaji gozdovnika Rolfa, Indijanca Kvonaba in psa Skokuma</a:t>
            </a:r>
            <a:r>
              <a:rPr lang="sl-SI" sz="2400" smtClean="0"/>
              <a:t> </a:t>
            </a:r>
            <a:endParaRPr lang="sl-SI" sz="2400" smtClean="0">
              <a:latin typeface="Arial" charset="0"/>
            </a:endParaRPr>
          </a:p>
          <a:p>
            <a:pPr eaLnBrk="1" hangingPunct="1">
              <a:lnSpc>
                <a:spcPct val="90000"/>
              </a:lnSpc>
            </a:pPr>
            <a:r>
              <a:rPr lang="sl-SI" sz="2400" smtClean="0">
                <a:latin typeface="Arial" charset="0"/>
              </a:rPr>
              <a:t>Ernest Thompson Seton, Sivko: Volčji roman</a:t>
            </a:r>
          </a:p>
          <a:p>
            <a:pPr eaLnBrk="1" hangingPunct="1">
              <a:lnSpc>
                <a:spcPct val="90000"/>
              </a:lnSpc>
            </a:pPr>
            <a:r>
              <a:rPr lang="sl-SI" sz="2400" smtClean="0">
                <a:latin typeface="Arial" charset="0"/>
              </a:rPr>
              <a:t>Felix Salten, Bambek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sl-SI" sz="3200" smtClean="0"/>
              <a:t>Banovinske nagrade leta 1938 ali »spregledani Vladimir Bartol«</a:t>
            </a:r>
          </a:p>
        </p:txBody>
      </p:sp>
      <p:sp>
        <p:nvSpPr>
          <p:cNvPr id="19459" name="Rectangle 3"/>
          <p:cNvSpPr>
            <a:spLocks noGrp="1" noChangeArrowheads="1"/>
          </p:cNvSpPr>
          <p:nvPr>
            <p:ph type="body" idx="1"/>
          </p:nvPr>
        </p:nvSpPr>
        <p:spPr/>
        <p:txBody>
          <a:bodyPr/>
          <a:lstStyle/>
          <a:p>
            <a:pPr eaLnBrk="1" hangingPunct="1"/>
            <a:r>
              <a:rPr lang="sl-SI" smtClean="0">
                <a:latin typeface="Arial" charset="0"/>
              </a:rPr>
              <a:t>1. Pavel Sedmak (France Bevk), </a:t>
            </a:r>
            <a:r>
              <a:rPr lang="sl-SI" i="1" smtClean="0">
                <a:latin typeface="Arial" charset="0"/>
              </a:rPr>
              <a:t>Kaplan Martin Čedermac</a:t>
            </a:r>
            <a:r>
              <a:rPr lang="sl-SI" smtClean="0">
                <a:latin typeface="Arial" charset="0"/>
              </a:rPr>
              <a:t>, 7000 din</a:t>
            </a:r>
          </a:p>
          <a:p>
            <a:pPr eaLnBrk="1" hangingPunct="1"/>
            <a:r>
              <a:rPr lang="sl-SI" smtClean="0">
                <a:latin typeface="Arial" charset="0"/>
              </a:rPr>
              <a:t>2. Igor Gruden, </a:t>
            </a:r>
            <a:r>
              <a:rPr lang="sl-SI" i="1" smtClean="0">
                <a:solidFill>
                  <a:schemeClr val="tx2"/>
                </a:solidFill>
                <a:latin typeface="Arial" charset="0"/>
              </a:rPr>
              <a:t>Dvanajsta ura</a:t>
            </a:r>
            <a:r>
              <a:rPr lang="sl-SI" smtClean="0">
                <a:latin typeface="Arial" charset="0"/>
              </a:rPr>
              <a:t>, 3500 din</a:t>
            </a:r>
          </a:p>
          <a:p>
            <a:pPr eaLnBrk="1" hangingPunct="1"/>
            <a:r>
              <a:rPr lang="sl-SI" smtClean="0">
                <a:latin typeface="Arial" charset="0"/>
              </a:rPr>
              <a:t>3. Janez Jalen, </a:t>
            </a:r>
            <a:r>
              <a:rPr lang="sl-SI" i="1" smtClean="0">
                <a:latin typeface="Arial" charset="0"/>
              </a:rPr>
              <a:t>Cvetkova Cilka, </a:t>
            </a:r>
            <a:r>
              <a:rPr lang="sl-SI" smtClean="0">
                <a:latin typeface="Arial" charset="0"/>
              </a:rPr>
              <a:t>3000 din</a:t>
            </a:r>
          </a:p>
          <a:p>
            <a:pPr eaLnBrk="1" hangingPunct="1"/>
            <a:r>
              <a:rPr lang="sl-SI" smtClean="0">
                <a:latin typeface="Arial" charset="0"/>
              </a:rPr>
              <a:t>4. Vida Taufer, </a:t>
            </a:r>
            <a:r>
              <a:rPr lang="sl-SI" i="1" smtClean="0">
                <a:solidFill>
                  <a:schemeClr val="tx2"/>
                </a:solidFill>
                <a:latin typeface="Arial" charset="0"/>
              </a:rPr>
              <a:t>Veje v vetru</a:t>
            </a:r>
            <a:r>
              <a:rPr lang="sl-SI" smtClean="0">
                <a:latin typeface="Arial" charset="0"/>
              </a:rPr>
              <a:t>, 2000 din</a:t>
            </a:r>
          </a:p>
          <a:p>
            <a:pPr eaLnBrk="1" hangingPunct="1"/>
            <a:r>
              <a:rPr lang="sl-SI" smtClean="0">
                <a:solidFill>
                  <a:srgbClr val="FF0000"/>
                </a:solidFill>
                <a:latin typeface="Arial" charset="0"/>
              </a:rPr>
              <a:t>5. Vladimir Bartol, </a:t>
            </a:r>
            <a:r>
              <a:rPr lang="sl-SI" i="1" smtClean="0">
                <a:solidFill>
                  <a:srgbClr val="FF0000"/>
                </a:solidFill>
                <a:latin typeface="Arial" charset="0"/>
              </a:rPr>
              <a:t>Alamut, </a:t>
            </a:r>
            <a:r>
              <a:rPr lang="sl-SI" smtClean="0">
                <a:solidFill>
                  <a:srgbClr val="FF0000"/>
                </a:solidFill>
                <a:latin typeface="Arial" charset="0"/>
              </a:rPr>
              <a:t>2000 din </a:t>
            </a:r>
          </a:p>
          <a:p>
            <a:pPr eaLnBrk="1" hangingPunct="1"/>
            <a:r>
              <a:rPr lang="sl-SI" smtClean="0">
                <a:latin typeface="Arial" charset="0"/>
              </a:rPr>
              <a:t>6. Ivo Šorli, </a:t>
            </a:r>
            <a:r>
              <a:rPr lang="sl-SI" i="1" smtClean="0">
                <a:latin typeface="Arial" charset="0"/>
              </a:rPr>
              <a:t>Večne vezi</a:t>
            </a:r>
            <a:r>
              <a:rPr lang="sl-SI" smtClean="0">
                <a:latin typeface="Arial" charset="0"/>
              </a:rPr>
              <a:t>, 2000 din</a:t>
            </a:r>
            <a:endParaRPr lang="sl-SI"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0013" y="301625"/>
            <a:ext cx="6802437" cy="823913"/>
          </a:xfrm>
        </p:spPr>
        <p:txBody>
          <a:bodyPr/>
          <a:lstStyle/>
          <a:p>
            <a:pPr eaLnBrk="1" hangingPunct="1"/>
            <a:r>
              <a:rPr lang="sl-SI" sz="3200" smtClean="0"/>
              <a:t>Literarna kritika o </a:t>
            </a:r>
            <a:r>
              <a:rPr lang="sl-SI" sz="3200" i="1" smtClean="0"/>
              <a:t>Alamutu</a:t>
            </a:r>
            <a:r>
              <a:rPr lang="sl-SI" sz="3200" smtClean="0"/>
              <a:t> leta 1938</a:t>
            </a:r>
          </a:p>
        </p:txBody>
      </p:sp>
      <p:sp>
        <p:nvSpPr>
          <p:cNvPr id="20483" name="Rectangle 3"/>
          <p:cNvSpPr>
            <a:spLocks noGrp="1" noChangeArrowheads="1"/>
          </p:cNvSpPr>
          <p:nvPr>
            <p:ph type="body" idx="1"/>
          </p:nvPr>
        </p:nvSpPr>
        <p:spPr>
          <a:xfrm>
            <a:off x="684213" y="1412875"/>
            <a:ext cx="8459787" cy="4895850"/>
          </a:xfrm>
        </p:spPr>
        <p:txBody>
          <a:bodyPr/>
          <a:lstStyle/>
          <a:p>
            <a:pPr eaLnBrk="1" hangingPunct="1">
              <a:lnSpc>
                <a:spcPct val="80000"/>
              </a:lnSpc>
            </a:pPr>
            <a:r>
              <a:rPr lang="sl-SI" sz="1400" b="1" smtClean="0"/>
              <a:t>Lino Legiša</a:t>
            </a:r>
            <a:r>
              <a:rPr lang="sl-SI" sz="1400" smtClean="0"/>
              <a:t> (Dejanje): "Zamisel je več kot zanimiva, nekatere postave dosti žive, dogajanje kajkrat napeto, so pa tudi psihološke šibkosti. Čuti se, da je to videz umetnosti in besede ne prikličejo prepričljive resničnosti. Imponiral mu je Bartolov nauk, povzet po filozofu Klementu Jugu, ki je širil idejo tveganja, da je treba živeti nevarno in zaničevati strah pred smrtjo, da se je treba nehati sklicevati na dobroto, ker dobroti verjame svet samo tedaj, kadar ta izhaja iz moči, kadar pa se dičijo z njo šibki, ji ne verjame čisto nič. Slovenci moramo postati močni in da bi to postali, moramo uriti voljo in izkusiti skrajni dvom in razočaranje.</a:t>
            </a:r>
          </a:p>
          <a:p>
            <a:pPr eaLnBrk="1" hangingPunct="1">
              <a:lnSpc>
                <a:spcPct val="80000"/>
              </a:lnSpc>
            </a:pPr>
            <a:r>
              <a:rPr lang="sl-SI" sz="1400" b="1" smtClean="0"/>
              <a:t>Tine Debeljak</a:t>
            </a:r>
            <a:r>
              <a:rPr lang="sl-SI" sz="1400" smtClean="0"/>
              <a:t>: mešanica filozofiranja in "erotičnih osladnosti, ki že prekašajo meje umetnostnega pripovedovanja in se bližajo kinematografski dražljivosti“; filozofski spis, ki ga Bartol "zaman skuša oživeti v ljudeh“; nihilizem? </a:t>
            </a:r>
          </a:p>
          <a:p>
            <a:pPr eaLnBrk="1" hangingPunct="1">
              <a:lnSpc>
                <a:spcPct val="80000"/>
              </a:lnSpc>
            </a:pPr>
            <a:r>
              <a:rPr lang="sl-SI" sz="1400" b="1" smtClean="0"/>
              <a:t>Filip Kalan Kumbatovič </a:t>
            </a:r>
            <a:r>
              <a:rPr lang="sl-SI" sz="1400" smtClean="0"/>
              <a:t>(Sodobnost): podoben piscu kriminalk Edgarju Wallaceu, bister, šahovski um, gladko pripovedovanje, značilno za "magazinske pisatelje", manjka mu zmožnost psihološkega vživljanja v osebe, opazovalni dar in izpovedna strast. </a:t>
            </a:r>
            <a:r>
              <a:rPr lang="sl-SI" sz="1400" i="1" smtClean="0"/>
              <a:t>Alamut</a:t>
            </a:r>
            <a:r>
              <a:rPr lang="sl-SI" sz="1400" smtClean="0"/>
              <a:t> niti miselni (tezni ali idejni) roman ni, ampak bolj roman domisleka. Za osrednje vprašanje si je Bartol izbral problem oblasti, kako doseči moč nad ljudmi, in odgovarjal nanj z miselnimi konstrukti. Otroško nedozorelo naziranje ter samovšečnost. </a:t>
            </a:r>
          </a:p>
          <a:p>
            <a:pPr eaLnBrk="1" hangingPunct="1">
              <a:lnSpc>
                <a:spcPct val="80000"/>
              </a:lnSpc>
            </a:pPr>
            <a:r>
              <a:rPr lang="sl-SI" sz="1400" b="1" smtClean="0"/>
              <a:t>Stane Mikuž</a:t>
            </a:r>
            <a:r>
              <a:rPr lang="sl-SI" sz="1400" smtClean="0"/>
              <a:t> (DiS): roman je namenjen "borbi zoper tuje gospodarje”. </a:t>
            </a:r>
          </a:p>
          <a:p>
            <a:pPr eaLnBrk="1" hangingPunct="1">
              <a:lnSpc>
                <a:spcPct val="80000"/>
              </a:lnSpc>
            </a:pPr>
            <a:r>
              <a:rPr lang="sl-SI" sz="1400" smtClean="0"/>
              <a:t>Ivan Grahor</a:t>
            </a:r>
          </a:p>
          <a:p>
            <a:pPr eaLnBrk="1" hangingPunct="1">
              <a:lnSpc>
                <a:spcPct val="80000"/>
              </a:lnSpc>
            </a:pPr>
            <a:r>
              <a:rPr lang="sl-SI" sz="1400" smtClean="0"/>
              <a:t>+ še 6 krajših pozitivnih ocen</a:t>
            </a:r>
          </a:p>
          <a:p>
            <a:pPr eaLnBrk="1" hangingPunct="1">
              <a:lnSpc>
                <a:spcPct val="80000"/>
              </a:lnSpc>
            </a:pPr>
            <a:r>
              <a:rPr lang="sl-SI" sz="1400" smtClean="0"/>
              <a:t>Pozneje </a:t>
            </a:r>
            <a:r>
              <a:rPr lang="sl-SI" sz="1400" b="1" smtClean="0"/>
              <a:t>Josip Vidmar</a:t>
            </a:r>
            <a:r>
              <a:rPr lang="sl-SI" sz="1400" smtClean="0"/>
              <a:t>: Bartol je snov dobil od njega, roman vsebuje “dokaj bistrega umovanja, manj pa uma in okusa in morda še preprostega ustreznega čustva” in ni prava literatura. Vidmarja obenem občuduje in se ga boji. Vidmar si namesto Bartola za tajnika na SAZU vzame Jožeta Javorška. </a:t>
            </a:r>
            <a:endParaRPr lang="sl-SI" sz="1400" b="1" smtClean="0"/>
          </a:p>
          <a:p>
            <a:pPr eaLnBrk="1" hangingPunct="1">
              <a:lnSpc>
                <a:spcPct val="80000"/>
              </a:lnSpc>
            </a:pPr>
            <a:endParaRPr lang="sl-SI" sz="1400" smtClean="0"/>
          </a:p>
          <a:p>
            <a:pPr eaLnBrk="1" hangingPunct="1">
              <a:lnSpc>
                <a:spcPct val="80000"/>
              </a:lnSpc>
              <a:buFont typeface="Wingdings" pitchFamily="2" charset="2"/>
              <a:buNone/>
            </a:pPr>
            <a:r>
              <a:rPr lang="sl-SI" sz="1400" smtClean="0"/>
              <a:t>Ljubljanski zvon romana ni ocenil, ker se je skregal z založbo Modra ptica in revija ni dobila recenzijskega izvoda.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sl-SI" smtClean="0"/>
              <a:t>Kaj je motilo kritike pri </a:t>
            </a:r>
            <a:r>
              <a:rPr lang="sl-SI" i="1" smtClean="0"/>
              <a:t>Alamutu</a:t>
            </a:r>
            <a:r>
              <a:rPr lang="sl-SI" smtClean="0"/>
              <a:t>?</a:t>
            </a:r>
          </a:p>
        </p:txBody>
      </p:sp>
      <p:sp>
        <p:nvSpPr>
          <p:cNvPr id="21507" name="Rectangle 3"/>
          <p:cNvSpPr>
            <a:spLocks noGrp="1" noChangeArrowheads="1"/>
          </p:cNvSpPr>
          <p:nvPr>
            <p:ph type="body" idx="1"/>
          </p:nvPr>
        </p:nvSpPr>
        <p:spPr/>
        <p:txBody>
          <a:bodyPr/>
          <a:lstStyle/>
          <a:p>
            <a:pPr eaLnBrk="1" hangingPunct="1">
              <a:lnSpc>
                <a:spcPct val="80000"/>
              </a:lnSpc>
            </a:pPr>
            <a:r>
              <a:rPr lang="sl-SI" sz="2500" smtClean="0"/>
              <a:t>Sodobnike je motilo avtorjevo občudovanje velikih zgodovinskih osebnosti in njegova lastna sla po veličini ("Potrebujem silnih osebnosti, da zrastem ob njih in preko njih."). Bartol je rokopis prostodušno posvetil "nekemu diktatorju" pa potem po nasvetu založnika posvetilo črtal, da ne bi z njim dajal potuhe kakšnemu Mussoliniju. Čez desetletja je roman distancirano označil kot "prispodobo dobe strašnih diktatorjev“ (trinogov).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sl-SI" smtClean="0"/>
              <a:t>Kako do Bartolovega </a:t>
            </a:r>
            <a:r>
              <a:rPr lang="sl-SI" i="1" smtClean="0"/>
              <a:t>Alamuta</a:t>
            </a:r>
            <a:r>
              <a:rPr lang="sl-SI" smtClean="0"/>
              <a:t>?</a:t>
            </a:r>
          </a:p>
        </p:txBody>
      </p:sp>
      <p:sp>
        <p:nvSpPr>
          <p:cNvPr id="4099" name="Rectangle 3"/>
          <p:cNvSpPr>
            <a:spLocks noGrp="1" noChangeArrowheads="1"/>
          </p:cNvSpPr>
          <p:nvPr>
            <p:ph type="body" idx="1"/>
          </p:nvPr>
        </p:nvSpPr>
        <p:spPr/>
        <p:txBody>
          <a:bodyPr/>
          <a:lstStyle/>
          <a:p>
            <a:pPr eaLnBrk="1" hangingPunct="1">
              <a:lnSpc>
                <a:spcPct val="90000"/>
              </a:lnSpc>
            </a:pPr>
            <a:r>
              <a:rPr lang="sl-SI" sz="2100" smtClean="0"/>
              <a:t>preko turških zgodovinskih povesti</a:t>
            </a:r>
          </a:p>
          <a:p>
            <a:pPr eaLnBrk="1" hangingPunct="1">
              <a:lnSpc>
                <a:spcPct val="90000"/>
              </a:lnSpc>
            </a:pPr>
            <a:r>
              <a:rPr lang="sl-SI" sz="2100" smtClean="0"/>
              <a:t>v obravnavi tržaške primorske literature</a:t>
            </a:r>
          </a:p>
          <a:p>
            <a:pPr eaLnBrk="1" hangingPunct="1">
              <a:lnSpc>
                <a:spcPct val="90000"/>
              </a:lnSpc>
            </a:pPr>
            <a:r>
              <a:rPr lang="sl-SI" sz="2100" smtClean="0"/>
              <a:t>v obravnavi romanov leta 1938</a:t>
            </a:r>
          </a:p>
          <a:p>
            <a:pPr eaLnBrk="1" hangingPunct="1">
              <a:lnSpc>
                <a:spcPct val="90000"/>
              </a:lnSpc>
            </a:pPr>
            <a:r>
              <a:rPr lang="sl-SI" sz="2100" smtClean="0"/>
              <a:t>preko trivialne literature</a:t>
            </a:r>
          </a:p>
          <a:p>
            <a:pPr eaLnBrk="1" hangingPunct="1">
              <a:lnSpc>
                <a:spcPct val="90000"/>
              </a:lnSpc>
            </a:pPr>
            <a:r>
              <a:rPr lang="sl-SI" sz="2100" smtClean="0"/>
              <a:t>kot slovenskega literarnega klasika</a:t>
            </a:r>
          </a:p>
          <a:p>
            <a:pPr eaLnBrk="1" hangingPunct="1">
              <a:lnSpc>
                <a:spcPct val="90000"/>
              </a:lnSpc>
            </a:pPr>
            <a:r>
              <a:rPr lang="sl-SI" sz="2100" smtClean="0"/>
              <a:t>kot prevajanega teksta</a:t>
            </a:r>
          </a:p>
          <a:p>
            <a:pPr eaLnBrk="1" hangingPunct="1">
              <a:lnSpc>
                <a:spcPct val="90000"/>
              </a:lnSpc>
            </a:pPr>
            <a:r>
              <a:rPr lang="sl-SI" sz="2100" smtClean="0"/>
              <a:t>preko planinske povesti</a:t>
            </a:r>
          </a:p>
          <a:p>
            <a:pPr eaLnBrk="1" hangingPunct="1">
              <a:lnSpc>
                <a:spcPct val="90000"/>
              </a:lnSpc>
            </a:pPr>
            <a:r>
              <a:rPr lang="sl-SI" sz="2100" smtClean="0"/>
              <a:t>kot opozicija sočasni socialnorealistični literaturi</a:t>
            </a:r>
          </a:p>
          <a:p>
            <a:pPr eaLnBrk="1" hangingPunct="1">
              <a:lnSpc>
                <a:spcPct val="90000"/>
              </a:lnSpc>
            </a:pPr>
            <a:r>
              <a:rPr lang="sl-SI" sz="2100" smtClean="0"/>
              <a:t>preko avtorjeve družine (Marica Nadlišek Bartol)</a:t>
            </a:r>
          </a:p>
          <a:p>
            <a:pPr eaLnBrk="1" hangingPunct="1">
              <a:lnSpc>
                <a:spcPct val="90000"/>
              </a:lnSpc>
            </a:pPr>
            <a:r>
              <a:rPr lang="sl-SI" sz="2100" smtClean="0"/>
              <a:t>skozi diskusijo o nacionalnem interesu v literaturi</a:t>
            </a:r>
          </a:p>
          <a:p>
            <a:pPr eaLnBrk="1" hangingPunct="1">
              <a:lnSpc>
                <a:spcPct val="90000"/>
              </a:lnSpc>
            </a:pPr>
            <a:r>
              <a:rPr lang="sl-SI" sz="2100" smtClean="0"/>
              <a:t>preko obravnave tujega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993775"/>
          </a:xfrm>
          <a:prstGeom prst="rect">
            <a:avLst/>
          </a:prstGeom>
        </p:spPr>
        <p:txBody>
          <a:bodyPr/>
          <a:lstStyle/>
          <a:p>
            <a:pPr algn="ctr" fontAlgn="auto">
              <a:spcAft>
                <a:spcPts val="0"/>
              </a:spcAft>
              <a:defRPr/>
            </a:pPr>
            <a:r>
              <a:rPr lang="sl-SI" sz="4400">
                <a:latin typeface="+mj-lt"/>
                <a:ea typeface="+mj-ea"/>
                <a:cs typeface="+mj-cs"/>
                <a:hlinkClick r:id="rId2"/>
              </a:rPr>
              <a:t>TIGR</a:t>
            </a:r>
            <a:r>
              <a:rPr lang="sl-SI" sz="4400">
                <a:latin typeface="+mj-lt"/>
                <a:ea typeface="+mj-ea"/>
                <a:cs typeface="+mj-cs"/>
              </a:rPr>
              <a:t> </a:t>
            </a:r>
            <a:r>
              <a:rPr lang="sl-SI" sz="3200">
                <a:latin typeface="+mj-lt"/>
                <a:ea typeface="+mj-ea"/>
                <a:cs typeface="+mj-cs"/>
              </a:rPr>
              <a:t>(Trst, Istra, Gorica, Reka)</a:t>
            </a:r>
          </a:p>
        </p:txBody>
      </p:sp>
      <p:sp>
        <p:nvSpPr>
          <p:cNvPr id="22531" name="Rectangle 3"/>
          <p:cNvSpPr txBox="1">
            <a:spLocks noChangeArrowheads="1"/>
          </p:cNvSpPr>
          <p:nvPr/>
        </p:nvSpPr>
        <p:spPr bwMode="auto">
          <a:xfrm>
            <a:off x="457200" y="1196975"/>
            <a:ext cx="8229600" cy="4968875"/>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sl-SI" sz="2400">
                <a:latin typeface="Calibri" pitchFamily="34" charset="0"/>
              </a:rPr>
              <a:t>Bartol je prijatelj in simpatizer tigrovcev, med katerimi so bili tudi Ciril Kosmač, Stanko Vuk, Zorko Jelinčič.</a:t>
            </a:r>
          </a:p>
          <a:p>
            <a:pPr marL="342900" indent="-342900">
              <a:lnSpc>
                <a:spcPct val="80000"/>
              </a:lnSpc>
              <a:spcBef>
                <a:spcPct val="20000"/>
              </a:spcBef>
              <a:buFont typeface="Arial" charset="0"/>
              <a:buChar char="•"/>
            </a:pPr>
            <a:r>
              <a:rPr lang="sl-SI" sz="2400">
                <a:latin typeface="Calibri" pitchFamily="34" charset="0"/>
              </a:rPr>
              <a:t>Tigrovci so se rekrutirali iz članstva leta 1929 razpuščene Orjune (Organizacije jugoslovanskih nacionalistov) in so bili povezani po eni strani s četniki, po drugi pa s </a:t>
            </a:r>
            <a:r>
              <a:rPr lang="sl-SI" sz="2400" smtClean="0">
                <a:latin typeface="Calibri" pitchFamily="34" charset="0"/>
              </a:rPr>
              <a:t>komunisti. </a:t>
            </a:r>
            <a:r>
              <a:rPr lang="sl-SI" sz="2400">
                <a:latin typeface="Calibri" pitchFamily="34" charset="0"/>
              </a:rPr>
              <a:t>Ukvarjali so se večinoma s propagando, pomagali pri ilegalnem prehajanju meje, med 1927 in 1930 </a:t>
            </a:r>
            <a:r>
              <a:rPr lang="sl-SI" sz="2400" smtClean="0">
                <a:latin typeface="Calibri" pitchFamily="34" charset="0"/>
              </a:rPr>
              <a:t>so sodelovali tudi v vojaških (terorističnih) akcijah; </a:t>
            </a:r>
            <a:r>
              <a:rPr lang="sl-SI" sz="2400">
                <a:latin typeface="Calibri" pitchFamily="34" charset="0"/>
              </a:rPr>
              <a:t>pogoj za članstvo je bila </a:t>
            </a:r>
            <a:r>
              <a:rPr lang="sl-SI" sz="2400" smtClean="0">
                <a:latin typeface="Calibri" pitchFamily="34" charset="0"/>
              </a:rPr>
              <a:t>odslužena vojaščina: 18 </a:t>
            </a:r>
            <a:r>
              <a:rPr lang="sl-SI" sz="2400">
                <a:latin typeface="Calibri" pitchFamily="34" charset="0"/>
              </a:rPr>
              <a:t>požigov otroških vrtcev in telovadnic, 31 oboroženih napadov in poskusov uboja fašističnih miličnikov in karabinjerjev, 13 ubojev slovenskih ovaduhov in nasilnežev in 8 terorističnih napadov na objekte. </a:t>
            </a:r>
            <a:r>
              <a:rPr lang="sl-SI" sz="2400" smtClean="0">
                <a:latin typeface="Calibri" pitchFamily="34" charset="0"/>
              </a:rPr>
              <a:t>1930 na </a:t>
            </a:r>
            <a:r>
              <a:rPr lang="sl-SI" sz="2400" smtClean="0">
                <a:latin typeface="Calibri" pitchFamily="34" charset="0"/>
                <a:hlinkClick r:id="rId3"/>
              </a:rPr>
              <a:t>Bazovici</a:t>
            </a:r>
            <a:r>
              <a:rPr lang="sl-SI" sz="2400" smtClean="0">
                <a:latin typeface="Calibri" pitchFamily="34" charset="0"/>
              </a:rPr>
              <a:t> zaradi protidržavnega delovanja usmrtijo štiri tigrovce, 1941 pa še pet. 1941 so šli v NOB. 1997 </a:t>
            </a:r>
            <a:r>
              <a:rPr lang="sl-SI" sz="2400">
                <a:latin typeface="Calibri" pitchFamily="34" charset="0"/>
              </a:rPr>
              <a:t>so </a:t>
            </a:r>
            <a:r>
              <a:rPr lang="sl-SI" sz="2400" smtClean="0">
                <a:latin typeface="Calibri" pitchFamily="34" charset="0"/>
              </a:rPr>
              <a:t>bili odlikovani </a:t>
            </a:r>
            <a:r>
              <a:rPr lang="sl-SI" sz="2400">
                <a:latin typeface="Calibri" pitchFamily="34" charset="0"/>
              </a:rPr>
              <a:t>s častnim znakom svobode Republike Slovenije</a:t>
            </a:r>
            <a:r>
              <a:rPr lang="sl-SI" sz="2400" smtClean="0">
                <a:latin typeface="Calibri" pitchFamily="34" charset="0"/>
              </a:rPr>
              <a:t>.</a:t>
            </a:r>
            <a:endParaRPr lang="sl-SI" sz="240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87624" y="116632"/>
            <a:ext cx="7313612" cy="1143000"/>
          </a:xfrm>
        </p:spPr>
        <p:txBody>
          <a:bodyPr/>
          <a:lstStyle/>
          <a:p>
            <a:pPr eaLnBrk="1" hangingPunct="1"/>
            <a:r>
              <a:rPr lang="sl-SI" smtClean="0"/>
              <a:t>Bazoviške žrtve</a:t>
            </a:r>
          </a:p>
        </p:txBody>
      </p:sp>
      <p:pic>
        <p:nvPicPr>
          <p:cNvPr id="23555" name="Picture 4" descr="IMG_2897"/>
          <p:cNvPicPr>
            <a:picLocks noChangeAspect="1" noChangeArrowheads="1"/>
          </p:cNvPicPr>
          <p:nvPr/>
        </p:nvPicPr>
        <p:blipFill>
          <a:blip r:embed="rId2" cstate="screen"/>
          <a:srcRect/>
          <a:stretch>
            <a:fillRect/>
          </a:stretch>
        </p:blipFill>
        <p:spPr bwMode="auto">
          <a:xfrm>
            <a:off x="107504" y="1340768"/>
            <a:ext cx="4031679" cy="5373891"/>
          </a:xfrm>
          <a:prstGeom prst="rect">
            <a:avLst/>
          </a:prstGeom>
          <a:noFill/>
          <a:ln w="9525">
            <a:noFill/>
            <a:miter lim="800000"/>
            <a:headEnd/>
            <a:tailEnd/>
          </a:ln>
        </p:spPr>
      </p:pic>
      <p:pic>
        <p:nvPicPr>
          <p:cNvPr id="23556" name="Picture 5" descr="IMG_2900"/>
          <p:cNvPicPr>
            <a:picLocks noChangeAspect="1" noChangeArrowheads="1"/>
          </p:cNvPicPr>
          <p:nvPr/>
        </p:nvPicPr>
        <p:blipFill>
          <a:blip r:embed="rId3" cstate="screen"/>
          <a:srcRect/>
          <a:stretch>
            <a:fillRect/>
          </a:stretch>
        </p:blipFill>
        <p:spPr bwMode="auto">
          <a:xfrm>
            <a:off x="4391025" y="3068638"/>
            <a:ext cx="4752975" cy="35655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Hladnik\Desktop\2011_08_29\2-P1140250.JPG"/>
          <p:cNvPicPr>
            <a:picLocks noChangeAspect="1" noChangeArrowheads="1"/>
          </p:cNvPicPr>
          <p:nvPr/>
        </p:nvPicPr>
        <p:blipFill>
          <a:blip r:embed="rId2" cstate="screen"/>
          <a:srcRect/>
          <a:stretch>
            <a:fillRect/>
          </a:stretch>
        </p:blipFill>
        <p:spPr bwMode="auto">
          <a:xfrm>
            <a:off x="179388" y="188913"/>
            <a:ext cx="5202237" cy="3902075"/>
          </a:xfrm>
          <a:prstGeom prst="rect">
            <a:avLst/>
          </a:prstGeom>
          <a:noFill/>
          <a:ln w="9525">
            <a:noFill/>
            <a:miter lim="800000"/>
            <a:headEnd/>
            <a:tailEnd/>
          </a:ln>
        </p:spPr>
      </p:pic>
      <p:pic>
        <p:nvPicPr>
          <p:cNvPr id="24579" name="Picture 3" descr="C:\Users\Hladnik\Desktop\2011_08_29\3-P1140251.JPG"/>
          <p:cNvPicPr>
            <a:picLocks noChangeAspect="1" noChangeArrowheads="1"/>
          </p:cNvPicPr>
          <p:nvPr/>
        </p:nvPicPr>
        <p:blipFill>
          <a:blip r:embed="rId3" cstate="screen"/>
          <a:srcRect/>
          <a:stretch>
            <a:fillRect/>
          </a:stretch>
        </p:blipFill>
        <p:spPr bwMode="auto">
          <a:xfrm>
            <a:off x="179388" y="188913"/>
            <a:ext cx="5202237" cy="3902075"/>
          </a:xfrm>
          <a:prstGeom prst="rect">
            <a:avLst/>
          </a:prstGeom>
          <a:noFill/>
          <a:ln w="9525">
            <a:noFill/>
            <a:miter lim="800000"/>
            <a:headEnd/>
            <a:tailEnd/>
          </a:ln>
        </p:spPr>
      </p:pic>
      <p:pic>
        <p:nvPicPr>
          <p:cNvPr id="24580" name="Picture 4" descr="C:\Users\Hladnik\Desktop\2011_08_29\2-P1140250.JPG"/>
          <p:cNvPicPr>
            <a:picLocks noChangeAspect="1" noChangeArrowheads="1"/>
          </p:cNvPicPr>
          <p:nvPr/>
        </p:nvPicPr>
        <p:blipFill>
          <a:blip r:embed="rId4" cstate="screen"/>
          <a:srcRect/>
          <a:stretch>
            <a:fillRect/>
          </a:stretch>
        </p:blipFill>
        <p:spPr bwMode="auto">
          <a:xfrm>
            <a:off x="3851275" y="3063875"/>
            <a:ext cx="5059363" cy="3794125"/>
          </a:xfrm>
          <a:prstGeom prst="rect">
            <a:avLst/>
          </a:prstGeom>
          <a:noFill/>
          <a:ln w="9525">
            <a:noFill/>
            <a:miter lim="800000"/>
            <a:headEnd/>
            <a:tailEnd/>
          </a:ln>
        </p:spPr>
      </p:pic>
      <p:sp>
        <p:nvSpPr>
          <p:cNvPr id="24581" name="PoljeZBesedilom 4"/>
          <p:cNvSpPr txBox="1">
            <a:spLocks noChangeArrowheads="1"/>
          </p:cNvSpPr>
          <p:nvPr/>
        </p:nvSpPr>
        <p:spPr bwMode="auto">
          <a:xfrm>
            <a:off x="395288" y="5013325"/>
            <a:ext cx="3097212" cy="923925"/>
          </a:xfrm>
          <a:prstGeom prst="rect">
            <a:avLst/>
          </a:prstGeom>
          <a:noFill/>
          <a:ln w="9525">
            <a:noFill/>
            <a:miter lim="800000"/>
            <a:headEnd/>
            <a:tailEnd/>
          </a:ln>
        </p:spPr>
        <p:txBody>
          <a:bodyPr>
            <a:spAutoFit/>
          </a:bodyPr>
          <a:lstStyle/>
          <a:p>
            <a:r>
              <a:rPr lang="sl-SI"/>
              <a:t>Obelisk bazoviškim žrtvam v Prešernovem gaju v Kranju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ladnik\AppData\Local\Temp\URN_NBN_SI_IMG-TY4527QB.jpg"/>
          <p:cNvPicPr>
            <a:picLocks noChangeAspect="1" noChangeArrowheads="1"/>
          </p:cNvPicPr>
          <p:nvPr/>
        </p:nvPicPr>
        <p:blipFill>
          <a:blip r:embed="rId2" cstate="screen"/>
          <a:srcRect/>
          <a:stretch>
            <a:fillRect/>
          </a:stretch>
        </p:blipFill>
        <p:spPr bwMode="auto">
          <a:xfrm>
            <a:off x="4643438" y="136525"/>
            <a:ext cx="4249737" cy="6721475"/>
          </a:xfrm>
          <a:prstGeom prst="rect">
            <a:avLst/>
          </a:prstGeom>
          <a:noFill/>
          <a:ln w="9525">
            <a:noFill/>
            <a:miter lim="800000"/>
            <a:headEnd/>
            <a:tailEnd/>
          </a:ln>
        </p:spPr>
      </p:pic>
      <p:sp>
        <p:nvSpPr>
          <p:cNvPr id="25603" name="Naslov 2"/>
          <p:cNvSpPr>
            <a:spLocks noGrp="1"/>
          </p:cNvSpPr>
          <p:nvPr>
            <p:ph type="title" idx="4294967295"/>
          </p:nvPr>
        </p:nvSpPr>
        <p:spPr>
          <a:xfrm>
            <a:off x="684213" y="274638"/>
            <a:ext cx="3671887" cy="2001837"/>
          </a:xfrm>
        </p:spPr>
        <p:txBody>
          <a:bodyPr anchor="ctr"/>
          <a:lstStyle/>
          <a:p>
            <a:pPr eaLnBrk="1" hangingPunct="1"/>
            <a:r>
              <a:rPr lang="sl-SI" sz="3200" smtClean="0"/>
              <a:t>Veliki Bartolov vzornik </a:t>
            </a:r>
            <a:r>
              <a:rPr lang="sl-SI" sz="3200" smtClean="0">
                <a:hlinkClick r:id="rId3"/>
              </a:rPr>
              <a:t>Klement Jug</a:t>
            </a:r>
            <a:endParaRPr lang="sl-SI" sz="3200" smtClean="0"/>
          </a:p>
        </p:txBody>
      </p:sp>
      <p:sp>
        <p:nvSpPr>
          <p:cNvPr id="25604" name="Pravokotnik 3"/>
          <p:cNvSpPr>
            <a:spLocks noChangeArrowheads="1"/>
          </p:cNvSpPr>
          <p:nvPr/>
        </p:nvSpPr>
        <p:spPr bwMode="auto">
          <a:xfrm>
            <a:off x="468313" y="3429000"/>
            <a:ext cx="4103687" cy="3416300"/>
          </a:xfrm>
          <a:prstGeom prst="rect">
            <a:avLst/>
          </a:prstGeom>
          <a:noFill/>
          <a:ln w="9525">
            <a:noFill/>
            <a:miter lim="800000"/>
            <a:headEnd/>
            <a:tailEnd/>
          </a:ln>
        </p:spPr>
        <p:txBody>
          <a:bodyPr>
            <a:spAutoFit/>
          </a:bodyPr>
          <a:lstStyle/>
          <a:p>
            <a:r>
              <a:rPr lang="sl-SI" sz="2400">
                <a:latin typeface="Calibri" pitchFamily="34" charset="0"/>
              </a:rPr>
              <a:t>»Ves naš narod bi moral biti prijatelj smrti. Majhni smo in v obupnem položaju. [...] Dve poti sta samo: ali ostanemo isti in hlapčujemo, ali se spremenimo in vzamemo usodo v svoje roke. Zakaj, če nam je že umreti, umrímo častno!«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Hladnik\AppData\Local\Temp\URN_NBN_SI_IMG-53VJMG90.jpg"/>
          <p:cNvPicPr>
            <a:picLocks noChangeAspect="1" noChangeArrowheads="1"/>
          </p:cNvPicPr>
          <p:nvPr/>
        </p:nvPicPr>
        <p:blipFill>
          <a:blip r:embed="rId2" cstate="screen"/>
          <a:srcRect/>
          <a:stretch>
            <a:fillRect/>
          </a:stretch>
        </p:blipFill>
        <p:spPr bwMode="auto">
          <a:xfrm>
            <a:off x="827585" y="1196752"/>
            <a:ext cx="7996242" cy="5646961"/>
          </a:xfrm>
          <a:prstGeom prst="rect">
            <a:avLst/>
          </a:prstGeom>
          <a:noFill/>
          <a:ln w="9525">
            <a:noFill/>
            <a:miter lim="800000"/>
            <a:headEnd/>
            <a:tailEnd/>
          </a:ln>
        </p:spPr>
      </p:pic>
      <p:sp>
        <p:nvSpPr>
          <p:cNvPr id="26627" name="Naslov 2"/>
          <p:cNvSpPr>
            <a:spLocks noGrp="1"/>
          </p:cNvSpPr>
          <p:nvPr>
            <p:ph type="title" idx="4294967295"/>
          </p:nvPr>
        </p:nvSpPr>
        <p:spPr>
          <a:xfrm>
            <a:off x="467544" y="116633"/>
            <a:ext cx="8676456" cy="1152128"/>
          </a:xfrm>
        </p:spPr>
        <p:txBody>
          <a:bodyPr anchor="ctr"/>
          <a:lstStyle/>
          <a:p>
            <a:pPr eaLnBrk="1" hangingPunct="1"/>
            <a:r>
              <a:rPr lang="sl-SI" sz="2000" b="1" smtClean="0"/>
              <a:t>Literati 1930: Edvard Kocbek, Bogomil Hrovat (fotograf), Slavko Grum, Anton Ocvirk, Josip Vidmar (kritik), Vladimir Bartol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sl-SI" sz="3200" smtClean="0"/>
              <a:t>Drugi člani Bartolove literarne družbe</a:t>
            </a:r>
          </a:p>
        </p:txBody>
      </p:sp>
      <p:sp>
        <p:nvSpPr>
          <p:cNvPr id="27651" name="Rectangle 3"/>
          <p:cNvSpPr>
            <a:spLocks noGrp="1" noChangeArrowheads="1"/>
          </p:cNvSpPr>
          <p:nvPr>
            <p:ph type="body" idx="1"/>
          </p:nvPr>
        </p:nvSpPr>
        <p:spPr/>
        <p:txBody>
          <a:bodyPr/>
          <a:lstStyle/>
          <a:p>
            <a:pPr eaLnBrk="1" hangingPunct="1"/>
            <a:r>
              <a:rPr lang="sl-SI" smtClean="0"/>
              <a:t>Filip Kalan Kumbatovič</a:t>
            </a:r>
          </a:p>
          <a:p>
            <a:pPr eaLnBrk="1" hangingPunct="1"/>
            <a:r>
              <a:rPr lang="sl-SI" smtClean="0"/>
              <a:t>Fran Albrecht</a:t>
            </a:r>
          </a:p>
          <a:p>
            <a:pPr eaLnBrk="1" hangingPunct="1"/>
            <a:r>
              <a:rPr lang="sl-SI" smtClean="0"/>
              <a:t>Miško Kranjec</a:t>
            </a:r>
          </a:p>
          <a:p>
            <a:pPr eaLnBrk="1" hangingPunct="1"/>
            <a:r>
              <a:rPr lang="sl-SI" smtClean="0"/>
              <a:t>Jože Kranjec</a:t>
            </a:r>
          </a:p>
          <a:p>
            <a:pPr eaLnBrk="1" hangingPunct="1"/>
            <a:r>
              <a:rPr lang="sl-SI" smtClean="0"/>
              <a:t>Janez Žagar</a:t>
            </a:r>
          </a:p>
          <a:p>
            <a:pPr eaLnBrk="1" hangingPunct="1"/>
            <a:r>
              <a:rPr lang="sl-SI" smtClean="0"/>
              <a:t>Tone Čufar</a:t>
            </a:r>
          </a:p>
        </p:txBody>
      </p:sp>
      <p:pic>
        <p:nvPicPr>
          <p:cNvPr id="27652" name="Picture 4"/>
          <p:cNvPicPr>
            <a:picLocks noChangeAspect="1" noChangeArrowheads="1"/>
          </p:cNvPicPr>
          <p:nvPr/>
        </p:nvPicPr>
        <p:blipFill>
          <a:blip r:embed="rId2" cstate="screen"/>
          <a:srcRect/>
          <a:stretch>
            <a:fillRect/>
          </a:stretch>
        </p:blipFill>
        <p:spPr bwMode="auto">
          <a:xfrm>
            <a:off x="7092950" y="1341438"/>
            <a:ext cx="1905000" cy="1419225"/>
          </a:xfrm>
          <a:prstGeom prst="rect">
            <a:avLst/>
          </a:prstGeom>
          <a:noFill/>
          <a:ln w="9525">
            <a:noFill/>
            <a:miter lim="800000"/>
            <a:headEnd/>
            <a:tailEnd/>
          </a:ln>
        </p:spPr>
      </p:pic>
      <p:pic>
        <p:nvPicPr>
          <p:cNvPr id="27653" name="Picture 6"/>
          <p:cNvPicPr>
            <a:picLocks noChangeAspect="1" noChangeArrowheads="1"/>
          </p:cNvPicPr>
          <p:nvPr/>
        </p:nvPicPr>
        <p:blipFill>
          <a:blip r:embed="rId3" cstate="screen"/>
          <a:srcRect/>
          <a:stretch>
            <a:fillRect/>
          </a:stretch>
        </p:blipFill>
        <p:spPr bwMode="auto">
          <a:xfrm>
            <a:off x="7362825" y="2708275"/>
            <a:ext cx="1781175" cy="2552700"/>
          </a:xfrm>
          <a:prstGeom prst="rect">
            <a:avLst/>
          </a:prstGeom>
          <a:noFill/>
          <a:ln w="9525">
            <a:noFill/>
            <a:miter lim="800000"/>
            <a:headEnd/>
            <a:tailEnd/>
          </a:ln>
        </p:spPr>
      </p:pic>
      <p:pic>
        <p:nvPicPr>
          <p:cNvPr id="27654" name="Picture 7"/>
          <p:cNvPicPr>
            <a:picLocks noChangeAspect="1" noChangeArrowheads="1"/>
          </p:cNvPicPr>
          <p:nvPr/>
        </p:nvPicPr>
        <p:blipFill>
          <a:blip r:embed="rId4" cstate="screen"/>
          <a:srcRect/>
          <a:stretch>
            <a:fillRect/>
          </a:stretch>
        </p:blipFill>
        <p:spPr bwMode="auto">
          <a:xfrm>
            <a:off x="5580063" y="3213100"/>
            <a:ext cx="1752600" cy="2600325"/>
          </a:xfrm>
          <a:prstGeom prst="rect">
            <a:avLst/>
          </a:prstGeom>
          <a:noFill/>
          <a:ln w="9525">
            <a:noFill/>
            <a:miter lim="800000"/>
            <a:headEnd/>
            <a:tailEnd/>
          </a:ln>
        </p:spPr>
      </p:pic>
      <p:pic>
        <p:nvPicPr>
          <p:cNvPr id="27655" name="Picture 8"/>
          <p:cNvPicPr>
            <a:picLocks noChangeAspect="1" noChangeArrowheads="1"/>
          </p:cNvPicPr>
          <p:nvPr/>
        </p:nvPicPr>
        <p:blipFill>
          <a:blip r:embed="rId5" cstate="screen"/>
          <a:srcRect/>
          <a:stretch>
            <a:fillRect/>
          </a:stretch>
        </p:blipFill>
        <p:spPr bwMode="auto">
          <a:xfrm>
            <a:off x="4067175" y="4197350"/>
            <a:ext cx="1836738" cy="2660650"/>
          </a:xfrm>
          <a:prstGeom prst="rect">
            <a:avLst/>
          </a:prstGeom>
          <a:noFill/>
          <a:ln w="9525">
            <a:noFill/>
            <a:miter lim="800000"/>
            <a:headEnd/>
            <a:tailEnd/>
          </a:ln>
        </p:spPr>
      </p:pic>
      <p:pic>
        <p:nvPicPr>
          <p:cNvPr id="27656" name="Picture 9"/>
          <p:cNvPicPr>
            <a:picLocks noChangeAspect="1" noChangeArrowheads="1"/>
          </p:cNvPicPr>
          <p:nvPr/>
        </p:nvPicPr>
        <p:blipFill>
          <a:blip r:embed="rId6" cstate="screen"/>
          <a:srcRect/>
          <a:stretch>
            <a:fillRect/>
          </a:stretch>
        </p:blipFill>
        <p:spPr bwMode="auto">
          <a:xfrm>
            <a:off x="0" y="4457700"/>
            <a:ext cx="1524000" cy="2400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p:cNvSpPr>
            <a:spLocks noGrp="1"/>
          </p:cNvSpPr>
          <p:nvPr>
            <p:ph type="title" idx="4294967295"/>
          </p:nvPr>
        </p:nvSpPr>
        <p:spPr/>
        <p:txBody>
          <a:bodyPr anchor="ctr"/>
          <a:lstStyle/>
          <a:p>
            <a:pPr eaLnBrk="1" hangingPunct="1"/>
            <a:r>
              <a:rPr lang="sl-SI" sz="3200" smtClean="0"/>
              <a:t>Vladimir Bartol makiavelist ali personalist?</a:t>
            </a:r>
          </a:p>
        </p:txBody>
      </p:sp>
      <p:sp>
        <p:nvSpPr>
          <p:cNvPr id="28675" name="Ograda vsebine 2"/>
          <p:cNvSpPr>
            <a:spLocks noGrp="1"/>
          </p:cNvSpPr>
          <p:nvPr>
            <p:ph idx="4294967295"/>
          </p:nvPr>
        </p:nvSpPr>
        <p:spPr>
          <a:xfrm>
            <a:off x="539750" y="1484313"/>
            <a:ext cx="8229600" cy="4464050"/>
          </a:xfrm>
        </p:spPr>
        <p:txBody>
          <a:bodyPr/>
          <a:lstStyle/>
          <a:p>
            <a:pPr eaLnBrk="1" hangingPunct="1"/>
            <a:r>
              <a:rPr lang="sl-SI" sz="1900" smtClean="0"/>
              <a:t>Makiavelizem &lt; </a:t>
            </a:r>
            <a:r>
              <a:rPr lang="sl-SI" sz="1900" smtClean="0">
                <a:hlinkClick r:id="rId2"/>
              </a:rPr>
              <a:t>Nicolo Machiavelli</a:t>
            </a:r>
            <a:r>
              <a:rPr lang="sl-SI" sz="1900" smtClean="0"/>
              <a:t>, </a:t>
            </a:r>
            <a:r>
              <a:rPr lang="sl-SI" sz="1900" i="1" smtClean="0"/>
              <a:t>Il principe</a:t>
            </a:r>
            <a:r>
              <a:rPr lang="sl-SI" sz="1900" smtClean="0"/>
              <a:t>, 1532 (sl. prevod </a:t>
            </a:r>
            <a:r>
              <a:rPr lang="sl-SI" sz="1900" i="1" smtClean="0"/>
              <a:t>Vladar </a:t>
            </a:r>
            <a:r>
              <a:rPr lang="sl-SI" sz="1900" smtClean="0"/>
              <a:t>1920, prev. socialist. politik Albin Prepeluh): cilj posvečuje/opravičuje sredstva; Bartol je nosil knjigo povsod s seboj kot biblijo, vendar ne kot priročnik za manipulacijo, ampak kot priročnik za nacionalno emancipacijo: “neobhodni Machiavelli, ki me ne zapusti na nobeni poti”; </a:t>
            </a:r>
            <a:r>
              <a:rPr lang="sl-SI" sz="1900" b="1" smtClean="0"/>
              <a:t>manipulacija</a:t>
            </a:r>
            <a:r>
              <a:rPr lang="sl-SI" sz="1900" smtClean="0"/>
              <a:t> ‘preračunljivo, neiskreno, sleparsko ravnanje’ (&lt; lat. manipulus ‘prgišče’, nlat. manipulare ‘ravnati’)</a:t>
            </a:r>
          </a:p>
          <a:p>
            <a:pPr eaLnBrk="1" hangingPunct="1"/>
            <a:r>
              <a:rPr lang="sl-SI" sz="1900" smtClean="0"/>
              <a:t>Personalizem (kot Edvard Kocbek &lt; </a:t>
            </a:r>
            <a:r>
              <a:rPr lang="sl-SI" sz="1900" smtClean="0">
                <a:hlinkClick r:id="rId3"/>
              </a:rPr>
              <a:t>Emmanuel Mounier</a:t>
            </a:r>
            <a:r>
              <a:rPr lang="sl-SI" sz="1900" smtClean="0"/>
              <a:t>, 1905--50): poudarja enkratnost in kompleksnost vsakega posameznika in njegove osebnosti, ki sama sebe reflektira; personalizem je opozicija nazorom, ki človeka vidijo najprej kot družbeno bitje in posameznika podrejajo kolektivnim interesom (npr. marksizem).</a:t>
            </a:r>
            <a:br>
              <a:rPr lang="sl-SI" sz="1900" smtClean="0"/>
            </a:br>
            <a:r>
              <a:rPr lang="sl-SI" sz="1900" smtClean="0"/>
              <a:t>(Bartol nekje razlaga svoj roman kot prostor, kjer se izkažejo prijateljstvo, ljubezen in resnica, v čemer vidi prevajalec Alamuta v angleščino </a:t>
            </a:r>
            <a:r>
              <a:rPr lang="sl-SI" sz="1900" smtClean="0">
                <a:hlinkClick r:id="rId4"/>
              </a:rPr>
              <a:t>Michael Biggins</a:t>
            </a:r>
            <a:r>
              <a:rPr lang="sl-SI" sz="1900" smtClean="0"/>
              <a:t> njegov personalizem.)</a:t>
            </a:r>
            <a:endParaRPr lang="sl-SI" sz="1200" smtClean="0"/>
          </a:p>
          <a:p>
            <a:pPr eaLnBrk="1" hangingPunct="1"/>
            <a:endParaRPr lang="sl-SI" sz="12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bartol2"/>
          <p:cNvPicPr>
            <a:picLocks noChangeAspect="1" noChangeArrowheads="1"/>
          </p:cNvPicPr>
          <p:nvPr/>
        </p:nvPicPr>
        <p:blipFill>
          <a:blip r:embed="rId2" cstate="screen"/>
          <a:srcRect/>
          <a:stretch>
            <a:fillRect/>
          </a:stretch>
        </p:blipFill>
        <p:spPr bwMode="auto">
          <a:xfrm>
            <a:off x="0" y="1052513"/>
            <a:ext cx="5432425" cy="5805487"/>
          </a:xfrm>
          <a:prstGeom prst="rect">
            <a:avLst/>
          </a:prstGeom>
          <a:noFill/>
          <a:ln w="9525">
            <a:noFill/>
            <a:miter lim="800000"/>
            <a:headEnd/>
            <a:tailEnd/>
          </a:ln>
        </p:spPr>
      </p:pic>
      <p:sp>
        <p:nvSpPr>
          <p:cNvPr id="29699" name="Text Box 4"/>
          <p:cNvSpPr txBox="1">
            <a:spLocks noChangeArrowheads="1"/>
          </p:cNvSpPr>
          <p:nvPr/>
        </p:nvSpPr>
        <p:spPr bwMode="auto">
          <a:xfrm>
            <a:off x="5724525" y="1355725"/>
            <a:ext cx="3419475" cy="5035550"/>
          </a:xfrm>
          <a:prstGeom prst="rect">
            <a:avLst/>
          </a:prstGeom>
          <a:noFill/>
          <a:ln w="9525">
            <a:noFill/>
            <a:miter lim="800000"/>
            <a:headEnd/>
            <a:tailEnd/>
          </a:ln>
        </p:spPr>
        <p:txBody>
          <a:bodyPr>
            <a:spAutoFit/>
          </a:bodyPr>
          <a:lstStyle/>
          <a:p>
            <a:r>
              <a:rPr lang="sl-SI" b="1"/>
              <a:t>Bartol manipulator</a:t>
            </a:r>
            <a:r>
              <a:rPr lang="sl-SI"/>
              <a:t>: </a:t>
            </a:r>
          </a:p>
          <a:p>
            <a:r>
              <a:rPr lang="sl-SI"/>
              <a:t>- "Moram naprej. Volk, skrij zobe!“</a:t>
            </a:r>
          </a:p>
          <a:p>
            <a:pPr>
              <a:buFontTx/>
              <a:buChar char="-"/>
            </a:pPr>
            <a:r>
              <a:rPr lang="sl-SI"/>
              <a:t>manipulira z Ivanom Mrakom</a:t>
            </a:r>
          </a:p>
          <a:p>
            <a:pPr>
              <a:buFontTx/>
              <a:buChar char="-"/>
            </a:pPr>
            <a:r>
              <a:rPr lang="sl-SI"/>
              <a:t> manipula z založnikom Žagarjem</a:t>
            </a:r>
          </a:p>
          <a:p>
            <a:pPr>
              <a:buFontTx/>
              <a:buChar char="-"/>
            </a:pPr>
            <a:r>
              <a:rPr lang="sl-SI"/>
              <a:t> manipulira s svojim dekletom Nado Gabrijelčič (“Experimentkaninchen”)</a:t>
            </a:r>
          </a:p>
          <a:p>
            <a:pPr>
              <a:buFontTx/>
              <a:buChar char="-"/>
            </a:pPr>
            <a:r>
              <a:rPr lang="sl-SI"/>
              <a:t> Jože Pahor poroča, kako dekle pusti svojega fanta, potem ko ga je Bartol opisal v noveli Srečanje ("še bradavico na nosu sem mu pustil")</a:t>
            </a:r>
          </a:p>
          <a:p>
            <a:pPr>
              <a:buFontTx/>
              <a:buChar char="-"/>
            </a:pPr>
            <a:r>
              <a:rPr lang="sl-SI"/>
              <a:t>Prevare so dovoljene le ženijem!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Hladnik\AppData\Local\Temp\URN_NBN_SI_IMG-MYIPOZIP.jpg"/>
          <p:cNvPicPr>
            <a:picLocks noChangeAspect="1" noChangeArrowheads="1"/>
          </p:cNvPicPr>
          <p:nvPr/>
        </p:nvPicPr>
        <p:blipFill>
          <a:blip r:embed="rId2" cstate="screen"/>
          <a:srcRect/>
          <a:stretch>
            <a:fillRect/>
          </a:stretch>
        </p:blipFill>
        <p:spPr bwMode="auto">
          <a:xfrm>
            <a:off x="2679700" y="0"/>
            <a:ext cx="37846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screen"/>
          <a:srcRect/>
          <a:stretch>
            <a:fillRect/>
          </a:stretch>
        </p:blipFill>
        <p:spPr bwMode="auto">
          <a:xfrm>
            <a:off x="2484438" y="4976813"/>
            <a:ext cx="2152650" cy="1881187"/>
          </a:xfrm>
          <a:prstGeom prst="rect">
            <a:avLst/>
          </a:prstGeom>
          <a:noFill/>
          <a:ln w="9525">
            <a:noFill/>
            <a:miter lim="800000"/>
            <a:headEnd/>
            <a:tailEnd/>
          </a:ln>
        </p:spPr>
      </p:pic>
      <p:pic>
        <p:nvPicPr>
          <p:cNvPr id="31747" name="Picture 5"/>
          <p:cNvPicPr>
            <a:picLocks noChangeAspect="1" noChangeArrowheads="1"/>
          </p:cNvPicPr>
          <p:nvPr/>
        </p:nvPicPr>
        <p:blipFill>
          <a:blip r:embed="rId3" cstate="screen"/>
          <a:srcRect/>
          <a:stretch>
            <a:fillRect/>
          </a:stretch>
        </p:blipFill>
        <p:spPr bwMode="auto">
          <a:xfrm>
            <a:off x="6762750" y="3933825"/>
            <a:ext cx="2381250" cy="3086100"/>
          </a:xfrm>
          <a:prstGeom prst="rect">
            <a:avLst/>
          </a:prstGeom>
          <a:noFill/>
          <a:ln w="9525">
            <a:noFill/>
            <a:miter lim="800000"/>
            <a:headEnd/>
            <a:tailEnd/>
          </a:ln>
        </p:spPr>
      </p:pic>
      <p:pic>
        <p:nvPicPr>
          <p:cNvPr id="31748" name="Picture 4"/>
          <p:cNvPicPr>
            <a:picLocks noChangeAspect="1" noChangeArrowheads="1"/>
          </p:cNvPicPr>
          <p:nvPr/>
        </p:nvPicPr>
        <p:blipFill>
          <a:blip r:embed="rId4" cstate="screen"/>
          <a:srcRect/>
          <a:stretch>
            <a:fillRect/>
          </a:stretch>
        </p:blipFill>
        <p:spPr bwMode="auto">
          <a:xfrm>
            <a:off x="4211638" y="4697413"/>
            <a:ext cx="2881312" cy="2160587"/>
          </a:xfrm>
          <a:prstGeom prst="rect">
            <a:avLst/>
          </a:prstGeom>
          <a:noFill/>
          <a:ln w="9525">
            <a:noFill/>
            <a:miter lim="800000"/>
            <a:headEnd/>
            <a:tailEnd/>
          </a:ln>
        </p:spPr>
      </p:pic>
      <p:pic>
        <p:nvPicPr>
          <p:cNvPr id="31749" name="Picture 2"/>
          <p:cNvPicPr>
            <a:picLocks noChangeAspect="1" noChangeArrowheads="1"/>
          </p:cNvPicPr>
          <p:nvPr/>
        </p:nvPicPr>
        <p:blipFill>
          <a:blip r:embed="rId5" cstate="screen"/>
          <a:srcRect/>
          <a:stretch>
            <a:fillRect/>
          </a:stretch>
        </p:blipFill>
        <p:spPr bwMode="auto">
          <a:xfrm>
            <a:off x="-468313" y="4137025"/>
            <a:ext cx="2952751" cy="2720975"/>
          </a:xfrm>
          <a:prstGeom prst="rect">
            <a:avLst/>
          </a:prstGeom>
          <a:noFill/>
          <a:ln w="9525">
            <a:noFill/>
            <a:miter lim="800000"/>
            <a:headEnd/>
            <a:tailEnd/>
          </a:ln>
        </p:spPr>
      </p:pic>
      <p:sp>
        <p:nvSpPr>
          <p:cNvPr id="31750" name="Naslov 1"/>
          <p:cNvSpPr>
            <a:spLocks noGrp="1"/>
          </p:cNvSpPr>
          <p:nvPr>
            <p:ph type="title" idx="4294967295"/>
          </p:nvPr>
        </p:nvSpPr>
        <p:spPr>
          <a:xfrm>
            <a:off x="1547813" y="188913"/>
            <a:ext cx="7313612" cy="1143000"/>
          </a:xfrm>
        </p:spPr>
        <p:txBody>
          <a:bodyPr anchor="ctr"/>
          <a:lstStyle/>
          <a:p>
            <a:pPr eaLnBrk="1" hangingPunct="1"/>
            <a:r>
              <a:rPr lang="sl-SI" smtClean="0"/>
              <a:t>Vladimir Bartol Tržačan</a:t>
            </a:r>
          </a:p>
        </p:txBody>
      </p:sp>
      <p:sp>
        <p:nvSpPr>
          <p:cNvPr id="31751" name="Ograda vsebine 2"/>
          <p:cNvSpPr>
            <a:spLocks noGrp="1"/>
          </p:cNvSpPr>
          <p:nvPr>
            <p:ph idx="4294967295"/>
          </p:nvPr>
        </p:nvSpPr>
        <p:spPr>
          <a:xfrm>
            <a:off x="1370013" y="1827213"/>
            <a:ext cx="7313612" cy="2514600"/>
          </a:xfrm>
        </p:spPr>
        <p:txBody>
          <a:bodyPr/>
          <a:lstStyle/>
          <a:p>
            <a:pPr eaLnBrk="1" hangingPunct="1"/>
            <a:r>
              <a:rPr lang="sl-SI" sz="1900" smtClean="0"/>
              <a:t>Nobenega slovenskega pisatelja iz Trsta ne poznamo, ki bi ga ne obsedalo nacionalno vprašanje (najbolj je angažiran </a:t>
            </a:r>
            <a:r>
              <a:rPr lang="sl-SI" sz="1900" smtClean="0">
                <a:hlinkClick r:id="rId6"/>
              </a:rPr>
              <a:t>Boris Pahor</a:t>
            </a:r>
            <a:r>
              <a:rPr lang="sl-SI" sz="1900" smtClean="0"/>
              <a:t>, pa še </a:t>
            </a:r>
            <a:r>
              <a:rPr lang="sl-SI" sz="1900" smtClean="0">
                <a:hlinkClick r:id="rId7"/>
              </a:rPr>
              <a:t>Alojz Rebula</a:t>
            </a:r>
            <a:r>
              <a:rPr lang="sl-SI" sz="1900" smtClean="0"/>
              <a:t>, </a:t>
            </a:r>
            <a:r>
              <a:rPr lang="sl-SI" sz="1900" smtClean="0">
                <a:hlinkClick r:id="rId8"/>
              </a:rPr>
              <a:t>Igor Škamperle</a:t>
            </a:r>
            <a:r>
              <a:rPr lang="sl-SI" sz="1900" smtClean="0"/>
              <a:t>, </a:t>
            </a:r>
            <a:r>
              <a:rPr lang="sl-SI" sz="1900" smtClean="0">
                <a:hlinkClick r:id="rId9"/>
              </a:rPr>
              <a:t>Dušan Jelinčič</a:t>
            </a:r>
            <a:r>
              <a:rPr lang="sl-SI" sz="1900" smtClean="0"/>
              <a:t>, pesnik </a:t>
            </a:r>
            <a:r>
              <a:rPr lang="sl-SI" sz="1900" smtClean="0">
                <a:hlinkClick r:id="rId10"/>
              </a:rPr>
              <a:t>Miroslav Košuta </a:t>
            </a:r>
            <a:r>
              <a:rPr lang="sl-SI" sz="1900" smtClean="0"/>
              <a:t>...), zato lahko nacionalno temo pričakujemo tudi v Bartolovem </a:t>
            </a:r>
            <a:r>
              <a:rPr lang="sl-SI" sz="1900" i="1" smtClean="0"/>
              <a:t>Alamutu</a:t>
            </a:r>
            <a:r>
              <a:rPr lang="sl-SI" sz="1900" smtClean="0"/>
              <a:t>. </a:t>
            </a:r>
          </a:p>
          <a:p>
            <a:pPr eaLnBrk="1" hangingPunct="1"/>
            <a:r>
              <a:rPr lang="sl-SI" sz="1900" smtClean="0"/>
              <a:t>Avtor je bil primorski Slovenec, ki je zaradi fašističnega pritiska emigriral v Jugoslavijo in do mobilizacijskih nalog, ki jih je imela literatura v nacionalnem okolju, nikakor ni mogel biti zadržan.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p:cNvSpPr>
            <a:spLocks noGrp="1"/>
          </p:cNvSpPr>
          <p:nvPr>
            <p:ph type="title" idx="4294967295"/>
          </p:nvPr>
        </p:nvSpPr>
        <p:spPr/>
        <p:txBody>
          <a:bodyPr anchor="ctr"/>
          <a:lstStyle/>
          <a:p>
            <a:pPr eaLnBrk="1" hangingPunct="1"/>
            <a:r>
              <a:rPr lang="sl-SI" smtClean="0"/>
              <a:t>Vsebina predavanja</a:t>
            </a:r>
          </a:p>
        </p:txBody>
      </p:sp>
      <p:sp>
        <p:nvSpPr>
          <p:cNvPr id="3" name="Ograda vsebine 2"/>
          <p:cNvSpPr>
            <a:spLocks noGrp="1"/>
          </p:cNvSpPr>
          <p:nvPr>
            <p:ph idx="4294967295"/>
          </p:nvPr>
        </p:nvSpPr>
        <p:spPr/>
        <p:txBody>
          <a:bodyPr>
            <a:normAutofit fontScale="92500" lnSpcReduction="10000"/>
          </a:bodyPr>
          <a:lstStyle/>
          <a:p>
            <a:pPr eaLnBrk="1" hangingPunct="1">
              <a:lnSpc>
                <a:spcPct val="80000"/>
              </a:lnSpc>
              <a:defRPr/>
            </a:pPr>
            <a:r>
              <a:rPr lang="sl-SI" sz="2700" i="1" smtClean="0"/>
              <a:t>Alamutova</a:t>
            </a:r>
            <a:r>
              <a:rPr lang="sl-SI" sz="2700" smtClean="0"/>
              <a:t> domača in tuja slava</a:t>
            </a:r>
          </a:p>
          <a:p>
            <a:pPr eaLnBrk="1" hangingPunct="1">
              <a:lnSpc>
                <a:spcPct val="80000"/>
              </a:lnSpc>
              <a:defRPr/>
            </a:pPr>
            <a:r>
              <a:rPr lang="sl-SI" sz="2700" smtClean="0"/>
              <a:t>Leta 1938, ko je malo pred drugo svetovno vojno izšel </a:t>
            </a:r>
            <a:r>
              <a:rPr lang="sl-SI" sz="2700" i="1" smtClean="0"/>
              <a:t>Alamut</a:t>
            </a:r>
            <a:r>
              <a:rPr lang="sl-SI" sz="2700" smtClean="0"/>
              <a:t>, so se rodili tvoji stari starši</a:t>
            </a:r>
          </a:p>
          <a:p>
            <a:pPr eaLnBrk="1" hangingPunct="1">
              <a:lnSpc>
                <a:spcPct val="80000"/>
              </a:lnSpc>
              <a:defRPr/>
            </a:pPr>
            <a:r>
              <a:rPr lang="sl-SI" sz="2700" i="1" smtClean="0"/>
              <a:t>Alamutov</a:t>
            </a:r>
            <a:r>
              <a:rPr lang="sl-SI" sz="2700" smtClean="0"/>
              <a:t> problematični avtor Vladimir Bartol</a:t>
            </a:r>
          </a:p>
          <a:p>
            <a:pPr eaLnBrk="1" hangingPunct="1">
              <a:lnSpc>
                <a:spcPct val="80000"/>
              </a:lnSpc>
              <a:defRPr/>
            </a:pPr>
            <a:r>
              <a:rPr lang="sl-SI" sz="2700" i="1" smtClean="0"/>
              <a:t>Alamut</a:t>
            </a:r>
            <a:r>
              <a:rPr lang="sl-SI" sz="2700" smtClean="0"/>
              <a:t> je slovenski zgodovinski roman</a:t>
            </a:r>
          </a:p>
          <a:p>
            <a:pPr eaLnBrk="1" hangingPunct="1">
              <a:lnSpc>
                <a:spcPct val="80000"/>
              </a:lnSpc>
              <a:defRPr/>
            </a:pPr>
            <a:r>
              <a:rPr lang="sl-SI" sz="2700" smtClean="0"/>
              <a:t>Diktator, terorist, manipulator:</a:t>
            </a:r>
          </a:p>
          <a:p>
            <a:pPr lvl="1" eaLnBrk="1" hangingPunct="1">
              <a:lnSpc>
                <a:spcPct val="80000"/>
              </a:lnSpc>
              <a:defRPr/>
            </a:pPr>
            <a:r>
              <a:rPr lang="sl-SI" sz="2300" smtClean="0"/>
              <a:t>Roman je "prispodoba dobe strašnih diktatorjev ". Toda: kdo je tu diktator? </a:t>
            </a:r>
          </a:p>
          <a:p>
            <a:pPr lvl="1" eaLnBrk="1" hangingPunct="1">
              <a:lnSpc>
                <a:spcPct val="80000"/>
              </a:lnSpc>
              <a:defRPr/>
            </a:pPr>
            <a:r>
              <a:rPr lang="sl-SI" sz="2300" smtClean="0"/>
              <a:t>Kdo je terorist?</a:t>
            </a:r>
          </a:p>
          <a:p>
            <a:pPr lvl="1" eaLnBrk="1" hangingPunct="1">
              <a:lnSpc>
                <a:spcPct val="80000"/>
              </a:lnSpc>
              <a:defRPr/>
            </a:pPr>
            <a:r>
              <a:rPr lang="sl-SI" sz="2300" smtClean="0"/>
              <a:t>Kdo manipulira v </a:t>
            </a:r>
            <a:r>
              <a:rPr lang="sl-SI" sz="2300" i="1" smtClean="0"/>
              <a:t>Alamutu</a:t>
            </a:r>
            <a:r>
              <a:rPr lang="sl-SI" sz="2300" smtClean="0"/>
              <a:t>, je jasno, manj je jasno, zakaj manipulira.</a:t>
            </a:r>
          </a:p>
          <a:p>
            <a:pPr eaLnBrk="1" hangingPunct="1">
              <a:lnSpc>
                <a:spcPct val="80000"/>
              </a:lnSpc>
              <a:defRPr/>
            </a:pPr>
            <a:endParaRPr lang="sl-SI" sz="2700" smtClean="0"/>
          </a:p>
          <a:p>
            <a:pPr eaLnBrk="1" hangingPunct="1">
              <a:lnSpc>
                <a:spcPct val="80000"/>
              </a:lnSpc>
              <a:defRPr/>
            </a:pPr>
            <a:endParaRPr lang="sl-SI" sz="2700" smtClean="0"/>
          </a:p>
          <a:p>
            <a:pPr eaLnBrk="1" hangingPunct="1">
              <a:lnSpc>
                <a:spcPct val="80000"/>
              </a:lnSpc>
              <a:defRPr/>
            </a:pPr>
            <a:endParaRPr lang="sl-SI" sz="27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Hladnik\AppData\Local\Temp\URN_NBN_SI_IMG-A9CAG0CO.jpg"/>
          <p:cNvPicPr>
            <a:picLocks noChangeAspect="1" noChangeArrowheads="1"/>
          </p:cNvPicPr>
          <p:nvPr/>
        </p:nvPicPr>
        <p:blipFill>
          <a:blip r:embed="rId2" cstate="screen"/>
          <a:srcRect/>
          <a:stretch>
            <a:fillRect/>
          </a:stretch>
        </p:blipFill>
        <p:spPr bwMode="auto">
          <a:xfrm>
            <a:off x="2190750" y="128588"/>
            <a:ext cx="4762500" cy="66008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Hladnik\AppData\Local\Temp\URN_NBN_SI_IMG-H0EFPI0R.jpg"/>
          <p:cNvPicPr>
            <a:picLocks noChangeAspect="1" noChangeArrowheads="1"/>
          </p:cNvPicPr>
          <p:nvPr/>
        </p:nvPicPr>
        <p:blipFill>
          <a:blip r:embed="rId2" cstate="screen"/>
          <a:srcRect/>
          <a:stretch>
            <a:fillRect/>
          </a:stretch>
        </p:blipFill>
        <p:spPr bwMode="auto">
          <a:xfrm>
            <a:off x="1935163" y="115888"/>
            <a:ext cx="5365750" cy="674211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slov 1"/>
          <p:cNvSpPr>
            <a:spLocks noGrp="1"/>
          </p:cNvSpPr>
          <p:nvPr>
            <p:ph type="title" idx="4294967295"/>
          </p:nvPr>
        </p:nvSpPr>
        <p:spPr/>
        <p:txBody>
          <a:bodyPr anchor="ctr"/>
          <a:lstStyle/>
          <a:p>
            <a:pPr eaLnBrk="1" hangingPunct="1"/>
            <a:r>
              <a:rPr lang="sl-SI" sz="3200" i="1" smtClean="0"/>
              <a:t>Alamut</a:t>
            </a:r>
            <a:r>
              <a:rPr lang="sl-SI" sz="3200" smtClean="0"/>
              <a:t> je slovenski zgodovinski roman, ...</a:t>
            </a:r>
          </a:p>
        </p:txBody>
      </p:sp>
      <p:sp>
        <p:nvSpPr>
          <p:cNvPr id="34819" name="Ograda vsebine 2"/>
          <p:cNvSpPr>
            <a:spLocks noGrp="1"/>
          </p:cNvSpPr>
          <p:nvPr>
            <p:ph idx="4294967295"/>
          </p:nvPr>
        </p:nvSpPr>
        <p:spPr/>
        <p:txBody>
          <a:bodyPr/>
          <a:lstStyle/>
          <a:p>
            <a:pPr eaLnBrk="1" hangingPunct="1"/>
            <a:r>
              <a:rPr lang="sl-SI" sz="2100" smtClean="0"/>
              <a:t>... pomembna lastnost zgodovinskega romana pa je tematizacija nacionalne usode, zato ...</a:t>
            </a:r>
          </a:p>
          <a:p>
            <a:pPr eaLnBrk="1" hangingPunct="1"/>
            <a:r>
              <a:rPr lang="sl-SI" sz="2100" smtClean="0"/>
              <a:t>... </a:t>
            </a:r>
            <a:r>
              <a:rPr lang="sl-SI" sz="2100" b="1" smtClean="0"/>
              <a:t>je zgodba perzijski utrdbi Alamut, ki jo obsegajo Seldžuki (Turki), prispodoba Slovenije in njene ogroženosti od evropskih imperialnih apetitov </a:t>
            </a:r>
            <a:r>
              <a:rPr lang="sl-SI" sz="2100" smtClean="0"/>
              <a:t>»</a:t>
            </a:r>
            <a:r>
              <a:rPr lang="sl-SI" sz="2100" b="1" smtClean="0"/>
              <a:t>velikih diktatorjev</a:t>
            </a:r>
            <a:r>
              <a:rPr lang="sl-SI" sz="2100" smtClean="0"/>
              <a:t>«.</a:t>
            </a:r>
          </a:p>
          <a:p>
            <a:pPr eaLnBrk="1" hangingPunct="1"/>
            <a:r>
              <a:rPr lang="sl-SI" sz="2100" smtClean="0"/>
              <a:t>Vladimir Bartol: »In če sem v nekem članku ali intervjuju tik pred napadom fašističnih armad na Jugoslavijo povedal, da sem Alamut napisal tudi zato, da bi imel naš narod, podobno kakor Črnogorci v Gorskem vencu, delo, ki bi jih v črnih dnevih, ki stoje pred durmi, osveščalo ter spodbujalo k vztrajanju in k odporu, potem sem povedal resnico, ki mi jo je narekoval moj instinkt.«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slov 1"/>
          <p:cNvSpPr>
            <a:spLocks noGrp="1"/>
          </p:cNvSpPr>
          <p:nvPr>
            <p:ph type="title" idx="4294967295"/>
          </p:nvPr>
        </p:nvSpPr>
        <p:spPr/>
        <p:txBody>
          <a:bodyPr anchor="ctr"/>
          <a:lstStyle/>
          <a:p>
            <a:pPr eaLnBrk="1" hangingPunct="1"/>
            <a:r>
              <a:rPr lang="sl-SI" smtClean="0"/>
              <a:t>Čemu manipulacija?</a:t>
            </a:r>
          </a:p>
        </p:txBody>
      </p:sp>
      <p:sp>
        <p:nvSpPr>
          <p:cNvPr id="3" name="Ograda vsebine 2"/>
          <p:cNvSpPr>
            <a:spLocks noGrp="1"/>
          </p:cNvSpPr>
          <p:nvPr>
            <p:ph idx="4294967295"/>
          </p:nvPr>
        </p:nvSpPr>
        <p:spPr>
          <a:xfrm>
            <a:off x="1370013" y="1827213"/>
            <a:ext cx="7313612" cy="4084637"/>
          </a:xfrm>
        </p:spPr>
        <p:txBody>
          <a:bodyPr>
            <a:normAutofit lnSpcReduction="10000"/>
          </a:bodyPr>
          <a:lstStyle/>
          <a:p>
            <a:pPr eaLnBrk="1" hangingPunct="1">
              <a:lnSpc>
                <a:spcPct val="80000"/>
              </a:lnSpc>
              <a:defRPr/>
            </a:pPr>
            <a:r>
              <a:rPr lang="sl-SI" sz="2100" smtClean="0"/>
              <a:t>Ne za dosego osebnih egoističnih ciljev, ampak za dosego kolektivnih, to je nacionalnih ciljev: </a:t>
            </a:r>
          </a:p>
          <a:p>
            <a:pPr lvl="1" eaLnBrk="1" hangingPunct="1">
              <a:lnSpc>
                <a:spcPct val="80000"/>
              </a:lnSpc>
              <a:defRPr/>
            </a:pPr>
            <a:r>
              <a:rPr lang="sl-SI" sz="1900" smtClean="0"/>
              <a:t>ohranitev samostojnosti (tj. osvoboditev izpod Italijanov in fašizma)</a:t>
            </a:r>
          </a:p>
          <a:p>
            <a:pPr lvl="1" eaLnBrk="1" hangingPunct="1">
              <a:lnSpc>
                <a:spcPct val="80000"/>
              </a:lnSpc>
              <a:defRPr/>
            </a:pPr>
            <a:r>
              <a:rPr lang="sl-SI" sz="1900" smtClean="0"/>
              <a:t>sprememba nacionalnega značaja</a:t>
            </a:r>
          </a:p>
          <a:p>
            <a:pPr lvl="2" eaLnBrk="1" hangingPunct="1">
              <a:lnSpc>
                <a:spcPct val="80000"/>
              </a:lnSpc>
              <a:defRPr/>
            </a:pPr>
            <a:r>
              <a:rPr lang="sl-SI" sz="1600" smtClean="0"/>
              <a:t>mali človek &gt; zgodovinski subjekt</a:t>
            </a:r>
          </a:p>
          <a:p>
            <a:pPr lvl="2" eaLnBrk="1" hangingPunct="1">
              <a:lnSpc>
                <a:spcPct val="80000"/>
              </a:lnSpc>
              <a:defRPr/>
            </a:pPr>
            <a:r>
              <a:rPr lang="sl-SI" sz="1600" smtClean="0"/>
              <a:t>hrepenenje po osebni sreči &gt; obvladovanje sveta (»biti gospodar nad usodo«)</a:t>
            </a:r>
          </a:p>
          <a:p>
            <a:pPr eaLnBrk="1" hangingPunct="1">
              <a:lnSpc>
                <a:spcPct val="80000"/>
              </a:lnSpc>
              <a:buFont typeface="Wingdings" pitchFamily="2" charset="2"/>
              <a:buNone/>
              <a:defRPr/>
            </a:pPr>
            <a:r>
              <a:rPr lang="sl-SI" sz="2100" smtClean="0"/>
              <a:t>Ima manipulacija s tako visokim ciljem (tigrovci so bili za ta cilj odlikovani!) še negativni predznak? Je Hasan Ibn Saba, ki se zavzema za ohranitev neodvisnosti svoje ločine, negativec?</a:t>
            </a:r>
          </a:p>
          <a:p>
            <a:pPr eaLnBrk="1" hangingPunct="1">
              <a:lnSpc>
                <a:spcPct val="80000"/>
              </a:lnSpc>
              <a:buFont typeface="Wingdings" pitchFamily="2" charset="2"/>
              <a:buNone/>
              <a:defRPr/>
            </a:pPr>
            <a:r>
              <a:rPr lang="sl-SI" sz="2100" smtClean="0"/>
              <a:t>Ne, makiavelistična uporaba »vsakršnih sredstev« umaže idealni cilj! V dilemi smo glede upravičenosti makiavelističnega obnašanja le takrat, ko gre za biti ali ne biti, torej v vojni.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sl-SI" i="1" smtClean="0"/>
              <a:t>Al Araf</a:t>
            </a:r>
            <a:r>
              <a:rPr lang="sl-SI" smtClean="0"/>
              <a:t> in </a:t>
            </a:r>
            <a:r>
              <a:rPr lang="sl-SI" i="1" smtClean="0"/>
              <a:t>Alamut</a:t>
            </a:r>
          </a:p>
        </p:txBody>
      </p:sp>
      <p:sp>
        <p:nvSpPr>
          <p:cNvPr id="36867" name="Rectangle 3"/>
          <p:cNvSpPr>
            <a:spLocks noGrp="1" noChangeArrowheads="1"/>
          </p:cNvSpPr>
          <p:nvPr>
            <p:ph type="body" idx="1"/>
          </p:nvPr>
        </p:nvSpPr>
        <p:spPr/>
        <p:txBody>
          <a:bodyPr/>
          <a:lstStyle/>
          <a:p>
            <a:pPr eaLnBrk="1" hangingPunct="1">
              <a:lnSpc>
                <a:spcPct val="80000"/>
              </a:lnSpc>
            </a:pPr>
            <a:r>
              <a:rPr lang="sl-SI" sz="1700" smtClean="0"/>
              <a:t>Ivan Cankar: vsak avtor piše celo svoje življenje samo en tekst</a:t>
            </a:r>
          </a:p>
          <a:p>
            <a:pPr eaLnBrk="1" hangingPunct="1">
              <a:lnSpc>
                <a:spcPct val="80000"/>
              </a:lnSpc>
            </a:pPr>
            <a:r>
              <a:rPr lang="sl-SI" sz="1700" i="1" smtClean="0"/>
              <a:t>Alamut</a:t>
            </a:r>
            <a:r>
              <a:rPr lang="sl-SI" sz="1700" smtClean="0"/>
              <a:t> in novele nastajajo vzporedno</a:t>
            </a:r>
            <a:endParaRPr lang="sl-SI" sz="1700" i="1" smtClean="0"/>
          </a:p>
          <a:p>
            <a:pPr eaLnBrk="1" hangingPunct="1">
              <a:lnSpc>
                <a:spcPct val="80000"/>
              </a:lnSpc>
            </a:pPr>
            <a:r>
              <a:rPr lang="sl-SI" sz="1700" smtClean="0"/>
              <a:t>Pripoved </a:t>
            </a:r>
            <a:r>
              <a:rPr lang="sl-SI" sz="1700" i="1" smtClean="0"/>
              <a:t>Zadnje gibalo</a:t>
            </a:r>
            <a:r>
              <a:rPr lang="sl-SI" sz="1700" smtClean="0"/>
              <a:t> v </a:t>
            </a:r>
            <a:r>
              <a:rPr lang="sl-SI" sz="1700" i="1" smtClean="0"/>
              <a:t>Al Arafu</a:t>
            </a:r>
            <a:r>
              <a:rPr lang="sl-SI" sz="1700" smtClean="0"/>
              <a:t> ima celo enak moto kot roman: </a:t>
            </a:r>
            <a:r>
              <a:rPr lang="sl-SI" sz="1700" i="1" smtClean="0"/>
              <a:t>Omnia in numero et mensura</a:t>
            </a:r>
          </a:p>
          <a:p>
            <a:pPr eaLnBrk="1" hangingPunct="1">
              <a:lnSpc>
                <a:spcPct val="80000"/>
              </a:lnSpc>
            </a:pPr>
            <a:r>
              <a:rPr lang="sl-SI" sz="1700" smtClean="0"/>
              <a:t>V kratkih zgodbah se pripravlja snov: Neznani činitelj (o dolgo pestovanih načrtih)</a:t>
            </a:r>
          </a:p>
          <a:p>
            <a:pPr eaLnBrk="1" hangingPunct="1">
              <a:lnSpc>
                <a:spcPct val="80000"/>
              </a:lnSpc>
            </a:pPr>
            <a:r>
              <a:rPr lang="sl-SI" sz="1700" smtClean="0"/>
              <a:t>Skupen </a:t>
            </a:r>
            <a:r>
              <a:rPr lang="sl-SI" sz="1800" smtClean="0"/>
              <a:t>"</a:t>
            </a:r>
            <a:r>
              <a:rPr lang="sl-SI" sz="1700" smtClean="0"/>
              <a:t>vzhodnjaški</a:t>
            </a:r>
            <a:r>
              <a:rPr lang="sl-SI" sz="1800" smtClean="0"/>
              <a:t>"</a:t>
            </a:r>
            <a:r>
              <a:rPr lang="sl-SI" sz="1700" smtClean="0"/>
              <a:t> </a:t>
            </a:r>
            <a:r>
              <a:rPr lang="sl-SI" sz="1700" smtClean="0"/>
              <a:t>naslov</a:t>
            </a:r>
          </a:p>
          <a:p>
            <a:pPr eaLnBrk="1" hangingPunct="1">
              <a:lnSpc>
                <a:spcPct val="80000"/>
              </a:lnSpc>
            </a:pPr>
            <a:r>
              <a:rPr lang="sl-SI" sz="1700" smtClean="0"/>
              <a:t>kratka proza je primernejša za artistične inovacije kot roman</a:t>
            </a:r>
          </a:p>
          <a:p>
            <a:pPr eaLnBrk="1" hangingPunct="1">
              <a:lnSpc>
                <a:spcPct val="80000"/>
              </a:lnSpc>
            </a:pPr>
            <a:r>
              <a:rPr lang="sl-SI" sz="1700" smtClean="0"/>
              <a:t>Protagonista sta dva moška (učitelj in učenec)</a:t>
            </a:r>
          </a:p>
          <a:p>
            <a:pPr eaLnBrk="1" hangingPunct="1">
              <a:lnSpc>
                <a:spcPct val="80000"/>
              </a:lnSpc>
            </a:pPr>
            <a:r>
              <a:rPr lang="sl-SI" sz="1700" b="1" smtClean="0"/>
              <a:t>Sonata na pepelnično sredo</a:t>
            </a:r>
            <a:r>
              <a:rPr lang="sl-SI" sz="1700" smtClean="0"/>
              <a:t>: </a:t>
            </a:r>
            <a:r>
              <a:rPr lang="sl-SI" sz="1500" smtClean="0"/>
              <a:t>"Šele v Hasanu se bo videlo, kaj sem povedal v nji." </a:t>
            </a:r>
            <a:r>
              <a:rPr lang="sl-SI" sz="1700" smtClean="0"/>
              <a:t>Bartol se je rodil na pustni torek! 1933 je prvič zajel alamutsko snov, ker pa ni bila dozorela, jo je zamaskiral v tej noveli ter v humorističnem pendanu Vrhunec duhovnih radosti (podnaslov Zastavica za bedake). Skušal je "izraziti grozotno občutje prihoda na svet, se pravi prehoda iz enega neznanega v drugo neznano". Novela "utegne dati pazljivemu čitatelju za boljše razumevanje Alamuta, ki sega s svojimi najglobljimi podtalnimi koreninami prav tako v sam ta fakt."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sl-SI" sz="3200" i="1" smtClean="0"/>
              <a:t>Al Araf</a:t>
            </a:r>
            <a:r>
              <a:rPr lang="sl-SI" sz="3200" smtClean="0"/>
              <a:t> (Zgodbe okrog doktorja Juga in doktorja Krassowitza) – Učitelj : učenec</a:t>
            </a:r>
          </a:p>
        </p:txBody>
      </p:sp>
      <p:sp>
        <p:nvSpPr>
          <p:cNvPr id="37891" name="Rectangle 3"/>
          <p:cNvSpPr>
            <a:spLocks noGrp="1" noChangeArrowheads="1"/>
          </p:cNvSpPr>
          <p:nvPr>
            <p:ph type="body" idx="1"/>
          </p:nvPr>
        </p:nvSpPr>
        <p:spPr/>
        <p:txBody>
          <a:bodyPr/>
          <a:lstStyle/>
          <a:p>
            <a:pPr eaLnBrk="1" hangingPunct="1">
              <a:lnSpc>
                <a:spcPct val="80000"/>
              </a:lnSpc>
            </a:pPr>
            <a:r>
              <a:rPr lang="sl-SI" sz="1700" smtClean="0">
                <a:solidFill>
                  <a:schemeClr val="hlink"/>
                </a:solidFill>
              </a:rPr>
              <a:t>Zapeljivec pod steno</a:t>
            </a:r>
            <a:r>
              <a:rPr lang="sl-SI" sz="1700" smtClean="0"/>
              <a:t> (učenec Božidar Miklavec se pri preizkusu svojega poguma ubije)</a:t>
            </a:r>
          </a:p>
          <a:p>
            <a:pPr eaLnBrk="1" hangingPunct="1">
              <a:lnSpc>
                <a:spcPct val="80000"/>
              </a:lnSpc>
            </a:pPr>
            <a:r>
              <a:rPr lang="sl-SI" sz="1700" smtClean="0">
                <a:solidFill>
                  <a:schemeClr val="hlink"/>
                </a:solidFill>
              </a:rPr>
              <a:t>Na razpotju</a:t>
            </a:r>
            <a:r>
              <a:rPr lang="sl-SI" sz="1700" smtClean="0"/>
              <a:t> (učenec Gregor Lokar posluša Krassowitzevo zgodbo odpovedi): "doktor Jug je spal pod planinami v grobu in njegovi prijatelji so ali žalostno končali ali tičali obsojeni na dolga leta, v rimskih ječah. Edini doktor Krassowitz je še, kot zadnji iz generacije 'blaznih' in 'prijateljev smrti' iskal kot 'blodeči vitez' svoje torišče v svetu." </a:t>
            </a:r>
          </a:p>
          <a:p>
            <a:pPr eaLnBrk="1" hangingPunct="1">
              <a:lnSpc>
                <a:spcPct val="80000"/>
              </a:lnSpc>
            </a:pPr>
            <a:r>
              <a:rPr lang="sl-SI" sz="1700" smtClean="0">
                <a:solidFill>
                  <a:schemeClr val="hlink"/>
                </a:solidFill>
              </a:rPr>
              <a:t>Pozni zdravnik</a:t>
            </a:r>
            <a:r>
              <a:rPr lang="sl-SI" sz="1700" smtClean="0"/>
              <a:t> in </a:t>
            </a:r>
            <a:r>
              <a:rPr lang="sl-SI" sz="1700" smtClean="0">
                <a:solidFill>
                  <a:schemeClr val="hlink"/>
                </a:solidFill>
              </a:rPr>
              <a:t>Prebujenje</a:t>
            </a:r>
            <a:r>
              <a:rPr lang="sl-SI" sz="1700" smtClean="0"/>
              <a:t> (učenec Sardanapal znori in se ubije)</a:t>
            </a:r>
          </a:p>
          <a:p>
            <a:pPr eaLnBrk="1" hangingPunct="1">
              <a:lnSpc>
                <a:spcPct val="80000"/>
              </a:lnSpc>
            </a:pPr>
            <a:r>
              <a:rPr lang="sl-SI" sz="1700" smtClean="0">
                <a:solidFill>
                  <a:schemeClr val="hlink"/>
                </a:solidFill>
              </a:rPr>
              <a:t>Zadnji večer</a:t>
            </a:r>
            <a:r>
              <a:rPr lang="sl-SI" sz="1700" smtClean="0"/>
              <a:t> (učitelj Klement Jug se ubije v steni, potem ko se zlomi v načrtu, da bi prevaral učenca Petih); "snov ni čisto moja svobodna fantazija -- zapomni si to za Hasana, Vladi!“ Jugov mentor France Veber (ki je tudi mentor Bartolovega doktorata) je besen na Bartola zaradi te novele.</a:t>
            </a:r>
          </a:p>
          <a:p>
            <a:pPr eaLnBrk="1" hangingPunct="1">
              <a:lnSpc>
                <a:spcPct val="80000"/>
              </a:lnSpc>
            </a:pPr>
            <a:r>
              <a:rPr lang="sl-SI" sz="1700" smtClean="0">
                <a:solidFill>
                  <a:schemeClr val="hlink"/>
                </a:solidFill>
              </a:rPr>
              <a:t>Al Araf</a:t>
            </a:r>
            <a:r>
              <a:rPr lang="sl-SI" sz="1700" smtClean="0"/>
              <a:t> (učitelj Simon Krassowitz prevara učenca Jerneja Svetino)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sl-SI" smtClean="0"/>
              <a:t>Historiat Bartolovih manipulatorjev</a:t>
            </a:r>
          </a:p>
        </p:txBody>
      </p:sp>
      <p:sp>
        <p:nvSpPr>
          <p:cNvPr id="38915" name="Rectangle 3"/>
          <p:cNvSpPr>
            <a:spLocks noGrp="1" noChangeArrowheads="1"/>
          </p:cNvSpPr>
          <p:nvPr>
            <p:ph type="body" idx="1"/>
          </p:nvPr>
        </p:nvSpPr>
        <p:spPr/>
        <p:txBody>
          <a:bodyPr/>
          <a:lstStyle/>
          <a:p>
            <a:pPr eaLnBrk="1" hangingPunct="1"/>
            <a:r>
              <a:rPr lang="sl-SI" smtClean="0"/>
              <a:t>Klement Jug (neuspešni manipulator, propade sam)</a:t>
            </a:r>
          </a:p>
          <a:p>
            <a:pPr eaLnBrk="1" hangingPunct="1"/>
            <a:r>
              <a:rPr lang="sl-SI" smtClean="0"/>
              <a:t>Simon Krassowitz (delno uspešni manipulator, propadejo mu nedorasli učenci)</a:t>
            </a:r>
          </a:p>
          <a:p>
            <a:pPr eaLnBrk="1" hangingPunct="1"/>
            <a:r>
              <a:rPr lang="sl-SI" smtClean="0"/>
              <a:t>Hasan Ibn Saba (uspešni manipulator, učenec ga nasledi)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l-SI" sz="3200" smtClean="0"/>
              <a:t>Bartolov pisateljski načrt za Slovence</a:t>
            </a:r>
          </a:p>
        </p:txBody>
      </p:sp>
      <p:sp>
        <p:nvSpPr>
          <p:cNvPr id="39939" name="Rectangle 3"/>
          <p:cNvSpPr>
            <a:spLocks noGrp="1" noChangeArrowheads="1"/>
          </p:cNvSpPr>
          <p:nvPr>
            <p:ph type="body" idx="1"/>
          </p:nvPr>
        </p:nvSpPr>
        <p:spPr/>
        <p:txBody>
          <a:bodyPr/>
          <a:lstStyle/>
          <a:p>
            <a:pPr eaLnBrk="1" hangingPunct="1">
              <a:lnSpc>
                <a:spcPct val="90000"/>
              </a:lnSpc>
            </a:pPr>
            <a:r>
              <a:rPr lang="sl-SI" sz="2100" smtClean="0"/>
              <a:t>Ali biti slep in srečen ali pa se odpovedati sreči in si pridobiti spoznanje. Slovenci bi hoteli biti oboje naenkrat: uspešen zgodovinski subjekt in zgled moralne pravičnosti, kar pa ne gre skupaj. Bartol prepričuje, da se je treba odločiti za eno, to pa je, da Slovenci končno vzamejo svojo usodo v svoje roke. </a:t>
            </a:r>
          </a:p>
          <a:p>
            <a:pPr eaLnBrk="1" hangingPunct="1">
              <a:lnSpc>
                <a:spcPct val="90000"/>
              </a:lnSpc>
            </a:pPr>
            <a:r>
              <a:rPr lang="sl-SI" sz="2100" smtClean="0"/>
              <a:t>Bartolovi moški pari ilustrirajo demonični načrt vzgoje močnih posameznikov. Odpovejo se osebni ljubezenski sreči, dobijo zato značaj tragičnih osebnosti, vendar šele tako postanejo zreli za nacionalne voditelje.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913" y="0"/>
            <a:ext cx="7313612" cy="1143000"/>
          </a:xfrm>
        </p:spPr>
        <p:txBody>
          <a:bodyPr/>
          <a:lstStyle/>
          <a:p>
            <a:pPr eaLnBrk="1" hangingPunct="1"/>
            <a:r>
              <a:rPr lang="sl-SI" sz="3200" smtClean="0"/>
              <a:t>Bartol o nastajanju </a:t>
            </a:r>
            <a:r>
              <a:rPr lang="sl-SI" sz="3200" i="1" smtClean="0"/>
              <a:t>Alamuta </a:t>
            </a:r>
            <a:r>
              <a:rPr lang="sl-SI" sz="3200" smtClean="0"/>
              <a:t>(</a:t>
            </a:r>
            <a:r>
              <a:rPr lang="sl-SI" sz="3200" i="1" smtClean="0"/>
              <a:t>Mladost pri svetem Ivanu, </a:t>
            </a:r>
            <a:r>
              <a:rPr lang="sl-SI" sz="3200" smtClean="0"/>
              <a:t>ur. Dušan Jelinčič)</a:t>
            </a:r>
          </a:p>
        </p:txBody>
      </p:sp>
      <p:sp>
        <p:nvSpPr>
          <p:cNvPr id="40963" name="Rectangle 3"/>
          <p:cNvSpPr>
            <a:spLocks noGrp="1" noChangeArrowheads="1"/>
          </p:cNvSpPr>
          <p:nvPr>
            <p:ph type="body" idx="1"/>
          </p:nvPr>
        </p:nvSpPr>
        <p:spPr>
          <a:xfrm>
            <a:off x="323850" y="1628775"/>
            <a:ext cx="8820150" cy="5229225"/>
          </a:xfrm>
        </p:spPr>
        <p:txBody>
          <a:bodyPr/>
          <a:lstStyle/>
          <a:p>
            <a:pPr eaLnBrk="1" hangingPunct="1">
              <a:lnSpc>
                <a:spcPct val="80000"/>
              </a:lnSpc>
            </a:pPr>
            <a:r>
              <a:rPr lang="sl-SI" sz="1400" smtClean="0"/>
              <a:t>V Sulejmanu „sem se mogel celo oddolžiti tistemu svojemu tržaškemu sošolcu, ki mu je moja nesrečna, a intuitivno predvidevajoča novela razdrla poroko." </a:t>
            </a:r>
          </a:p>
          <a:p>
            <a:pPr eaLnBrk="1" hangingPunct="1">
              <a:lnSpc>
                <a:spcPct val="80000"/>
              </a:lnSpc>
            </a:pPr>
            <a:r>
              <a:rPr lang="sl-SI" sz="1400" smtClean="0"/>
              <a:t>Atentat 1934 na kralja Aleksandra Bartolu narekuje novelo Zadnje gibalo. Naročnik umora je bil Mussolini (tako kot Hasan Ibn Saba umori Nizama al Mulka). Bartol o Mussoliniju: šarlatan, sposoben, makiavelist, brezsramen, nečimrn, blefer. Muss. ne bi mogel izreči gesla Nič ni resnično, vse je dovoljeno, kere je bil preveč ljudski. Ibn Saba pa je bil znanstvenik, filozof. Zato se Mussoliniju kot zgledu 17. 2. 1937 odpove: „moram stvar izpeljati drugače”.</a:t>
            </a:r>
          </a:p>
          <a:p>
            <a:pPr eaLnBrk="1" hangingPunct="1">
              <a:lnSpc>
                <a:spcPct val="80000"/>
              </a:lnSpc>
            </a:pPr>
            <a:r>
              <a:rPr lang="sl-SI" sz="1400" smtClean="0"/>
              <a:t>„oboje, tako Alamut kot te spomine, [sem] pisal kot nekakšno kroniko obenem preteklega in istočasno sedanjega časa, ne da bi se […] tega zavedal." </a:t>
            </a:r>
          </a:p>
          <a:p>
            <a:pPr eaLnBrk="1" hangingPunct="1">
              <a:lnSpc>
                <a:spcPct val="80000"/>
              </a:lnSpc>
            </a:pPr>
            <a:r>
              <a:rPr lang="sl-SI" sz="1400" smtClean="0"/>
              <a:t>prvi trije prepisi Alamuta so imel v podnaslovu „Zgodovinski roman„. … „pozneje sem začel čutiti v tekstu še nekakšen podton, kakor da bi se […] pritihotapilo pod tekst še neki drug, nenameravni smisel." </a:t>
            </a:r>
          </a:p>
          <a:p>
            <a:pPr eaLnBrk="1" hangingPunct="1">
              <a:lnSpc>
                <a:spcPct val="80000"/>
              </a:lnSpc>
            </a:pPr>
            <a:r>
              <a:rPr lang="sl-SI" sz="1400" smtClean="0"/>
              <a:t>Alamut ‘orlovsko gnezdo’ (Hitlerjevo zatočišče Adlersnest na Salzburškem je v prevodu tudi ‘orlovsko gnezdo’). V Pragi črtajo prevod, ker se bojijo, da bodo v Hasanu prepoznali Hitlerja. Bartol se ustraši primerjav. V partizanih ga dražijo z vprašanjem, če ga fašisti kaj preganjajo, ko jih je v Alamutu tako razkrinkal. Očitno so prepričani, da fašiste ni prikazal v negativni luči. Po vojni se boji, da bi v Alamutu odkrili Stalina.  </a:t>
            </a:r>
          </a:p>
          <a:p>
            <a:pPr eaLnBrk="1" hangingPunct="1">
              <a:lnSpc>
                <a:spcPct val="80000"/>
              </a:lnSpc>
            </a:pPr>
            <a:r>
              <a:rPr lang="sl-SI" sz="1400" smtClean="0"/>
              <a:t>20. 9. 1930 ob aretaciji ranjenega Zorka Jelinčiča: "Tudi zate, Zorko, pride maščevanje in za vse tvoje prijatelje in rojake tam doli.“</a:t>
            </a:r>
          </a:p>
          <a:p>
            <a:pPr eaLnBrk="1" hangingPunct="1">
              <a:lnSpc>
                <a:spcPct val="80000"/>
              </a:lnSpc>
            </a:pPr>
            <a:r>
              <a:rPr lang="sl-SI" sz="1400" smtClean="0"/>
              <a:t>Kot Hasan ben Saba išče Bartol človeka, ki bo z njim "zaokrenil ojnice sveta“, vendar ta o tem ne sme nič vedeti (= manipulacija!). Zgled manipuliranja je v noveli Sistem Ivana Groznega – "z njim zdaj prinašam okoli Slovence". Odgovornega se čuti edino zgodovini!</a:t>
            </a:r>
          </a:p>
          <a:p>
            <a:pPr eaLnBrk="1" hangingPunct="1">
              <a:lnSpc>
                <a:spcPct val="80000"/>
              </a:lnSpc>
            </a:pPr>
            <a:r>
              <a:rPr lang="sl-SI" sz="1400" smtClean="0"/>
              <a:t>Če se hočeš izogniti tragediji, je edina možnost, da vzameš bič v roko". Ljudje so drhal, štejejo samo veliki: Hasan, Napoleon, Mussolini.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Slika 3" descr="al_araf1.jpg"/>
          <p:cNvPicPr>
            <a:picLocks noChangeAspect="1"/>
          </p:cNvPicPr>
          <p:nvPr/>
        </p:nvPicPr>
        <p:blipFill>
          <a:blip r:embed="rId2" cstate="screen"/>
          <a:srcRect/>
          <a:stretch>
            <a:fillRect/>
          </a:stretch>
        </p:blipFill>
        <p:spPr bwMode="auto">
          <a:xfrm>
            <a:off x="0" y="0"/>
            <a:ext cx="4294188" cy="6858000"/>
          </a:xfrm>
          <a:prstGeom prst="rect">
            <a:avLst/>
          </a:prstGeom>
          <a:noFill/>
          <a:ln w="9525">
            <a:noFill/>
            <a:miter lim="800000"/>
            <a:headEnd/>
            <a:tailEnd/>
          </a:ln>
        </p:spPr>
      </p:pic>
      <p:pic>
        <p:nvPicPr>
          <p:cNvPr id="41987" name="Slika 4" descr="al_araf2.jpg"/>
          <p:cNvPicPr>
            <a:picLocks noChangeAspect="1"/>
          </p:cNvPicPr>
          <p:nvPr/>
        </p:nvPicPr>
        <p:blipFill>
          <a:blip r:embed="rId3" cstate="screen"/>
          <a:srcRect/>
          <a:stretch>
            <a:fillRect/>
          </a:stretch>
        </p:blipFill>
        <p:spPr bwMode="auto">
          <a:xfrm>
            <a:off x="4140200" y="1773238"/>
            <a:ext cx="5124450" cy="5200650"/>
          </a:xfrm>
          <a:prstGeom prst="rect">
            <a:avLst/>
          </a:prstGeom>
          <a:noFill/>
          <a:ln w="9525">
            <a:noFill/>
            <a:miter lim="800000"/>
            <a:headEnd/>
            <a:tailEnd/>
          </a:ln>
        </p:spPr>
      </p:pic>
      <p:sp>
        <p:nvSpPr>
          <p:cNvPr id="41988" name="Rectangle 2"/>
          <p:cNvSpPr>
            <a:spLocks noGrp="1" noChangeArrowheads="1"/>
          </p:cNvSpPr>
          <p:nvPr>
            <p:ph type="title" idx="4294967295"/>
          </p:nvPr>
        </p:nvSpPr>
        <p:spPr>
          <a:xfrm>
            <a:off x="3995738" y="274638"/>
            <a:ext cx="5040312" cy="1209675"/>
          </a:xfrm>
        </p:spPr>
        <p:txBody>
          <a:bodyPr anchor="ctr"/>
          <a:lstStyle/>
          <a:p>
            <a:pPr eaLnBrk="1" hangingPunct="1"/>
            <a:r>
              <a:rPr lang="sl-SI" sz="3200" smtClean="0">
                <a:hlinkClick r:id="rId4"/>
              </a:rPr>
              <a:t>Pasje zadeve</a:t>
            </a:r>
            <a:r>
              <a:rPr lang="sl-SI" sz="3200" smtClean="0"/>
              <a:t>: Vladimir Bartol, </a:t>
            </a:r>
            <a:r>
              <a:rPr lang="sl-SI" sz="3200" i="1" smtClean="0"/>
              <a:t>Al Araf</a:t>
            </a:r>
            <a:r>
              <a:rPr lang="sl-SI" sz="3200" smtClean="0"/>
              <a:t> (1935)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p:cNvSpPr>
            <a:spLocks noGrp="1"/>
          </p:cNvSpPr>
          <p:nvPr>
            <p:ph type="title" idx="4294967295"/>
          </p:nvPr>
        </p:nvSpPr>
        <p:spPr/>
        <p:txBody>
          <a:bodyPr anchor="ctr"/>
          <a:lstStyle/>
          <a:p>
            <a:pPr eaLnBrk="1" hangingPunct="1"/>
            <a:r>
              <a:rPr lang="sl-SI" smtClean="0"/>
              <a:t>Ali kaj beremo?</a:t>
            </a:r>
          </a:p>
        </p:txBody>
      </p:sp>
      <p:sp>
        <p:nvSpPr>
          <p:cNvPr id="3" name="Ograda vsebine 2"/>
          <p:cNvSpPr>
            <a:spLocks noGrp="1"/>
          </p:cNvSpPr>
          <p:nvPr>
            <p:ph idx="4294967295"/>
          </p:nvPr>
        </p:nvSpPr>
        <p:spPr/>
        <p:txBody>
          <a:bodyPr>
            <a:normAutofit lnSpcReduction="10000"/>
          </a:bodyPr>
          <a:lstStyle/>
          <a:p>
            <a:pPr eaLnBrk="1" hangingPunct="1">
              <a:lnSpc>
                <a:spcPct val="80000"/>
              </a:lnSpc>
              <a:defRPr/>
            </a:pPr>
            <a:r>
              <a:rPr lang="sl-SI" sz="2700" smtClean="0"/>
              <a:t>Obvezno berilo že, kaj pa mimo tega?</a:t>
            </a:r>
          </a:p>
          <a:p>
            <a:pPr lvl="1" eaLnBrk="1" hangingPunct="1">
              <a:lnSpc>
                <a:spcPct val="80000"/>
              </a:lnSpc>
              <a:defRPr/>
            </a:pPr>
            <a:r>
              <a:rPr lang="sl-SI" sz="2300" smtClean="0"/>
              <a:t>esemesi</a:t>
            </a:r>
          </a:p>
          <a:p>
            <a:pPr lvl="1" eaLnBrk="1" hangingPunct="1">
              <a:lnSpc>
                <a:spcPct val="80000"/>
              </a:lnSpc>
              <a:defRPr/>
            </a:pPr>
            <a:r>
              <a:rPr lang="sl-SI" sz="2300" smtClean="0"/>
              <a:t>podnapisi na TV</a:t>
            </a:r>
          </a:p>
          <a:p>
            <a:pPr lvl="1" eaLnBrk="1" hangingPunct="1">
              <a:lnSpc>
                <a:spcPct val="80000"/>
              </a:lnSpc>
              <a:defRPr/>
            </a:pPr>
            <a:r>
              <a:rPr lang="sl-SI" sz="2300" smtClean="0"/>
              <a:t>kaj na računalniškem zaslonu?</a:t>
            </a:r>
          </a:p>
          <a:p>
            <a:pPr lvl="1" eaLnBrk="1" hangingPunct="1">
              <a:lnSpc>
                <a:spcPct val="80000"/>
              </a:lnSpc>
              <a:defRPr/>
            </a:pPr>
            <a:r>
              <a:rPr lang="sl-SI" sz="2300" smtClean="0"/>
              <a:t>časopisi, zlasti brezplačniki </a:t>
            </a:r>
          </a:p>
          <a:p>
            <a:pPr lvl="1" eaLnBrk="1" hangingPunct="1">
              <a:lnSpc>
                <a:spcPct val="80000"/>
              </a:lnSpc>
              <a:defRPr/>
            </a:pPr>
            <a:r>
              <a:rPr lang="sl-SI" sz="2300" smtClean="0"/>
              <a:t>knjige (Kathleen E. Woodiwiss: </a:t>
            </a:r>
            <a:r>
              <a:rPr lang="sl-SI" sz="2300" i="1" smtClean="0"/>
              <a:t>Pepel v vetru, Vreden ljubezni, Shanna</a:t>
            </a:r>
            <a:r>
              <a:rPr lang="sl-SI" sz="2300" smtClean="0"/>
              <a:t> – po 11.000 izposoj na leto)</a:t>
            </a:r>
          </a:p>
          <a:p>
            <a:pPr lvl="1" eaLnBrk="1" hangingPunct="1">
              <a:lnSpc>
                <a:spcPct val="80000"/>
              </a:lnSpc>
              <a:defRPr/>
            </a:pPr>
            <a:r>
              <a:rPr lang="sl-SI" sz="2300" smtClean="0"/>
              <a:t>domači romani: </a:t>
            </a:r>
            <a:r>
              <a:rPr lang="sl-SI" sz="2300" i="1" smtClean="0"/>
              <a:t>Čefurji raus </a:t>
            </a:r>
            <a:r>
              <a:rPr lang="sl-SI" sz="2300" smtClean="0"/>
              <a:t>6000 izposoj, 2000 izposoj: Bogdan Novak, </a:t>
            </a:r>
            <a:r>
              <a:rPr lang="sl-SI" sz="2300" i="1" smtClean="0"/>
              <a:t>Pasja grofica,</a:t>
            </a:r>
            <a:r>
              <a:rPr lang="sl-SI" sz="2300" smtClean="0"/>
              <a:t> Desa Muck,</a:t>
            </a:r>
            <a:r>
              <a:rPr lang="sl-SI" sz="2300" i="1" smtClean="0"/>
              <a:t> Panika</a:t>
            </a:r>
            <a:r>
              <a:rPr lang="sl-SI" sz="2300" smtClean="0"/>
              <a:t>, Azra Širovnik, </a:t>
            </a:r>
            <a:r>
              <a:rPr lang="sl-SI" sz="2300" i="1" smtClean="0"/>
              <a:t>Na hrbtu črnega žrebca,</a:t>
            </a:r>
            <a:r>
              <a:rPr lang="sl-SI" sz="2300" smtClean="0"/>
              <a:t> Ivan Sivec, </a:t>
            </a:r>
            <a:r>
              <a:rPr lang="sl-SI" sz="2300" i="1" smtClean="0"/>
              <a:t>Kralj Samo,</a:t>
            </a:r>
            <a:r>
              <a:rPr lang="sl-SI" sz="2300" smtClean="0"/>
              <a:t> Romana Berni, Stella Norris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sl-SI" smtClean="0"/>
              <a:t>Simbolika imen v Al Arafu</a:t>
            </a:r>
          </a:p>
        </p:txBody>
      </p:sp>
      <p:sp>
        <p:nvSpPr>
          <p:cNvPr id="43011" name="Rectangle 3"/>
          <p:cNvSpPr>
            <a:spLocks noGrp="1" noChangeArrowheads="1"/>
          </p:cNvSpPr>
          <p:nvPr>
            <p:ph type="body" idx="1"/>
          </p:nvPr>
        </p:nvSpPr>
        <p:spPr/>
        <p:txBody>
          <a:bodyPr/>
          <a:lstStyle/>
          <a:p>
            <a:pPr eaLnBrk="1" hangingPunct="1"/>
            <a:r>
              <a:rPr lang="sl-SI" sz="2500" smtClean="0"/>
              <a:t>Simon (=Zelotes 'Gorečnik', pripadnik radikalne stranke za osvoboditev Izraela izpod Rima, umre v Perziji!) Krassowitz (=Kraševec=Slovenec)</a:t>
            </a:r>
          </a:p>
          <a:p>
            <a:pPr eaLnBrk="1" hangingPunct="1"/>
            <a:r>
              <a:rPr lang="sl-SI" sz="2500" smtClean="0"/>
              <a:t>Jernej (=hlapec, pravičnik, Bartholomeus=Bartol, avtorjev alter ego, kmečki svetnik) Svetina (junak iz Sreče v nesreči) = tipični Slovenec</a:t>
            </a:r>
          </a:p>
          <a:p>
            <a:pPr eaLnBrk="1" hangingPunct="1"/>
            <a:r>
              <a:rPr lang="sl-SI" sz="2500" smtClean="0"/>
              <a:t>Oba junaka, Simon in Jernej, imata imeni po apostolih, oba umreta mučeniške smrti.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sl-SI" sz="3200" smtClean="0"/>
              <a:t>Psi v sodobnem slovenskem romanu 2010</a:t>
            </a:r>
          </a:p>
        </p:txBody>
      </p:sp>
      <p:sp>
        <p:nvSpPr>
          <p:cNvPr id="44035" name="Rectangle 3"/>
          <p:cNvSpPr>
            <a:spLocks noGrp="1" noChangeArrowheads="1"/>
          </p:cNvSpPr>
          <p:nvPr>
            <p:ph type="body" idx="1"/>
          </p:nvPr>
        </p:nvSpPr>
        <p:spPr/>
        <p:txBody>
          <a:bodyPr/>
          <a:lstStyle/>
          <a:p>
            <a:pPr eaLnBrk="1" hangingPunct="1"/>
            <a:r>
              <a:rPr lang="sl-SI" smtClean="0"/>
              <a:t>Eros: Psi</a:t>
            </a:r>
          </a:p>
          <a:p>
            <a:pPr eaLnBrk="1" hangingPunct="1"/>
            <a:r>
              <a:rPr lang="sl-SI" smtClean="0"/>
              <a:t>Štefan Kardoš: Pobočje sončnega brega</a:t>
            </a:r>
          </a:p>
          <a:p>
            <a:pPr eaLnBrk="1" hangingPunct="1"/>
            <a:r>
              <a:rPr lang="sl-SI" smtClean="0"/>
              <a:t>Miha Mazzini: Nemška loterija </a:t>
            </a:r>
          </a:p>
          <a:p>
            <a:pPr eaLnBrk="1" hangingPunct="1"/>
            <a:r>
              <a:rPr lang="sl-SI" smtClean="0"/>
              <a:t>Zoran Hočevar: Ernijeva kuhna</a:t>
            </a:r>
          </a:p>
          <a:p>
            <a:pPr eaLnBrk="1" hangingPunct="1"/>
            <a:r>
              <a:rPr lang="sl-SI" smtClean="0"/>
              <a:t>Afera Baričevič?</a:t>
            </a:r>
          </a:p>
          <a:p>
            <a:pPr eaLnBrk="1" hangingPunct="1"/>
            <a:r>
              <a:rPr lang="sl-SI" smtClean="0"/>
              <a:t>Gabriela Babnik, Sušna doba, 2012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p:cNvSpPr>
            <a:spLocks noGrp="1"/>
          </p:cNvSpPr>
          <p:nvPr>
            <p:ph type="title" idx="4294967295"/>
          </p:nvPr>
        </p:nvSpPr>
        <p:spPr/>
        <p:txBody>
          <a:bodyPr anchor="ctr"/>
          <a:lstStyle/>
          <a:p>
            <a:pPr eaLnBrk="1" hangingPunct="1"/>
            <a:r>
              <a:rPr lang="sl-SI" smtClean="0"/>
              <a:t>Anketa: zakaj mi je bil roman všeč?</a:t>
            </a:r>
          </a:p>
        </p:txBody>
      </p:sp>
      <p:sp>
        <p:nvSpPr>
          <p:cNvPr id="7171" name="Ograda vsebine 2"/>
          <p:cNvSpPr>
            <a:spLocks noGrp="1"/>
          </p:cNvSpPr>
          <p:nvPr>
            <p:ph idx="4294967295"/>
          </p:nvPr>
        </p:nvSpPr>
        <p:spPr/>
        <p:txBody>
          <a:bodyPr/>
          <a:lstStyle/>
          <a:p>
            <a:pPr eaLnBrk="1" hangingPunct="1">
              <a:lnSpc>
                <a:spcPct val="80000"/>
              </a:lnSpc>
            </a:pPr>
            <a:r>
              <a:rPr lang="sl-SI" sz="2200" smtClean="0"/>
              <a:t>Ker se dogaja v slikovitih oddaljenih krajih v še bolj slikoviti davnini.</a:t>
            </a:r>
          </a:p>
          <a:p>
            <a:pPr eaLnBrk="1" hangingPunct="1">
              <a:lnSpc>
                <a:spcPct val="80000"/>
              </a:lnSpc>
            </a:pPr>
            <a:r>
              <a:rPr lang="sl-SI" sz="2200" smtClean="0"/>
              <a:t>Zaradi junaških značajev oseb.</a:t>
            </a:r>
          </a:p>
          <a:p>
            <a:pPr eaLnBrk="1" hangingPunct="1">
              <a:lnSpc>
                <a:spcPct val="80000"/>
              </a:lnSpc>
            </a:pPr>
            <a:r>
              <a:rPr lang="sl-SI" sz="2200" smtClean="0">
                <a:solidFill>
                  <a:srgbClr val="FF0000"/>
                </a:solidFill>
              </a:rPr>
              <a:t>Zaradi erotičnih scen, mamil, umorov in samomorov.</a:t>
            </a:r>
          </a:p>
          <a:p>
            <a:pPr eaLnBrk="1" hangingPunct="1">
              <a:lnSpc>
                <a:spcPct val="80000"/>
              </a:lnSpc>
            </a:pPr>
            <a:r>
              <a:rPr lang="sl-SI" sz="2200" smtClean="0"/>
              <a:t>Ker v njem ni zateženih Slovencev.</a:t>
            </a:r>
          </a:p>
          <a:p>
            <a:pPr eaLnBrk="1" hangingPunct="1">
              <a:lnSpc>
                <a:spcPct val="80000"/>
              </a:lnSpc>
            </a:pPr>
            <a:r>
              <a:rPr lang="sl-SI" sz="2200" smtClean="0"/>
              <a:t>Ker v njem prepoznavam iste dileme, kot pestijo naš prostor in naš čas.</a:t>
            </a:r>
          </a:p>
          <a:p>
            <a:pPr eaLnBrk="1" hangingPunct="1">
              <a:lnSpc>
                <a:spcPct val="80000"/>
              </a:lnSpc>
            </a:pPr>
            <a:r>
              <a:rPr lang="sl-SI" sz="2200" smtClean="0"/>
              <a:t>???</a:t>
            </a:r>
          </a:p>
          <a:p>
            <a:pPr eaLnBrk="1" hangingPunct="1">
              <a:lnSpc>
                <a:spcPct val="80000"/>
              </a:lnSpc>
            </a:pPr>
            <a:r>
              <a:rPr lang="sl-SI" sz="2200" smtClean="0"/>
              <a:t>Roman me je zmedel.</a:t>
            </a:r>
          </a:p>
          <a:p>
            <a:pPr eaLnBrk="1" hangingPunct="1">
              <a:lnSpc>
                <a:spcPct val="80000"/>
              </a:lnSpc>
            </a:pPr>
            <a:r>
              <a:rPr lang="sl-SI" sz="2200" smtClean="0"/>
              <a:t>Roman mi </a:t>
            </a:r>
            <a:r>
              <a:rPr lang="sl-SI" sz="2200" b="1" smtClean="0"/>
              <a:t>ni</a:t>
            </a:r>
            <a:r>
              <a:rPr lang="sl-SI" sz="2200" smtClean="0"/>
              <a:t> všeč: ker je predolg, dolgočasen, preveč filozofski.</a:t>
            </a:r>
          </a:p>
          <a:p>
            <a:pPr eaLnBrk="1" hangingPunct="1">
              <a:lnSpc>
                <a:spcPct val="80000"/>
              </a:lnSpc>
            </a:pPr>
            <a:r>
              <a:rPr lang="sl-SI" sz="2200" smtClean="0"/>
              <a:t>Romana nisem prebral(a).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idx="4294967295"/>
          </p:nvPr>
        </p:nvSpPr>
        <p:spPr/>
        <p:txBody>
          <a:bodyPr anchor="ctr"/>
          <a:lstStyle/>
          <a:p>
            <a:pPr eaLnBrk="1" hangingPunct="1"/>
            <a:r>
              <a:rPr lang="sl-SI" smtClean="0"/>
              <a:t>Alamutova domača in tuja slava</a:t>
            </a:r>
          </a:p>
        </p:txBody>
      </p:sp>
      <p:sp>
        <p:nvSpPr>
          <p:cNvPr id="8195" name="Ograda vsebine 2"/>
          <p:cNvSpPr>
            <a:spLocks noGrp="1"/>
          </p:cNvSpPr>
          <p:nvPr>
            <p:ph idx="4294967295"/>
          </p:nvPr>
        </p:nvSpPr>
        <p:spPr>
          <a:xfrm>
            <a:off x="457200" y="1600200"/>
            <a:ext cx="8229600" cy="4997450"/>
          </a:xfrm>
        </p:spPr>
        <p:txBody>
          <a:bodyPr/>
          <a:lstStyle/>
          <a:p>
            <a:pPr eaLnBrk="1" hangingPunct="1"/>
            <a:r>
              <a:rPr lang="sl-SI" sz="1800" smtClean="0"/>
              <a:t>Pozitivne, pa tudi negativne ocene v časopisih</a:t>
            </a:r>
          </a:p>
          <a:p>
            <a:pPr eaLnBrk="1" hangingPunct="1"/>
            <a:r>
              <a:rPr lang="sl-SI" sz="1800" smtClean="0"/>
              <a:t>Ponatisi 1958, 1984, 1988, od 2001 vsako drugo leto (po nekaj tisoč izvodov vsaka izdaja) </a:t>
            </a:r>
          </a:p>
          <a:p>
            <a:pPr eaLnBrk="1" hangingPunct="1"/>
            <a:r>
              <a:rPr lang="sl-SI" sz="1800" smtClean="0"/>
              <a:t>Prevodi v 20 jezikov (avtorske pravice je odkupila francoska založba): češki 1946, srbski 1954, francoski (1970, 1988), španski 1989, italijanski 1989, hrvaški 1990, nemški 1992, turški 1995 in 2012, perzijski 1995, bolgarski 1998, hebrejski 2003, arabski, grški, korejski, angleški 2004, 2015, slovaški 2004, madžarski 2005, finski 2008, italijanski 2013, makedonski in litovski 2014</a:t>
            </a:r>
          </a:p>
          <a:p>
            <a:pPr eaLnBrk="1" hangingPunct="1"/>
            <a:r>
              <a:rPr lang="sl-SI" sz="1800" smtClean="0"/>
              <a:t>Diplomska dela, razprave, zbornik</a:t>
            </a:r>
          </a:p>
          <a:p>
            <a:pPr eaLnBrk="1" hangingPunct="1"/>
            <a:r>
              <a:rPr lang="sl-SI" sz="1800" smtClean="0"/>
              <a:t>Zbrano delo v seriji Zbrana dela slovenskih pesnikov in pisateljev (ur. Tomo Virk)</a:t>
            </a:r>
          </a:p>
          <a:p>
            <a:pPr eaLnBrk="1" hangingPunct="1"/>
            <a:r>
              <a:rPr lang="sl-SI" sz="1800" b="1" smtClean="0"/>
              <a:t>Maturitetno berilo</a:t>
            </a:r>
          </a:p>
          <a:p>
            <a:pPr eaLnBrk="1" hangingPunct="1"/>
            <a:r>
              <a:rPr lang="sl-SI" sz="1800" smtClean="0"/>
              <a:t>Dramatizacija (Dušan Jovanović, </a:t>
            </a:r>
            <a:r>
              <a:rPr lang="sl-SI" sz="1800" i="1" smtClean="0"/>
              <a:t>Alamut: Dramske slike</a:t>
            </a:r>
            <a:r>
              <a:rPr lang="sl-SI" sz="1800" smtClean="0"/>
              <a:t>, 2005)</a:t>
            </a:r>
          </a:p>
          <a:p>
            <a:pPr eaLnBrk="1" hangingPunct="1"/>
            <a:r>
              <a:rPr lang="sl-SI" sz="1800" smtClean="0"/>
              <a:t>Računalniška igra </a:t>
            </a:r>
            <a:r>
              <a:rPr lang="sl-SI" sz="1800" i="1" smtClean="0"/>
              <a:t>Assasin's Creed,</a:t>
            </a:r>
            <a:r>
              <a:rPr lang="sl-SI" sz="1800" smtClean="0"/>
              <a:t> 2007-2011 (14 mio kopij!)</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idx="4294967295"/>
          </p:nvPr>
        </p:nvSpPr>
        <p:spPr>
          <a:xfrm>
            <a:off x="3746500" y="301625"/>
            <a:ext cx="4937125" cy="1143000"/>
          </a:xfrm>
        </p:spPr>
        <p:txBody>
          <a:bodyPr anchor="ctr"/>
          <a:lstStyle/>
          <a:p>
            <a:pPr eaLnBrk="1" hangingPunct="1"/>
            <a:r>
              <a:rPr lang="sl-SI" smtClean="0">
                <a:hlinkClick r:id="rId2"/>
              </a:rPr>
              <a:t>The assassin’s creed</a:t>
            </a:r>
            <a:endParaRPr lang="sl-SI" smtClean="0"/>
          </a:p>
        </p:txBody>
      </p:sp>
      <p:pic>
        <p:nvPicPr>
          <p:cNvPr id="9219" name="Picture 2"/>
          <p:cNvPicPr>
            <a:picLocks noGrp="1" noChangeAspect="1" noChangeArrowheads="1"/>
          </p:cNvPicPr>
          <p:nvPr>
            <p:ph idx="4294967295"/>
          </p:nvPr>
        </p:nvPicPr>
        <p:blipFill>
          <a:blip r:embed="rId3" cstate="screen"/>
          <a:srcRect/>
          <a:stretch>
            <a:fillRect/>
          </a:stretch>
        </p:blipFill>
        <p:spPr>
          <a:xfrm>
            <a:off x="4833938" y="1484313"/>
            <a:ext cx="4105275" cy="5224462"/>
          </a:xfrm>
        </p:spPr>
      </p:pic>
      <p:sp>
        <p:nvSpPr>
          <p:cNvPr id="9220" name="Pravokotnik 4"/>
          <p:cNvSpPr>
            <a:spLocks noChangeArrowheads="1"/>
          </p:cNvSpPr>
          <p:nvPr/>
        </p:nvSpPr>
        <p:spPr bwMode="auto">
          <a:xfrm>
            <a:off x="0" y="3213100"/>
            <a:ext cx="4716463" cy="3446463"/>
          </a:xfrm>
          <a:prstGeom prst="rect">
            <a:avLst/>
          </a:prstGeom>
          <a:noFill/>
          <a:ln w="9525">
            <a:noFill/>
            <a:miter lim="800000"/>
            <a:headEnd/>
            <a:tailEnd/>
          </a:ln>
        </p:spPr>
        <p:txBody>
          <a:bodyPr>
            <a:spAutoFit/>
          </a:bodyPr>
          <a:lstStyle/>
          <a:p>
            <a:r>
              <a:rPr lang="en-US" b="1">
                <a:latin typeface="Calibri" pitchFamily="34" charset="0"/>
              </a:rPr>
              <a:t>Jade Raymond</a:t>
            </a:r>
            <a:r>
              <a:rPr lang="sl-SI" b="1">
                <a:latin typeface="Calibri" pitchFamily="34" charset="0"/>
              </a:rPr>
              <a:t> 7. nov. 2006</a:t>
            </a:r>
            <a:r>
              <a:rPr lang="en-US" b="1">
                <a:latin typeface="Calibri" pitchFamily="34" charset="0"/>
              </a:rPr>
              <a:t>:</a:t>
            </a:r>
            <a:r>
              <a:rPr lang="en-US">
                <a:latin typeface="Calibri" pitchFamily="34" charset="0"/>
              </a:rPr>
              <a:t> </a:t>
            </a:r>
            <a:r>
              <a:rPr lang="sl-SI">
                <a:latin typeface="Arial" charset="0"/>
              </a:rPr>
              <a:t>»</a:t>
            </a:r>
            <a:r>
              <a:rPr lang="en-US">
                <a:latin typeface="Calibri" pitchFamily="34" charset="0"/>
              </a:rPr>
              <a:t>Assassins is being developed by the Prince of Persia </a:t>
            </a:r>
            <a:r>
              <a:rPr lang="en-US" sz="2000">
                <a:latin typeface="Calibri" pitchFamily="34" charset="0"/>
              </a:rPr>
              <a:t>team</a:t>
            </a:r>
            <a:r>
              <a:rPr lang="en-US">
                <a:latin typeface="Calibri" pitchFamily="34" charset="0"/>
              </a:rPr>
              <a:t> in Montreal but was never intended to be part of that series. Instead of using Arabian legends we decided to take inspiration from a book called Alamut, by the Slovenian writer Vladimir Bartol.</a:t>
            </a:r>
            <a:r>
              <a:rPr lang="sl-SI">
                <a:latin typeface="Arial" charset="0"/>
              </a:rPr>
              <a:t>«</a:t>
            </a:r>
            <a:r>
              <a:rPr lang="en-US">
                <a:latin typeface="Calibri" pitchFamily="34" charset="0"/>
              </a:rPr>
              <a:t> </a:t>
            </a:r>
            <a:endParaRPr lang="sl-SI">
              <a:latin typeface="Calibri" pitchFamily="34" charset="0"/>
            </a:endParaRPr>
          </a:p>
          <a:p>
            <a:endParaRPr lang="sl-SI">
              <a:latin typeface="Calibri" pitchFamily="34" charset="0"/>
            </a:endParaRPr>
          </a:p>
          <a:p>
            <a:r>
              <a:rPr lang="sl-SI">
                <a:latin typeface="Calibri" pitchFamily="34" charset="0"/>
              </a:rPr>
              <a:t>Igra razen naslova, ki se nanaša na sekto izmailcev (assassin ‘izobčenec’; v sorodu tudi z besedo hašiš), sicer skoraj nič ne spominja na izvirno besedilo. </a:t>
            </a:r>
          </a:p>
        </p:txBody>
      </p:sp>
      <p:pic>
        <p:nvPicPr>
          <p:cNvPr id="9221" name="Picture 3"/>
          <p:cNvPicPr>
            <a:picLocks noChangeAspect="1" noChangeArrowheads="1"/>
          </p:cNvPicPr>
          <p:nvPr/>
        </p:nvPicPr>
        <p:blipFill>
          <a:blip r:embed="rId4" cstate="screen"/>
          <a:srcRect/>
          <a:stretch>
            <a:fillRect/>
          </a:stretch>
        </p:blipFill>
        <p:spPr bwMode="auto">
          <a:xfrm>
            <a:off x="0" y="-171450"/>
            <a:ext cx="2411413" cy="32051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p:cNvSpPr>
            <a:spLocks noGrp="1"/>
          </p:cNvSpPr>
          <p:nvPr>
            <p:ph type="title" idx="4294967295"/>
          </p:nvPr>
        </p:nvSpPr>
        <p:spPr>
          <a:xfrm>
            <a:off x="457200" y="549275"/>
            <a:ext cx="8229600" cy="1655763"/>
          </a:xfrm>
        </p:spPr>
        <p:txBody>
          <a:bodyPr anchor="ctr"/>
          <a:lstStyle/>
          <a:p>
            <a:pPr eaLnBrk="1" hangingPunct="1"/>
            <a:r>
              <a:rPr lang="sl-SI" sz="2800" b="1" smtClean="0"/>
              <a:t>Ali je Alamut delo svetovne književnosti, tako kot so </a:t>
            </a:r>
            <a:r>
              <a:rPr lang="sl-SI" sz="2800" b="1" i="1" smtClean="0"/>
              <a:t>Don Kihot </a:t>
            </a:r>
            <a:r>
              <a:rPr lang="sl-SI" sz="2800" b="1" smtClean="0"/>
              <a:t>ali </a:t>
            </a:r>
            <a:r>
              <a:rPr lang="sl-SI" sz="2800" b="1" i="1" smtClean="0"/>
              <a:t>Bratje Karamazovi </a:t>
            </a:r>
            <a:r>
              <a:rPr lang="sl-SI" sz="2800" b="1" smtClean="0"/>
              <a:t>ali </a:t>
            </a:r>
            <a:r>
              <a:rPr lang="sl-SI" sz="2800" b="1" i="1" smtClean="0"/>
              <a:t>Ime rože</a:t>
            </a:r>
            <a:r>
              <a:rPr lang="sl-SI" sz="2800" b="1" smtClean="0"/>
              <a:t>?</a:t>
            </a:r>
            <a:endParaRPr lang="sl-SI" sz="3200" b="1" smtClean="0"/>
          </a:p>
        </p:txBody>
      </p:sp>
      <p:sp>
        <p:nvSpPr>
          <p:cNvPr id="10243" name="Ograda vsebine 2"/>
          <p:cNvSpPr>
            <a:spLocks noGrp="1"/>
          </p:cNvSpPr>
          <p:nvPr>
            <p:ph idx="4294967295"/>
          </p:nvPr>
        </p:nvSpPr>
        <p:spPr>
          <a:xfrm>
            <a:off x="457200" y="2708275"/>
            <a:ext cx="8229600" cy="3889375"/>
          </a:xfrm>
        </p:spPr>
        <p:txBody>
          <a:bodyPr/>
          <a:lstStyle/>
          <a:p>
            <a:pPr eaLnBrk="1" hangingPunct="1">
              <a:lnSpc>
                <a:spcPct val="90000"/>
              </a:lnSpc>
            </a:pPr>
            <a:r>
              <a:rPr lang="sl-SI" i="1" smtClean="0"/>
              <a:t>Alamuta</a:t>
            </a:r>
            <a:r>
              <a:rPr lang="sl-SI" smtClean="0"/>
              <a:t> v tujini izdajajo med popularnim berilom.</a:t>
            </a:r>
          </a:p>
          <a:p>
            <a:pPr eaLnBrk="1" hangingPunct="1">
              <a:lnSpc>
                <a:spcPct val="90000"/>
              </a:lnSpc>
            </a:pPr>
            <a:r>
              <a:rPr lang="sl-SI" smtClean="0"/>
              <a:t>V tujini ni resnih spremnih besed ali študij in tudi v šoli se ne obravnava.</a:t>
            </a:r>
          </a:p>
          <a:p>
            <a:pPr eaLnBrk="1" hangingPunct="1">
              <a:lnSpc>
                <a:spcPct val="90000"/>
              </a:lnSpc>
            </a:pPr>
            <a:r>
              <a:rPr lang="sl-SI" i="1" smtClean="0"/>
              <a:t>Alamut</a:t>
            </a:r>
            <a:r>
              <a:rPr lang="sl-SI" smtClean="0"/>
              <a:t> pripada v svetu žanru pustolovske literature, doma pa ga beremo kot filozofsko-psihološki roman.</a:t>
            </a:r>
          </a:p>
          <a:p>
            <a:pPr eaLnBrk="1" hangingPunct="1"/>
            <a:endParaRPr lang="sl-SI"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idx="4294967295"/>
          </p:nvPr>
        </p:nvSpPr>
        <p:spPr/>
        <p:txBody>
          <a:bodyPr anchor="ctr"/>
          <a:lstStyle/>
          <a:p>
            <a:pPr eaLnBrk="1" hangingPunct="1"/>
            <a:r>
              <a:rPr lang="sl-SI" smtClean="0"/>
              <a:t>Uganka Alamut</a:t>
            </a:r>
          </a:p>
        </p:txBody>
      </p:sp>
      <p:sp>
        <p:nvSpPr>
          <p:cNvPr id="11267" name="Ograda vsebine 2"/>
          <p:cNvSpPr>
            <a:spLocks noGrp="1"/>
          </p:cNvSpPr>
          <p:nvPr>
            <p:ph idx="4294967295"/>
          </p:nvPr>
        </p:nvSpPr>
        <p:spPr/>
        <p:txBody>
          <a:bodyPr/>
          <a:lstStyle/>
          <a:p>
            <a:pPr eaLnBrk="1" hangingPunct="1"/>
            <a:r>
              <a:rPr lang="sl-SI" sz="3300" smtClean="0"/>
              <a:t>Bartol je sporočila zakamufliral.</a:t>
            </a:r>
          </a:p>
          <a:p>
            <a:pPr eaLnBrk="1" hangingPunct="1"/>
            <a:r>
              <a:rPr lang="sl-SI" sz="3300" smtClean="0"/>
              <a:t>Bartol ni bil zadovoljen z razlagami romana.</a:t>
            </a:r>
          </a:p>
          <a:p>
            <a:pPr eaLnBrk="1" hangingPunct="1"/>
            <a:r>
              <a:rPr lang="sl-SI" sz="3300" smtClean="0"/>
              <a:t>Bartol sam ni poskrbel za enoumno razlago romana.</a:t>
            </a:r>
          </a:p>
        </p:txBody>
      </p:sp>
    </p:spTree>
  </p:cSld>
  <p:clrMapOvr>
    <a:masterClrMapping/>
  </p:clrMapOvr>
</p:sld>
</file>

<file path=ppt/theme/theme1.xml><?xml version="1.0" encoding="utf-8"?>
<a:theme xmlns:a="http://schemas.openxmlformats.org/drawingml/2006/main" name="Mrk">
  <a:themeElements>
    <a:clrScheme name="Mrk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Mrk">
      <a:majorFont>
        <a:latin typeface="Arial"/>
        <a:ea typeface=""/>
        <a:cs typeface=""/>
      </a:majorFont>
      <a:minorFont>
        <a:latin typeface="Verdana"/>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rk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Mrk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Mrk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Mrk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Mrk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Mrk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Mrk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Mrk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Mrk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Mrk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2194</TotalTime>
  <Words>3541</Words>
  <Application>Microsoft Office PowerPoint</Application>
  <PresentationFormat>Diaprojekcija na zaslonu (4:3)</PresentationFormat>
  <Paragraphs>220</Paragraphs>
  <Slides>41</Slides>
  <Notes>0</Notes>
  <HiddenSlides>0</HiddenSlides>
  <MMClips>0</MMClips>
  <ScaleCrop>false</ScaleCrop>
  <HeadingPairs>
    <vt:vector size="4" baseType="variant">
      <vt:variant>
        <vt:lpstr>Tema</vt:lpstr>
      </vt:variant>
      <vt:variant>
        <vt:i4>1</vt:i4>
      </vt:variant>
      <vt:variant>
        <vt:lpstr>Naslovi diapozitivov</vt:lpstr>
      </vt:variant>
      <vt:variant>
        <vt:i4>41</vt:i4>
      </vt:variant>
    </vt:vector>
  </HeadingPairs>
  <TitlesOfParts>
    <vt:vector size="42" baseType="lpstr">
      <vt:lpstr>Mrk</vt:lpstr>
      <vt:lpstr>Alamut Ali je manipulator v njem res negativec?</vt:lpstr>
      <vt:lpstr>Kako do Bartolovega Alamuta?</vt:lpstr>
      <vt:lpstr>Vsebina predavanja</vt:lpstr>
      <vt:lpstr>Ali kaj beremo?</vt:lpstr>
      <vt:lpstr>Anketa: zakaj mi je bil roman všeč?</vt:lpstr>
      <vt:lpstr>Alamutova domača in tuja slava</vt:lpstr>
      <vt:lpstr>The assassin’s creed</vt:lpstr>
      <vt:lpstr>Ali je Alamut delo svetovne književnosti, tako kot so Don Kihot ali Bratje Karamazovi ali Ime rože?</vt:lpstr>
      <vt:lpstr>Uganka Alamut</vt:lpstr>
      <vt:lpstr>Povzetek dosedanjih razlag Alamuta</vt:lpstr>
      <vt:lpstr>Alamutske dileme</vt:lpstr>
      <vt:lpstr>Kdo je diktator?</vt:lpstr>
      <vt:lpstr>Ključi za dešifriranje Alamuta</vt:lpstr>
      <vt:lpstr>Leto 1938</vt:lpstr>
      <vt:lpstr>Diapozitiv 15</vt:lpstr>
      <vt:lpstr>Še druge knjige 1938</vt:lpstr>
      <vt:lpstr>Banovinske nagrade leta 1938 ali »spregledani Vladimir Bartol«</vt:lpstr>
      <vt:lpstr>Literarna kritika o Alamutu leta 1938</vt:lpstr>
      <vt:lpstr>Kaj je motilo kritike pri Alamutu?</vt:lpstr>
      <vt:lpstr>Diapozitiv 20</vt:lpstr>
      <vt:lpstr>Bazoviške žrtve</vt:lpstr>
      <vt:lpstr>Diapozitiv 22</vt:lpstr>
      <vt:lpstr>Veliki Bartolov vzornik Klement Jug</vt:lpstr>
      <vt:lpstr>Literati 1930: Edvard Kocbek, Bogomil Hrovat (fotograf), Slavko Grum, Anton Ocvirk, Josip Vidmar (kritik), Vladimir Bartol</vt:lpstr>
      <vt:lpstr>Drugi člani Bartolove literarne družbe</vt:lpstr>
      <vt:lpstr>Vladimir Bartol makiavelist ali personalist?</vt:lpstr>
      <vt:lpstr>Diapozitiv 27</vt:lpstr>
      <vt:lpstr>Diapozitiv 28</vt:lpstr>
      <vt:lpstr>Vladimir Bartol Tržačan</vt:lpstr>
      <vt:lpstr>Diapozitiv 30</vt:lpstr>
      <vt:lpstr>Diapozitiv 31</vt:lpstr>
      <vt:lpstr>Alamut je slovenski zgodovinski roman, ...</vt:lpstr>
      <vt:lpstr>Čemu manipulacija?</vt:lpstr>
      <vt:lpstr>Al Araf in Alamut</vt:lpstr>
      <vt:lpstr>Al Araf (Zgodbe okrog doktorja Juga in doktorja Krassowitza) – Učitelj : učenec</vt:lpstr>
      <vt:lpstr>Historiat Bartolovih manipulatorjev</vt:lpstr>
      <vt:lpstr>Bartolov pisateljski načrt za Slovence</vt:lpstr>
      <vt:lpstr>Bartol o nastajanju Alamuta (Mladost pri svetem Ivanu, ur. Dušan Jelinčič)</vt:lpstr>
      <vt:lpstr>Pasje zadeve: Vladimir Bartol, Al Araf (1935)</vt:lpstr>
      <vt:lpstr>Simbolika imen v Al Arafu</vt:lpstr>
      <vt:lpstr>Psi v sodobnem slovenskem romanu 2010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Alamut: ali je manipulator v njem res negativec?</dc:title>
  <dc:creator>Hladnik</dc:creator>
  <cp:lastModifiedBy>Rec.</cp:lastModifiedBy>
  <cp:revision>48</cp:revision>
  <dcterms:created xsi:type="dcterms:W3CDTF">2011-02-14T18:53:41Z</dcterms:created>
  <dcterms:modified xsi:type="dcterms:W3CDTF">2016-01-10T20:22:07Z</dcterms:modified>
</cp:coreProperties>
</file>