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57" r:id="rId5"/>
    <p:sldId id="264" r:id="rId6"/>
    <p:sldId id="265" r:id="rId7"/>
    <p:sldId id="258" r:id="rId8"/>
    <p:sldId id="259" r:id="rId9"/>
    <p:sldId id="260" r:id="rId10"/>
    <p:sldId id="261" r:id="rId11"/>
    <p:sldId id="266" r:id="rId12"/>
    <p:sldId id="267" r:id="rId13"/>
    <p:sldId id="268" r:id="rId14"/>
    <p:sldId id="269" r:id="rId15"/>
    <p:sldId id="270" r:id="rId16"/>
    <p:sldId id="271" r:id="rId17"/>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smtClean="0"/>
              <a:t>Uredite slog naslova matrice</a:t>
            </a:r>
            <a:endParaRPr lang="sl-SI"/>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smtClean="0"/>
              <a:t>Uredite slog podnaslova matrice</a:t>
            </a:r>
            <a:endParaRPr lang="sl-SI"/>
          </a:p>
        </p:txBody>
      </p:sp>
      <p:sp>
        <p:nvSpPr>
          <p:cNvPr id="4" name="Označba mesta datuma 3"/>
          <p:cNvSpPr>
            <a:spLocks noGrp="1"/>
          </p:cNvSpPr>
          <p:nvPr>
            <p:ph type="dt" sz="half" idx="10"/>
          </p:nvPr>
        </p:nvSpPr>
        <p:spPr/>
        <p:txBody>
          <a:bodyPr/>
          <a:lstStyle/>
          <a:p>
            <a:fld id="{0CB131B8-B27F-41A3-919B-75B629CDCB50}" type="datetimeFigureOut">
              <a:rPr lang="sl-SI" smtClean="0"/>
              <a:t>2.11.2015</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D8E95B84-8B0E-454A-A598-4F19ECE1F09B}" type="slidenum">
              <a:rPr lang="sl-SI" smtClean="0"/>
              <a:t>‹#›</a:t>
            </a:fld>
            <a:endParaRPr lang="sl-SI"/>
          </a:p>
        </p:txBody>
      </p:sp>
    </p:spTree>
    <p:extLst>
      <p:ext uri="{BB962C8B-B14F-4D97-AF65-F5344CB8AC3E}">
        <p14:creationId xmlns:p14="http://schemas.microsoft.com/office/powerpoint/2010/main" val="204851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0CB131B8-B27F-41A3-919B-75B629CDCB50}" type="datetimeFigureOut">
              <a:rPr lang="sl-SI" smtClean="0"/>
              <a:t>2.11.2015</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D8E95B84-8B0E-454A-A598-4F19ECE1F09B}" type="slidenum">
              <a:rPr lang="sl-SI" smtClean="0"/>
              <a:t>‹#›</a:t>
            </a:fld>
            <a:endParaRPr lang="sl-SI"/>
          </a:p>
        </p:txBody>
      </p:sp>
    </p:spTree>
    <p:extLst>
      <p:ext uri="{BB962C8B-B14F-4D97-AF65-F5344CB8AC3E}">
        <p14:creationId xmlns:p14="http://schemas.microsoft.com/office/powerpoint/2010/main" val="3500103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smtClean="0"/>
              <a:t>Uredite slog naslova matrice</a:t>
            </a:r>
            <a:endParaRPr lang="sl-SI"/>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0CB131B8-B27F-41A3-919B-75B629CDCB50}" type="datetimeFigureOut">
              <a:rPr lang="sl-SI" smtClean="0"/>
              <a:t>2.11.2015</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D8E95B84-8B0E-454A-A598-4F19ECE1F09B}" type="slidenum">
              <a:rPr lang="sl-SI" smtClean="0"/>
              <a:t>‹#›</a:t>
            </a:fld>
            <a:endParaRPr lang="sl-SI"/>
          </a:p>
        </p:txBody>
      </p:sp>
    </p:spTree>
    <p:extLst>
      <p:ext uri="{BB962C8B-B14F-4D97-AF65-F5344CB8AC3E}">
        <p14:creationId xmlns:p14="http://schemas.microsoft.com/office/powerpoint/2010/main" val="2256779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0CB131B8-B27F-41A3-919B-75B629CDCB50}" type="datetimeFigureOut">
              <a:rPr lang="sl-SI" smtClean="0"/>
              <a:t>2.11.2015</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D8E95B84-8B0E-454A-A598-4F19ECE1F09B}" type="slidenum">
              <a:rPr lang="sl-SI" smtClean="0"/>
              <a:t>‹#›</a:t>
            </a:fld>
            <a:endParaRPr lang="sl-SI"/>
          </a:p>
        </p:txBody>
      </p:sp>
    </p:spTree>
    <p:extLst>
      <p:ext uri="{BB962C8B-B14F-4D97-AF65-F5344CB8AC3E}">
        <p14:creationId xmlns:p14="http://schemas.microsoft.com/office/powerpoint/2010/main" val="3639917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smtClean="0"/>
              <a:t>Uredite slog naslova matrice</a:t>
            </a:r>
            <a:endParaRPr lang="sl-SI"/>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smtClean="0"/>
              <a:t>Uredite sloge besedila matrice</a:t>
            </a:r>
          </a:p>
        </p:txBody>
      </p:sp>
      <p:sp>
        <p:nvSpPr>
          <p:cNvPr id="4" name="Označba mesta datuma 3"/>
          <p:cNvSpPr>
            <a:spLocks noGrp="1"/>
          </p:cNvSpPr>
          <p:nvPr>
            <p:ph type="dt" sz="half" idx="10"/>
          </p:nvPr>
        </p:nvSpPr>
        <p:spPr/>
        <p:txBody>
          <a:bodyPr/>
          <a:lstStyle/>
          <a:p>
            <a:fld id="{0CB131B8-B27F-41A3-919B-75B629CDCB50}" type="datetimeFigureOut">
              <a:rPr lang="sl-SI" smtClean="0"/>
              <a:t>2.11.2015</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D8E95B84-8B0E-454A-A598-4F19ECE1F09B}" type="slidenum">
              <a:rPr lang="sl-SI" smtClean="0"/>
              <a:t>‹#›</a:t>
            </a:fld>
            <a:endParaRPr lang="sl-SI"/>
          </a:p>
        </p:txBody>
      </p:sp>
    </p:spTree>
    <p:extLst>
      <p:ext uri="{BB962C8B-B14F-4D97-AF65-F5344CB8AC3E}">
        <p14:creationId xmlns:p14="http://schemas.microsoft.com/office/powerpoint/2010/main" val="1891807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sz="half" idx="1"/>
          </p:nvPr>
        </p:nvSpPr>
        <p:spPr>
          <a:xfrm>
            <a:off x="838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vsebine 3"/>
          <p:cNvSpPr>
            <a:spLocks noGrp="1"/>
          </p:cNvSpPr>
          <p:nvPr>
            <p:ph sz="half" idx="2"/>
          </p:nvPr>
        </p:nvSpPr>
        <p:spPr>
          <a:xfrm>
            <a:off x="6172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datuma 4"/>
          <p:cNvSpPr>
            <a:spLocks noGrp="1"/>
          </p:cNvSpPr>
          <p:nvPr>
            <p:ph type="dt" sz="half" idx="10"/>
          </p:nvPr>
        </p:nvSpPr>
        <p:spPr/>
        <p:txBody>
          <a:bodyPr/>
          <a:lstStyle/>
          <a:p>
            <a:fld id="{0CB131B8-B27F-41A3-919B-75B629CDCB50}" type="datetimeFigureOut">
              <a:rPr lang="sl-SI" smtClean="0"/>
              <a:t>2.11.2015</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D8E95B84-8B0E-454A-A598-4F19ECE1F09B}" type="slidenum">
              <a:rPr lang="sl-SI" smtClean="0"/>
              <a:t>‹#›</a:t>
            </a:fld>
            <a:endParaRPr lang="sl-SI"/>
          </a:p>
        </p:txBody>
      </p:sp>
    </p:spTree>
    <p:extLst>
      <p:ext uri="{BB962C8B-B14F-4D97-AF65-F5344CB8AC3E}">
        <p14:creationId xmlns:p14="http://schemas.microsoft.com/office/powerpoint/2010/main" val="3406205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smtClean="0"/>
              <a:t>Uredite slog naslova matrice</a:t>
            </a:r>
            <a:endParaRPr lang="sl-SI"/>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značba mesta datuma 6"/>
          <p:cNvSpPr>
            <a:spLocks noGrp="1"/>
          </p:cNvSpPr>
          <p:nvPr>
            <p:ph type="dt" sz="half" idx="10"/>
          </p:nvPr>
        </p:nvSpPr>
        <p:spPr/>
        <p:txBody>
          <a:bodyPr/>
          <a:lstStyle/>
          <a:p>
            <a:fld id="{0CB131B8-B27F-41A3-919B-75B629CDCB50}" type="datetimeFigureOut">
              <a:rPr lang="sl-SI" smtClean="0"/>
              <a:t>2.11.2015</a:t>
            </a:fld>
            <a:endParaRPr lang="sl-SI"/>
          </a:p>
        </p:txBody>
      </p:sp>
      <p:sp>
        <p:nvSpPr>
          <p:cNvPr id="8" name="Označba mesta noge 7"/>
          <p:cNvSpPr>
            <a:spLocks noGrp="1"/>
          </p:cNvSpPr>
          <p:nvPr>
            <p:ph type="ftr" sz="quarter" idx="11"/>
          </p:nvPr>
        </p:nvSpPr>
        <p:spPr/>
        <p:txBody>
          <a:bodyPr/>
          <a:lstStyle/>
          <a:p>
            <a:endParaRPr lang="sl-SI"/>
          </a:p>
        </p:txBody>
      </p:sp>
      <p:sp>
        <p:nvSpPr>
          <p:cNvPr id="9" name="Označba mesta številke diapozitiva 8"/>
          <p:cNvSpPr>
            <a:spLocks noGrp="1"/>
          </p:cNvSpPr>
          <p:nvPr>
            <p:ph type="sldNum" sz="quarter" idx="12"/>
          </p:nvPr>
        </p:nvSpPr>
        <p:spPr/>
        <p:txBody>
          <a:bodyPr/>
          <a:lstStyle/>
          <a:p>
            <a:fld id="{D8E95B84-8B0E-454A-A598-4F19ECE1F09B}" type="slidenum">
              <a:rPr lang="sl-SI" smtClean="0"/>
              <a:t>‹#›</a:t>
            </a:fld>
            <a:endParaRPr lang="sl-SI"/>
          </a:p>
        </p:txBody>
      </p:sp>
    </p:spTree>
    <p:extLst>
      <p:ext uri="{BB962C8B-B14F-4D97-AF65-F5344CB8AC3E}">
        <p14:creationId xmlns:p14="http://schemas.microsoft.com/office/powerpoint/2010/main" val="4099358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datuma 2"/>
          <p:cNvSpPr>
            <a:spLocks noGrp="1"/>
          </p:cNvSpPr>
          <p:nvPr>
            <p:ph type="dt" sz="half" idx="10"/>
          </p:nvPr>
        </p:nvSpPr>
        <p:spPr/>
        <p:txBody>
          <a:bodyPr/>
          <a:lstStyle/>
          <a:p>
            <a:fld id="{0CB131B8-B27F-41A3-919B-75B629CDCB50}" type="datetimeFigureOut">
              <a:rPr lang="sl-SI" smtClean="0"/>
              <a:t>2.11.2015</a:t>
            </a:fld>
            <a:endParaRPr lang="sl-SI"/>
          </a:p>
        </p:txBody>
      </p:sp>
      <p:sp>
        <p:nvSpPr>
          <p:cNvPr id="4" name="Označba mesta noge 3"/>
          <p:cNvSpPr>
            <a:spLocks noGrp="1"/>
          </p:cNvSpPr>
          <p:nvPr>
            <p:ph type="ftr" sz="quarter" idx="11"/>
          </p:nvPr>
        </p:nvSpPr>
        <p:spPr/>
        <p:txBody>
          <a:bodyPr/>
          <a:lstStyle/>
          <a:p>
            <a:endParaRPr lang="sl-SI"/>
          </a:p>
        </p:txBody>
      </p:sp>
      <p:sp>
        <p:nvSpPr>
          <p:cNvPr id="5" name="Označba mesta številke diapozitiva 4"/>
          <p:cNvSpPr>
            <a:spLocks noGrp="1"/>
          </p:cNvSpPr>
          <p:nvPr>
            <p:ph type="sldNum" sz="quarter" idx="12"/>
          </p:nvPr>
        </p:nvSpPr>
        <p:spPr/>
        <p:txBody>
          <a:bodyPr/>
          <a:lstStyle/>
          <a:p>
            <a:fld id="{D8E95B84-8B0E-454A-A598-4F19ECE1F09B}" type="slidenum">
              <a:rPr lang="sl-SI" smtClean="0"/>
              <a:t>‹#›</a:t>
            </a:fld>
            <a:endParaRPr lang="sl-SI"/>
          </a:p>
        </p:txBody>
      </p:sp>
    </p:spTree>
    <p:extLst>
      <p:ext uri="{BB962C8B-B14F-4D97-AF65-F5344CB8AC3E}">
        <p14:creationId xmlns:p14="http://schemas.microsoft.com/office/powerpoint/2010/main" val="2718740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0CB131B8-B27F-41A3-919B-75B629CDCB50}" type="datetimeFigureOut">
              <a:rPr lang="sl-SI" smtClean="0"/>
              <a:t>2.11.2015</a:t>
            </a:fld>
            <a:endParaRPr lang="sl-SI"/>
          </a:p>
        </p:txBody>
      </p:sp>
      <p:sp>
        <p:nvSpPr>
          <p:cNvPr id="3" name="Označba mesta noge 2"/>
          <p:cNvSpPr>
            <a:spLocks noGrp="1"/>
          </p:cNvSpPr>
          <p:nvPr>
            <p:ph type="ftr" sz="quarter" idx="11"/>
          </p:nvPr>
        </p:nvSpPr>
        <p:spPr/>
        <p:txBody>
          <a:bodyPr/>
          <a:lstStyle/>
          <a:p>
            <a:endParaRPr lang="sl-SI"/>
          </a:p>
        </p:txBody>
      </p:sp>
      <p:sp>
        <p:nvSpPr>
          <p:cNvPr id="4" name="Označba mesta številke diapozitiva 3"/>
          <p:cNvSpPr>
            <a:spLocks noGrp="1"/>
          </p:cNvSpPr>
          <p:nvPr>
            <p:ph type="sldNum" sz="quarter" idx="12"/>
          </p:nvPr>
        </p:nvSpPr>
        <p:spPr/>
        <p:txBody>
          <a:bodyPr/>
          <a:lstStyle/>
          <a:p>
            <a:fld id="{D8E95B84-8B0E-454A-A598-4F19ECE1F09B}" type="slidenum">
              <a:rPr lang="sl-SI" smtClean="0"/>
              <a:t>‹#›</a:t>
            </a:fld>
            <a:endParaRPr lang="sl-SI"/>
          </a:p>
        </p:txBody>
      </p:sp>
    </p:spTree>
    <p:extLst>
      <p:ext uri="{BB962C8B-B14F-4D97-AF65-F5344CB8AC3E}">
        <p14:creationId xmlns:p14="http://schemas.microsoft.com/office/powerpoint/2010/main" val="3827642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0CB131B8-B27F-41A3-919B-75B629CDCB50}" type="datetimeFigureOut">
              <a:rPr lang="sl-SI" smtClean="0"/>
              <a:t>2.11.2015</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D8E95B84-8B0E-454A-A598-4F19ECE1F09B}" type="slidenum">
              <a:rPr lang="sl-SI" smtClean="0"/>
              <a:t>‹#›</a:t>
            </a:fld>
            <a:endParaRPr lang="sl-SI"/>
          </a:p>
        </p:txBody>
      </p:sp>
    </p:spTree>
    <p:extLst>
      <p:ext uri="{BB962C8B-B14F-4D97-AF65-F5344CB8AC3E}">
        <p14:creationId xmlns:p14="http://schemas.microsoft.com/office/powerpoint/2010/main" val="2628130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0CB131B8-B27F-41A3-919B-75B629CDCB50}" type="datetimeFigureOut">
              <a:rPr lang="sl-SI" smtClean="0"/>
              <a:t>2.11.2015</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D8E95B84-8B0E-454A-A598-4F19ECE1F09B}" type="slidenum">
              <a:rPr lang="sl-SI" smtClean="0"/>
              <a:t>‹#›</a:t>
            </a:fld>
            <a:endParaRPr lang="sl-SI"/>
          </a:p>
        </p:txBody>
      </p:sp>
    </p:spTree>
    <p:extLst>
      <p:ext uri="{BB962C8B-B14F-4D97-AF65-F5344CB8AC3E}">
        <p14:creationId xmlns:p14="http://schemas.microsoft.com/office/powerpoint/2010/main" val="1486140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smtClean="0"/>
              <a:t>Uredite slog naslova matrice</a:t>
            </a:r>
            <a:endParaRPr lang="sl-SI"/>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B131B8-B27F-41A3-919B-75B629CDCB50}" type="datetimeFigureOut">
              <a:rPr lang="sl-SI" smtClean="0"/>
              <a:t>2.11.2015</a:t>
            </a:fld>
            <a:endParaRPr lang="sl-SI"/>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E95B84-8B0E-454A-A598-4F19ECE1F09B}" type="slidenum">
              <a:rPr lang="sl-SI" smtClean="0"/>
              <a:t>‹#›</a:t>
            </a:fld>
            <a:endParaRPr lang="sl-SI"/>
          </a:p>
        </p:txBody>
      </p:sp>
    </p:spTree>
    <p:extLst>
      <p:ext uri="{BB962C8B-B14F-4D97-AF65-F5344CB8AC3E}">
        <p14:creationId xmlns:p14="http://schemas.microsoft.com/office/powerpoint/2010/main" val="2095286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sl-SI" dirty="0" smtClean="0"/>
              <a:t>Begunci</a:t>
            </a:r>
            <a:endParaRPr lang="sl-SI" dirty="0"/>
          </a:p>
        </p:txBody>
      </p:sp>
    </p:spTree>
    <p:extLst>
      <p:ext uri="{BB962C8B-B14F-4D97-AF65-F5344CB8AC3E}">
        <p14:creationId xmlns:p14="http://schemas.microsoft.com/office/powerpoint/2010/main" val="42078993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smtClean="0"/>
              <a:t>Gradnik, Begunci</a:t>
            </a:r>
            <a:endParaRPr lang="sl-SI" dirty="0"/>
          </a:p>
        </p:txBody>
      </p:sp>
      <p:sp>
        <p:nvSpPr>
          <p:cNvPr id="3" name="Označba mesta vsebine 2"/>
          <p:cNvSpPr>
            <a:spLocks noGrp="1"/>
          </p:cNvSpPr>
          <p:nvPr>
            <p:ph idx="1"/>
          </p:nvPr>
        </p:nvSpPr>
        <p:spPr/>
        <p:txBody>
          <a:bodyPr/>
          <a:lstStyle/>
          <a:p>
            <a:pPr marL="0" indent="0">
              <a:buNone/>
            </a:pPr>
            <a:r>
              <a:rPr lang="sl-SI" b="1" dirty="0" smtClean="0"/>
              <a:t>5</a:t>
            </a:r>
            <a:endParaRPr lang="sl-SI" b="1" dirty="0"/>
          </a:p>
          <a:p>
            <a:pPr marL="0" indent="0">
              <a:buNone/>
            </a:pPr>
            <a:r>
              <a:rPr lang="sl-SI" dirty="0"/>
              <a:t>Slednji da kópljejo jam novo vrsto.</a:t>
            </a:r>
          </a:p>
          <a:p>
            <a:pPr marL="0" indent="0">
              <a:buNone/>
            </a:pPr>
            <a:r>
              <a:rPr lang="sl-SI" dirty="0"/>
              <a:t>Slednji dan nósijo krsto za krsto.</a:t>
            </a:r>
          </a:p>
          <a:p>
            <a:pPr marL="0" indent="0">
              <a:buNone/>
            </a:pPr>
            <a:r>
              <a:rPr lang="sl-SI" dirty="0"/>
              <a:t>V spanju še našla ne bova pokója,</a:t>
            </a:r>
          </a:p>
          <a:p>
            <a:pPr marL="0" indent="0">
              <a:buNone/>
            </a:pPr>
            <a:r>
              <a:rPr lang="sl-SI" dirty="0"/>
              <a:t>če ne bo ena še tvoja in moja.</a:t>
            </a:r>
          </a:p>
          <a:p>
            <a:pPr marL="0" indent="0">
              <a:buNone/>
            </a:pPr>
            <a:endParaRPr lang="sl-SI" dirty="0"/>
          </a:p>
        </p:txBody>
      </p:sp>
    </p:spTree>
    <p:extLst>
      <p:ext uri="{BB962C8B-B14F-4D97-AF65-F5344CB8AC3E}">
        <p14:creationId xmlns:p14="http://schemas.microsoft.com/office/powerpoint/2010/main" val="701094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Begunci na Wikipediji</a:t>
            </a:r>
            <a:endParaRPr lang="sl-SI" dirty="0"/>
          </a:p>
        </p:txBody>
      </p:sp>
      <p:sp>
        <p:nvSpPr>
          <p:cNvPr id="3" name="Označba mesta vsebine 2"/>
          <p:cNvSpPr>
            <a:spLocks noGrp="1"/>
          </p:cNvSpPr>
          <p:nvPr>
            <p:ph idx="1"/>
          </p:nvPr>
        </p:nvSpPr>
        <p:spPr/>
        <p:txBody>
          <a:bodyPr/>
          <a:lstStyle/>
          <a:p>
            <a:r>
              <a:rPr lang="sl-SI" dirty="0" smtClean="0"/>
              <a:t>Begunec</a:t>
            </a:r>
          </a:p>
          <a:p>
            <a:r>
              <a:rPr lang="sl-SI" dirty="0" smtClean="0"/>
              <a:t>Begunci iz Posočja 1916-19</a:t>
            </a:r>
          </a:p>
          <a:p>
            <a:r>
              <a:rPr lang="sl-SI" dirty="0"/>
              <a:t>Begunsko taborišče</a:t>
            </a:r>
          </a:p>
          <a:p>
            <a:pPr marL="0" indent="0">
              <a:buNone/>
            </a:pPr>
            <a:endParaRPr lang="sl-SI" dirty="0"/>
          </a:p>
        </p:txBody>
      </p:sp>
    </p:spTree>
    <p:extLst>
      <p:ext uri="{BB962C8B-B14F-4D97-AF65-F5344CB8AC3E}">
        <p14:creationId xmlns:p14="http://schemas.microsoft.com/office/powerpoint/2010/main" val="247291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Izrazje</a:t>
            </a:r>
            <a:endParaRPr lang="sl-SI" dirty="0"/>
          </a:p>
        </p:txBody>
      </p:sp>
      <p:sp>
        <p:nvSpPr>
          <p:cNvPr id="3" name="Označba mesta vsebine 2"/>
          <p:cNvSpPr>
            <a:spLocks noGrp="1"/>
          </p:cNvSpPr>
          <p:nvPr>
            <p:ph idx="1"/>
          </p:nvPr>
        </p:nvSpPr>
        <p:spPr>
          <a:xfrm>
            <a:off x="838200" y="1825625"/>
            <a:ext cx="2565400" cy="4351338"/>
          </a:xfrm>
        </p:spPr>
        <p:txBody>
          <a:bodyPr>
            <a:normAutofit lnSpcReduction="10000"/>
          </a:bodyPr>
          <a:lstStyle/>
          <a:p>
            <a:r>
              <a:rPr lang="sl-SI" dirty="0" smtClean="0"/>
              <a:t>begunec</a:t>
            </a:r>
          </a:p>
          <a:p>
            <a:r>
              <a:rPr lang="sl-SI" dirty="0"/>
              <a:t>i</a:t>
            </a:r>
            <a:r>
              <a:rPr lang="sl-SI" dirty="0" smtClean="0"/>
              <a:t>zgnanec</a:t>
            </a:r>
          </a:p>
          <a:p>
            <a:r>
              <a:rPr lang="sl-SI" dirty="0"/>
              <a:t>i</a:t>
            </a:r>
            <a:r>
              <a:rPr lang="sl-SI" dirty="0" smtClean="0"/>
              <a:t>zseljenec</a:t>
            </a:r>
          </a:p>
          <a:p>
            <a:r>
              <a:rPr lang="sl-SI" dirty="0" smtClean="0"/>
              <a:t>emigrant</a:t>
            </a:r>
          </a:p>
          <a:p>
            <a:r>
              <a:rPr lang="sl-SI" dirty="0" smtClean="0"/>
              <a:t>zdomec</a:t>
            </a:r>
          </a:p>
          <a:p>
            <a:r>
              <a:rPr lang="sl-SI" dirty="0" smtClean="0"/>
              <a:t>migrant</a:t>
            </a:r>
          </a:p>
          <a:p>
            <a:r>
              <a:rPr lang="sl-SI" dirty="0"/>
              <a:t>p</a:t>
            </a:r>
            <a:r>
              <a:rPr lang="sl-SI" dirty="0" smtClean="0"/>
              <a:t>riseljenec</a:t>
            </a:r>
          </a:p>
          <a:p>
            <a:r>
              <a:rPr lang="sl-SI" dirty="0" smtClean="0"/>
              <a:t>pritepenec</a:t>
            </a:r>
          </a:p>
          <a:p>
            <a:r>
              <a:rPr lang="sl-SI" dirty="0" smtClean="0"/>
              <a:t>optant</a:t>
            </a:r>
          </a:p>
          <a:p>
            <a:endParaRPr lang="sl-SI" dirty="0"/>
          </a:p>
        </p:txBody>
      </p:sp>
      <p:sp>
        <p:nvSpPr>
          <p:cNvPr id="5" name="Označba mesta vsebine 2"/>
          <p:cNvSpPr txBox="1">
            <a:spLocks/>
          </p:cNvSpPr>
          <p:nvPr/>
        </p:nvSpPr>
        <p:spPr>
          <a:xfrm>
            <a:off x="3403600" y="1825625"/>
            <a:ext cx="25654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l-SI" dirty="0" smtClean="0"/>
              <a:t>begunec</a:t>
            </a:r>
          </a:p>
          <a:p>
            <a:r>
              <a:rPr lang="sl-SI" dirty="0" smtClean="0"/>
              <a:t>begavček</a:t>
            </a:r>
          </a:p>
          <a:p>
            <a:r>
              <a:rPr lang="sl-SI" dirty="0" smtClean="0"/>
              <a:t>ubežnik</a:t>
            </a:r>
          </a:p>
          <a:p>
            <a:pPr marL="0" indent="0">
              <a:buNone/>
            </a:pPr>
            <a:endParaRPr lang="sl-SI" dirty="0"/>
          </a:p>
        </p:txBody>
      </p:sp>
      <p:sp>
        <p:nvSpPr>
          <p:cNvPr id="6" name="Označba mesta vsebine 2"/>
          <p:cNvSpPr txBox="1">
            <a:spLocks/>
          </p:cNvSpPr>
          <p:nvPr/>
        </p:nvSpPr>
        <p:spPr>
          <a:xfrm>
            <a:off x="6096000" y="1825625"/>
            <a:ext cx="55372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l-SI" dirty="0" smtClean="0"/>
              <a:t>Pobegniti z mesta nesreče</a:t>
            </a:r>
          </a:p>
          <a:p>
            <a:r>
              <a:rPr lang="sl-SI" dirty="0" err="1" smtClean="0"/>
              <a:t>Eskapizem</a:t>
            </a:r>
            <a:endParaRPr lang="sl-SI" dirty="0" smtClean="0"/>
          </a:p>
          <a:p>
            <a:r>
              <a:rPr lang="sl-SI" dirty="0" smtClean="0"/>
              <a:t>Pobegniti iz zapora</a:t>
            </a:r>
          </a:p>
          <a:p>
            <a:r>
              <a:rPr lang="sl-SI" dirty="0" smtClean="0"/>
              <a:t>Vojaški begunec</a:t>
            </a:r>
          </a:p>
          <a:p>
            <a:r>
              <a:rPr lang="sl-SI" dirty="0" smtClean="0"/>
              <a:t>Bežigrad ‚refugij‘, ‚zatočišče‘</a:t>
            </a:r>
            <a:endParaRPr lang="sl-SI" dirty="0"/>
          </a:p>
        </p:txBody>
      </p:sp>
    </p:spTree>
    <p:extLst>
      <p:ext uri="{BB962C8B-B14F-4D97-AF65-F5344CB8AC3E}">
        <p14:creationId xmlns:p14="http://schemas.microsoft.com/office/powerpoint/2010/main" val="660466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Alternative begu</a:t>
            </a:r>
            <a:endParaRPr lang="sl-SI" dirty="0"/>
          </a:p>
        </p:txBody>
      </p:sp>
      <p:sp>
        <p:nvSpPr>
          <p:cNvPr id="3" name="Označba mesta vsebine 2"/>
          <p:cNvSpPr>
            <a:spLocks noGrp="1"/>
          </p:cNvSpPr>
          <p:nvPr>
            <p:ph idx="1"/>
          </p:nvPr>
        </p:nvSpPr>
        <p:spPr/>
        <p:txBody>
          <a:bodyPr/>
          <a:lstStyle/>
          <a:p>
            <a:r>
              <a:rPr lang="sl-SI" dirty="0" smtClean="0"/>
              <a:t>Beg</a:t>
            </a:r>
          </a:p>
          <a:p>
            <a:r>
              <a:rPr lang="sl-SI" dirty="0" smtClean="0"/>
              <a:t>Spopad</a:t>
            </a:r>
          </a:p>
          <a:p>
            <a:r>
              <a:rPr lang="sl-SI" dirty="0" smtClean="0"/>
              <a:t>Podreditev</a:t>
            </a:r>
          </a:p>
          <a:p>
            <a:r>
              <a:rPr lang="sl-SI" dirty="0" smtClean="0"/>
              <a:t>Ignoranca</a:t>
            </a:r>
          </a:p>
          <a:p>
            <a:pPr marL="0" indent="0">
              <a:buNone/>
            </a:pPr>
            <a:endParaRPr lang="sl-SI" dirty="0"/>
          </a:p>
        </p:txBody>
      </p:sp>
    </p:spTree>
    <p:extLst>
      <p:ext uri="{BB962C8B-B14F-4D97-AF65-F5344CB8AC3E}">
        <p14:creationId xmlns:p14="http://schemas.microsoft.com/office/powerpoint/2010/main" val="1218688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Pred kom/čim bežimo?</a:t>
            </a:r>
            <a:endParaRPr lang="sl-SI" dirty="0"/>
          </a:p>
        </p:txBody>
      </p:sp>
      <p:sp>
        <p:nvSpPr>
          <p:cNvPr id="3" name="Označba mesta vsebine 2"/>
          <p:cNvSpPr>
            <a:spLocks noGrp="1"/>
          </p:cNvSpPr>
          <p:nvPr>
            <p:ph idx="1"/>
          </p:nvPr>
        </p:nvSpPr>
        <p:spPr/>
        <p:txBody>
          <a:bodyPr/>
          <a:lstStyle/>
          <a:p>
            <a:r>
              <a:rPr lang="sl-SI" dirty="0" smtClean="0"/>
              <a:t>Pred tujo nevarnostjo </a:t>
            </a:r>
          </a:p>
          <a:p>
            <a:r>
              <a:rPr lang="sl-SI" dirty="0" smtClean="0"/>
              <a:t>Utrudil </a:t>
            </a:r>
            <a:r>
              <a:rPr lang="sl-SI" dirty="0"/>
              <a:t>sem se podobe svojega plemena in se </a:t>
            </a:r>
            <a:r>
              <a:rPr lang="sl-SI" dirty="0" smtClean="0"/>
              <a:t>izselil (Šalamun)</a:t>
            </a:r>
          </a:p>
          <a:p>
            <a:endParaRPr lang="sl-SI" dirty="0"/>
          </a:p>
        </p:txBody>
      </p:sp>
    </p:spTree>
    <p:extLst>
      <p:ext uri="{BB962C8B-B14F-4D97-AF65-F5344CB8AC3E}">
        <p14:creationId xmlns:p14="http://schemas.microsoft.com/office/powerpoint/2010/main" val="1178731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Begunci v literaturi</a:t>
            </a:r>
            <a:endParaRPr lang="sl-SI" dirty="0"/>
          </a:p>
        </p:txBody>
      </p:sp>
      <p:sp>
        <p:nvSpPr>
          <p:cNvPr id="3" name="Označba mesta vsebine 2"/>
          <p:cNvSpPr>
            <a:spLocks noGrp="1"/>
          </p:cNvSpPr>
          <p:nvPr>
            <p:ph idx="1"/>
          </p:nvPr>
        </p:nvSpPr>
        <p:spPr/>
        <p:txBody>
          <a:bodyPr/>
          <a:lstStyle/>
          <a:p>
            <a:r>
              <a:rPr lang="sl-SI" dirty="0" smtClean="0"/>
              <a:t>Slovenci kot begunci</a:t>
            </a:r>
          </a:p>
          <a:p>
            <a:r>
              <a:rPr lang="sl-SI" dirty="0" smtClean="0"/>
              <a:t>Tuji begunci</a:t>
            </a:r>
            <a:endParaRPr lang="sl-SI" dirty="0"/>
          </a:p>
        </p:txBody>
      </p:sp>
    </p:spTree>
    <p:extLst>
      <p:ext uri="{BB962C8B-B14F-4D97-AF65-F5344CB8AC3E}">
        <p14:creationId xmlns:p14="http://schemas.microsoft.com/office/powerpoint/2010/main" val="42364143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Mojca </a:t>
            </a:r>
            <a:r>
              <a:rPr lang="sl-SI" dirty="0" err="1" smtClean="0"/>
              <a:t>Pokrajculjana</a:t>
            </a:r>
            <a:r>
              <a:rPr lang="sl-SI" dirty="0" smtClean="0"/>
              <a:t> </a:t>
            </a:r>
            <a:r>
              <a:rPr lang="sl-SI" dirty="0" err="1" smtClean="0"/>
              <a:t>Wikiviru</a:t>
            </a:r>
            <a:endParaRPr lang="sl-SI" dirty="0"/>
          </a:p>
        </p:txBody>
      </p:sp>
      <p:sp>
        <p:nvSpPr>
          <p:cNvPr id="3" name="Označba mesta vsebine 2"/>
          <p:cNvSpPr>
            <a:spLocks noGrp="1"/>
          </p:cNvSpPr>
          <p:nvPr>
            <p:ph idx="1"/>
          </p:nvPr>
        </p:nvSpPr>
        <p:spPr/>
        <p:txBody>
          <a:bodyPr>
            <a:normAutofit fontScale="85000" lnSpcReduction="20000"/>
          </a:bodyPr>
          <a:lstStyle/>
          <a:p>
            <a:pPr marL="0" indent="0">
              <a:buNone/>
            </a:pPr>
            <a:r>
              <a:rPr lang="sl-SI" dirty="0"/>
              <a:t>Mojca </a:t>
            </a:r>
            <a:r>
              <a:rPr lang="sl-SI" dirty="0" err="1"/>
              <a:t>Pokrajculja</a:t>
            </a:r>
            <a:r>
              <a:rPr lang="sl-SI" dirty="0"/>
              <a:t> je pometala hišo in našla med smetmi krajcar. Zanj si je kupila piskrček. Zvečer je zlezla vanj, legla in zaspala. Zunaj pa je bil hud mraz in padala je slana. Mojco </a:t>
            </a:r>
            <a:r>
              <a:rPr lang="sl-SI" dirty="0" err="1"/>
              <a:t>Pokrajculjo</a:t>
            </a:r>
            <a:r>
              <a:rPr lang="sl-SI" dirty="0"/>
              <a:t> je zbudilo močno trkanje na vrata njene hišice.</a:t>
            </a:r>
          </a:p>
          <a:p>
            <a:pPr marL="0" indent="0">
              <a:buNone/>
            </a:pPr>
            <a:r>
              <a:rPr lang="sl-SI" dirty="0"/>
              <a:t>»Kdo je zunaj?« je vprašala.</a:t>
            </a:r>
          </a:p>
          <a:p>
            <a:pPr marL="0" indent="0">
              <a:buNone/>
            </a:pPr>
            <a:r>
              <a:rPr lang="sl-SI" dirty="0"/>
              <a:t>»Jaz sem, lisica. Oh Mojca </a:t>
            </a:r>
            <a:r>
              <a:rPr lang="sl-SI" dirty="0" err="1"/>
              <a:t>Pokrajculja</a:t>
            </a:r>
            <a:r>
              <a:rPr lang="sl-SI" dirty="0"/>
              <a:t>, lepo te prosim, pusti me k sebi, zunaj brije burja in pritiska mraz. Zmrznem, če me ne vzameš pod streho!« je javkala.</a:t>
            </a:r>
          </a:p>
          <a:p>
            <a:pPr marL="0" indent="0">
              <a:buNone/>
            </a:pPr>
            <a:r>
              <a:rPr lang="sl-SI" dirty="0"/>
              <a:t>Mojca </a:t>
            </a:r>
            <a:r>
              <a:rPr lang="sl-SI" dirty="0" err="1"/>
              <a:t>Pokrajculja</a:t>
            </a:r>
            <a:r>
              <a:rPr lang="sl-SI" dirty="0"/>
              <a:t> pa se ni dala kar tako pregovoriti in je dejala: »Če kaj znaš, ti odprem, drugače ne!«</a:t>
            </a:r>
          </a:p>
          <a:p>
            <a:pPr marL="0" indent="0">
              <a:buNone/>
            </a:pPr>
            <a:r>
              <a:rPr lang="sl-SI" dirty="0"/>
              <a:t>»Šivilja </a:t>
            </a:r>
            <a:r>
              <a:rPr lang="sl-SI" dirty="0" err="1"/>
              <a:t>sem,«je</a:t>
            </a:r>
            <a:r>
              <a:rPr lang="sl-SI" dirty="0"/>
              <a:t> odgovorila lisica.</a:t>
            </a:r>
          </a:p>
          <a:p>
            <a:pPr marL="0" indent="0">
              <a:buNone/>
            </a:pPr>
            <a:r>
              <a:rPr lang="sl-SI" dirty="0"/>
              <a:t>Mojca </a:t>
            </a:r>
            <a:r>
              <a:rPr lang="sl-SI" dirty="0" err="1"/>
              <a:t>Pokrajculja</a:t>
            </a:r>
            <a:r>
              <a:rPr lang="sl-SI" dirty="0"/>
              <a:t> je spustila lisico v piskrček. Legli sta in takoj zaspali. Še preden sta se v spanju prvič obrnili, je že spet trkalo na vrata. Ko je Mojca vprašala, kdo spet trka, je zajavkalo: »Oh, Mojca </a:t>
            </a:r>
            <a:r>
              <a:rPr lang="sl-SI" dirty="0" err="1"/>
              <a:t>Pokrajculja</a:t>
            </a:r>
            <a:r>
              <a:rPr lang="sl-SI" dirty="0"/>
              <a:t>, lepo te prosim, zunaj je burja, slana pada in jaz zmrzujem. Volk sem in izučen mesar</a:t>
            </a:r>
            <a:r>
              <a:rPr lang="sl-SI" dirty="0" smtClean="0"/>
              <a:t>.« […]</a:t>
            </a:r>
            <a:endParaRPr lang="sl-SI" dirty="0"/>
          </a:p>
          <a:p>
            <a:pPr marL="0" indent="0">
              <a:buNone/>
            </a:pPr>
            <a:endParaRPr lang="sl-SI" dirty="0"/>
          </a:p>
        </p:txBody>
      </p:sp>
    </p:spTree>
    <p:extLst>
      <p:ext uri="{BB962C8B-B14F-4D97-AF65-F5344CB8AC3E}">
        <p14:creationId xmlns:p14="http://schemas.microsoft.com/office/powerpoint/2010/main" val="2214671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177800" y="1524000"/>
            <a:ext cx="11887200" cy="5168899"/>
          </a:xfrm>
        </p:spPr>
        <p:txBody>
          <a:bodyPr>
            <a:normAutofit lnSpcReduction="10000"/>
          </a:bodyPr>
          <a:lstStyle/>
          <a:p>
            <a:pPr marL="0" indent="0">
              <a:buNone/>
            </a:pPr>
            <a:r>
              <a:rPr lang="sl-SI" dirty="0"/>
              <a:t>Na tisoče so jih pripeljali vlaki tiste dni sem gori na daljni sever. Videl si jih, kako so se zgrinjali na trgu pred postajo — zagoreli, ponosni. Toda samo za nekaj trenutkov. Razpršili so se nenadoma, kakor so bili prišli. Človek ni utegnil niti pregledati vseh in pozdraviti znancev, ki so se nahajali bržkone med to množico. Izginili so in so odhiteli; pa se niso niti pozdravili. Oddahnili so se, ko je bil vsak zase; kajti v duši in očeh je bila bolest. Vsak jo je čutil v sebi, pa mu je bilo neznosno, če je videl v očeh svojega rojaka isto gorje, kot je je nosil v svoji duši. — Razpršili so se tisoči, pa se naselili v skritih hišicah zunaj mesta. Med zelenimi vrtovi, v sencah košatih dreves so se poskrili, kot bi se bali </a:t>
            </a:r>
            <a:r>
              <a:rPr lang="sl-SI" dirty="0" err="1"/>
              <a:t>solnčnih</a:t>
            </a:r>
            <a:r>
              <a:rPr lang="sl-SI" dirty="0"/>
              <a:t> žarkov tam zunaj — žarkov rezkega severa, ki se razgrinja hladno in mrzlo vseokrog. In tam ždi vsak zase. Oči so postale hladne, iz njih je izginil ves ogenj, ki so ga prinesle iz daljnega juga. In nihče ne ve in nihče ne sluti gorjá, ki spi v tistih očeh. Le sami znajo za tisto gorje. Zato pa se izogibajo drug drugega, ker jim je hudo, da vidijo v očeh svojega rojaka tisto strašno, ki se skriva v njihovi lastni duši.</a:t>
            </a:r>
          </a:p>
        </p:txBody>
      </p:sp>
    </p:spTree>
    <p:extLst>
      <p:ext uri="{BB962C8B-B14F-4D97-AF65-F5344CB8AC3E}">
        <p14:creationId xmlns:p14="http://schemas.microsoft.com/office/powerpoint/2010/main" val="1532845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Josip Vandot, Begunci (</a:t>
            </a:r>
            <a:r>
              <a:rPr lang="sl-SI" i="1" dirty="0" smtClean="0"/>
              <a:t>Edinost</a:t>
            </a:r>
            <a:r>
              <a:rPr lang="sl-SI" dirty="0" smtClean="0"/>
              <a:t> 1916)</a:t>
            </a:r>
            <a:endParaRPr lang="sl-SI" dirty="0"/>
          </a:p>
        </p:txBody>
      </p:sp>
    </p:spTree>
    <p:extLst>
      <p:ext uri="{BB962C8B-B14F-4D97-AF65-F5344CB8AC3E}">
        <p14:creationId xmlns:p14="http://schemas.microsoft.com/office/powerpoint/2010/main" val="1539163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Fran Tratnik in Alojz Gradnik: Begunci, 1917</a:t>
            </a:r>
            <a:endParaRPr lang="sl-SI" dirty="0"/>
          </a:p>
        </p:txBody>
      </p:sp>
      <p:pic>
        <p:nvPicPr>
          <p:cNvPr id="4" name="Označba mesta vsebine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71397" y="1444625"/>
            <a:ext cx="3724603" cy="5134314"/>
          </a:xfrm>
        </p:spPr>
      </p:pic>
    </p:spTree>
    <p:extLst>
      <p:ext uri="{BB962C8B-B14F-4D97-AF65-F5344CB8AC3E}">
        <p14:creationId xmlns:p14="http://schemas.microsoft.com/office/powerpoint/2010/main" val="177470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museums.si/remote.jpg.ashx?width=475&amp;height=500&amp;format=jpg&amp;mode=max&amp;404=no_image.gif&amp;urlb64=aHR0cHM6Ly9tdXNldW1zLmJsb2IuY29yZS53aW5kb3dzLm5ldC9kYXRhL0RvY3VtZW50cy9BUlRXT1JLUy9tbnpzLzIyNDM0LzMxNzVjZjBhYjExMTQwM2RhMWViMzMxNTM2N2U1YjM0LmpwZw&amp;hmac=EyMw8J7TDC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174" y="290512"/>
            <a:ext cx="8277225" cy="5959604"/>
          </a:xfrm>
          <a:prstGeom prst="rect">
            <a:avLst/>
          </a:prstGeom>
          <a:noFill/>
          <a:extLst>
            <a:ext uri="{909E8E84-426E-40DD-AFC4-6F175D3DCCD1}">
              <a14:hiddenFill xmlns:a14="http://schemas.microsoft.com/office/drawing/2010/main">
                <a:solidFill>
                  <a:srgbClr val="FFFFFF"/>
                </a:solidFill>
              </a14:hiddenFill>
            </a:ext>
          </a:extLst>
        </p:spPr>
      </p:pic>
      <p:sp>
        <p:nvSpPr>
          <p:cNvPr id="5" name="Naslov 1"/>
          <p:cNvSpPr txBox="1">
            <a:spLocks/>
          </p:cNvSpPr>
          <p:nvPr/>
        </p:nvSpPr>
        <p:spPr>
          <a:xfrm>
            <a:off x="8826500" y="365125"/>
            <a:ext cx="3213100" cy="52609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l-SI" smtClean="0"/>
              <a:t>Fran Tratnik in Alojz Gradnik: Begunci, 1917</a:t>
            </a:r>
            <a:endParaRPr lang="sl-SI" dirty="0"/>
          </a:p>
        </p:txBody>
      </p:sp>
    </p:spTree>
    <p:extLst>
      <p:ext uri="{BB962C8B-B14F-4D97-AF65-F5344CB8AC3E}">
        <p14:creationId xmlns:p14="http://schemas.microsoft.com/office/powerpoint/2010/main" val="3338023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lika 1"/>
          <p:cNvPicPr>
            <a:picLocks noChangeAspect="1"/>
          </p:cNvPicPr>
          <p:nvPr/>
        </p:nvPicPr>
        <p:blipFill>
          <a:blip r:embed="rId2"/>
          <a:stretch>
            <a:fillRect/>
          </a:stretch>
        </p:blipFill>
        <p:spPr>
          <a:xfrm>
            <a:off x="149225" y="131762"/>
            <a:ext cx="4686452" cy="6726238"/>
          </a:xfrm>
          <a:prstGeom prst="rect">
            <a:avLst/>
          </a:prstGeom>
        </p:spPr>
      </p:pic>
      <p:pic>
        <p:nvPicPr>
          <p:cNvPr id="3" name="Slika 2"/>
          <p:cNvPicPr>
            <a:picLocks noChangeAspect="1"/>
          </p:cNvPicPr>
          <p:nvPr/>
        </p:nvPicPr>
        <p:blipFill>
          <a:blip r:embed="rId3"/>
          <a:stretch>
            <a:fillRect/>
          </a:stretch>
        </p:blipFill>
        <p:spPr>
          <a:xfrm>
            <a:off x="5241924" y="131762"/>
            <a:ext cx="5630485" cy="6726238"/>
          </a:xfrm>
          <a:prstGeom prst="rect">
            <a:avLst/>
          </a:prstGeom>
        </p:spPr>
      </p:pic>
    </p:spTree>
    <p:extLst>
      <p:ext uri="{BB962C8B-B14F-4D97-AF65-F5344CB8AC3E}">
        <p14:creationId xmlns:p14="http://schemas.microsoft.com/office/powerpoint/2010/main" val="1071690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b="1" dirty="0" smtClean="0"/>
              <a:t>1915--1916</a:t>
            </a:r>
            <a:br>
              <a:rPr lang="sl-SI" b="1" dirty="0" smtClean="0"/>
            </a:br>
            <a:r>
              <a:rPr lang="sl-SI" b="1" dirty="0" smtClean="0"/>
              <a:t> </a:t>
            </a:r>
            <a:br>
              <a:rPr lang="sl-SI" b="1" dirty="0" smtClean="0"/>
            </a:br>
            <a:r>
              <a:rPr lang="sl-SI" b="1" dirty="0" smtClean="0"/>
              <a:t>NOVO LETO STAREGA BEGUNCA</a:t>
            </a:r>
            <a:br>
              <a:rPr lang="sl-SI" b="1" dirty="0" smtClean="0"/>
            </a:br>
            <a:endParaRPr lang="sl-SI" dirty="0"/>
          </a:p>
        </p:txBody>
      </p:sp>
      <p:sp>
        <p:nvSpPr>
          <p:cNvPr id="3" name="Označba mesta vsebine 2"/>
          <p:cNvSpPr>
            <a:spLocks noGrp="1"/>
          </p:cNvSpPr>
          <p:nvPr>
            <p:ph idx="1"/>
          </p:nvPr>
        </p:nvSpPr>
        <p:spPr>
          <a:xfrm>
            <a:off x="838200" y="1825624"/>
            <a:ext cx="10515600" cy="5032375"/>
          </a:xfrm>
        </p:spPr>
        <p:txBody>
          <a:bodyPr>
            <a:normAutofit fontScale="77500" lnSpcReduction="20000"/>
          </a:bodyPr>
          <a:lstStyle/>
          <a:p>
            <a:pPr marL="0" indent="0">
              <a:buNone/>
            </a:pPr>
            <a:r>
              <a:rPr lang="sl-SI" dirty="0" smtClean="0"/>
              <a:t>Nocoj </a:t>
            </a:r>
            <a:r>
              <a:rPr lang="sl-SI" dirty="0"/>
              <a:t>spet leto odpade -- ko kaplja z drevesa,</a:t>
            </a:r>
          </a:p>
          <a:p>
            <a:pPr marL="0" indent="0">
              <a:buNone/>
            </a:pPr>
            <a:r>
              <a:rPr lang="sl-SI" dirty="0"/>
              <a:t>ki veter jesenski ga strese. Nocoj s kom, s kom,</a:t>
            </a:r>
          </a:p>
          <a:p>
            <a:pPr marL="0" indent="0">
              <a:buNone/>
            </a:pPr>
            <a:r>
              <a:rPr lang="sl-SI" dirty="0"/>
              <a:t>naj si v roke sežem? Bežeči vlak je moj dom,</a:t>
            </a:r>
          </a:p>
          <a:p>
            <a:pPr marL="0" indent="0">
              <a:buNone/>
            </a:pPr>
            <a:r>
              <a:rPr lang="sl-SI" dirty="0"/>
              <a:t>in moji </a:t>
            </a:r>
            <a:r>
              <a:rPr lang="sl-SI" dirty="0" err="1"/>
              <a:t>drugovi</a:t>
            </a:r>
            <a:r>
              <a:rPr lang="sl-SI" dirty="0"/>
              <a:t> so ropotajoča kolesa. </a:t>
            </a:r>
          </a:p>
          <a:p>
            <a:pPr marL="0" indent="0">
              <a:buNone/>
            </a:pPr>
            <a:r>
              <a:rPr lang="sl-SI" dirty="0"/>
              <a:t> </a:t>
            </a:r>
          </a:p>
          <a:p>
            <a:pPr marL="0" indent="0">
              <a:buNone/>
            </a:pPr>
            <a:r>
              <a:rPr lang="sl-SI" dirty="0"/>
              <a:t>O beži, bolj beži še vlak, moje misli razženi.</a:t>
            </a:r>
          </a:p>
          <a:p>
            <a:pPr marL="0" indent="0">
              <a:buNone/>
            </a:pPr>
            <a:r>
              <a:rPr lang="sl-SI" dirty="0"/>
              <a:t>O beži, bolj beži še leto iz večnosti vrat,</a:t>
            </a:r>
          </a:p>
          <a:p>
            <a:pPr marL="0" indent="0">
              <a:buNone/>
            </a:pPr>
            <a:r>
              <a:rPr lang="sl-SI" dirty="0"/>
              <a:t>da te ne prekolnem k slovesu. Morilec in tat</a:t>
            </a:r>
          </a:p>
          <a:p>
            <a:pPr marL="0" indent="0">
              <a:buNone/>
            </a:pPr>
            <a:r>
              <a:rPr lang="sl-SI" dirty="0"/>
              <a:t>v moji hiši si bilo. Čemú prizaneslo si meni? </a:t>
            </a:r>
          </a:p>
          <a:p>
            <a:pPr marL="0" indent="0">
              <a:buNone/>
            </a:pPr>
            <a:r>
              <a:rPr lang="sl-SI" dirty="0"/>
              <a:t> </a:t>
            </a:r>
          </a:p>
          <a:p>
            <a:pPr marL="0" indent="0">
              <a:buNone/>
            </a:pPr>
            <a:r>
              <a:rPr lang="sl-SI" dirty="0"/>
              <a:t>In ti, novo leto pred mano, nemila tujina</a:t>
            </a:r>
          </a:p>
          <a:p>
            <a:pPr marL="0" indent="0">
              <a:buNone/>
            </a:pPr>
            <a:r>
              <a:rPr lang="sl-SI" dirty="0"/>
              <a:t>pred mano, kaj imata záme, da k vama bežim?</a:t>
            </a:r>
          </a:p>
          <a:p>
            <a:pPr marL="0" indent="0">
              <a:buNone/>
            </a:pPr>
            <a:r>
              <a:rPr lang="sl-SI" dirty="0"/>
              <a:t>Stresi, stresi veter še mene, da ne zapustim</a:t>
            </a:r>
          </a:p>
          <a:p>
            <a:pPr marL="0" indent="0">
              <a:buNone/>
            </a:pPr>
            <a:r>
              <a:rPr lang="sl-SI" dirty="0"/>
              <a:t>te zemlje -- ker v tebi še grobi so lahki, o domovina! </a:t>
            </a:r>
          </a:p>
          <a:p>
            <a:pPr marL="0" indent="0">
              <a:buNone/>
            </a:pPr>
            <a:endParaRPr lang="sl-SI" dirty="0"/>
          </a:p>
        </p:txBody>
      </p:sp>
    </p:spTree>
    <p:extLst>
      <p:ext uri="{BB962C8B-B14F-4D97-AF65-F5344CB8AC3E}">
        <p14:creationId xmlns:p14="http://schemas.microsoft.com/office/powerpoint/2010/main" val="2005636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Gradnik, Molitev beguncev</a:t>
            </a:r>
            <a:endParaRPr lang="sl-SI" dirty="0"/>
          </a:p>
        </p:txBody>
      </p:sp>
      <p:sp>
        <p:nvSpPr>
          <p:cNvPr id="3" name="Označba mesta vsebine 2"/>
          <p:cNvSpPr>
            <a:spLocks noGrp="1"/>
          </p:cNvSpPr>
          <p:nvPr>
            <p:ph idx="1"/>
          </p:nvPr>
        </p:nvSpPr>
        <p:spPr/>
        <p:txBody>
          <a:bodyPr numCol="2">
            <a:normAutofit fontScale="62500" lnSpcReduction="20000"/>
          </a:bodyPr>
          <a:lstStyle/>
          <a:p>
            <a:pPr marL="0" indent="0">
              <a:buNone/>
            </a:pPr>
            <a:r>
              <a:rPr lang="sl-SI" dirty="0"/>
              <a:t>1 </a:t>
            </a:r>
          </a:p>
          <a:p>
            <a:pPr marL="0" indent="0">
              <a:buNone/>
            </a:pPr>
            <a:r>
              <a:rPr lang="sl-SI" dirty="0"/>
              <a:t> </a:t>
            </a:r>
            <a:r>
              <a:rPr lang="sl-SI" dirty="0" smtClean="0"/>
              <a:t>Ko </a:t>
            </a:r>
            <a:r>
              <a:rPr lang="sl-SI" dirty="0"/>
              <a:t>listje smo, ki z vetrom leta.</a:t>
            </a:r>
          </a:p>
          <a:p>
            <a:pPr marL="0" indent="0">
              <a:buNone/>
            </a:pPr>
            <a:r>
              <a:rPr lang="sl-SI" dirty="0"/>
              <a:t>Smo, ko brez </a:t>
            </a:r>
            <a:r>
              <a:rPr lang="sl-SI" dirty="0" smtClean="0"/>
              <a:t>gnezda </a:t>
            </a:r>
            <a:r>
              <a:rPr lang="sl-SI" dirty="0"/>
              <a:t>plašne ptice</a:t>
            </a:r>
          </a:p>
          <a:p>
            <a:pPr marL="0" indent="0">
              <a:buNone/>
            </a:pPr>
            <a:r>
              <a:rPr lang="sl-SI" dirty="0"/>
              <a:t>in ko brez rose smo cvetlice,</a:t>
            </a:r>
          </a:p>
          <a:p>
            <a:pPr marL="0" indent="0">
              <a:buNone/>
            </a:pPr>
            <a:r>
              <a:rPr lang="sl-SI" dirty="0"/>
              <a:t>a nismo, nismo brez očeta. </a:t>
            </a:r>
          </a:p>
          <a:p>
            <a:pPr marL="0" indent="0">
              <a:buNone/>
            </a:pPr>
            <a:r>
              <a:rPr lang="sl-SI" dirty="0"/>
              <a:t> </a:t>
            </a:r>
          </a:p>
          <a:p>
            <a:pPr marL="0" indent="0">
              <a:buNone/>
            </a:pPr>
            <a:r>
              <a:rPr lang="sl-SI" dirty="0"/>
              <a:t>Kdo solze naše nam izbriše,</a:t>
            </a:r>
          </a:p>
          <a:p>
            <a:pPr marL="0" indent="0">
              <a:buNone/>
            </a:pPr>
            <a:r>
              <a:rPr lang="sl-SI" dirty="0"/>
              <a:t>kdo vrne mir naj bregom Soče,</a:t>
            </a:r>
          </a:p>
          <a:p>
            <a:pPr marL="0" indent="0">
              <a:buNone/>
            </a:pPr>
            <a:r>
              <a:rPr lang="sl-SI" dirty="0"/>
              <a:t>če Ti ne storiš tega, Oče?</a:t>
            </a:r>
          </a:p>
          <a:p>
            <a:pPr marL="0" indent="0">
              <a:buNone/>
            </a:pPr>
            <a:r>
              <a:rPr lang="sl-SI" dirty="0"/>
              <a:t>O pelji spet nas v naše hiše, </a:t>
            </a:r>
          </a:p>
          <a:p>
            <a:pPr marL="0" indent="0">
              <a:buNone/>
            </a:pPr>
            <a:r>
              <a:rPr lang="sl-SI" dirty="0"/>
              <a:t> </a:t>
            </a:r>
          </a:p>
          <a:p>
            <a:pPr marL="0" indent="0">
              <a:buNone/>
            </a:pPr>
            <a:r>
              <a:rPr lang="sl-SI" dirty="0"/>
              <a:t>kot peljal Izraelov rod</a:t>
            </a:r>
          </a:p>
          <a:p>
            <a:pPr marL="0" indent="0">
              <a:buNone/>
            </a:pPr>
            <a:r>
              <a:rPr lang="sl-SI" dirty="0"/>
              <a:t>si iz puščave. Ker v tujini,</a:t>
            </a:r>
          </a:p>
          <a:p>
            <a:pPr marL="0" indent="0">
              <a:buNone/>
            </a:pPr>
            <a:r>
              <a:rPr lang="sl-SI" dirty="0"/>
              <a:t>nikjer tako kot v domovini</a:t>
            </a:r>
          </a:p>
          <a:p>
            <a:pPr marL="0" indent="0">
              <a:buNone/>
            </a:pPr>
            <a:r>
              <a:rPr lang="sl-SI" dirty="0"/>
              <a:t>srce ne čuti Te, Gospod. </a:t>
            </a:r>
          </a:p>
          <a:p>
            <a:pPr marL="0" indent="0">
              <a:buNone/>
            </a:pPr>
            <a:r>
              <a:rPr lang="sl-SI" dirty="0"/>
              <a:t> </a:t>
            </a:r>
          </a:p>
          <a:p>
            <a:pPr marL="0" indent="0">
              <a:buNone/>
            </a:pPr>
            <a:r>
              <a:rPr lang="sl-SI" dirty="0"/>
              <a:t>2 </a:t>
            </a:r>
          </a:p>
          <a:p>
            <a:pPr marL="0" indent="0">
              <a:buNone/>
            </a:pPr>
            <a:r>
              <a:rPr lang="sl-SI" dirty="0" smtClean="0"/>
              <a:t>Gospod</a:t>
            </a:r>
            <a:r>
              <a:rPr lang="sl-SI" dirty="0"/>
              <a:t>, o Bog, saj vemo, da si z nami,</a:t>
            </a:r>
          </a:p>
          <a:p>
            <a:pPr marL="0" indent="0">
              <a:buNone/>
            </a:pPr>
            <a:r>
              <a:rPr lang="sl-SI" dirty="0"/>
              <a:t>da nisi ž njimi Ti, ki se v škrlat</a:t>
            </a:r>
          </a:p>
          <a:p>
            <a:pPr marL="0" indent="0">
              <a:buNone/>
            </a:pPr>
            <a:r>
              <a:rPr lang="sl-SI" dirty="0"/>
              <a:t>oblačijo in ki od svojih vrat</a:t>
            </a:r>
          </a:p>
          <a:p>
            <a:pPr marL="0" indent="0">
              <a:buNone/>
            </a:pPr>
            <a:r>
              <a:rPr lang="sl-SI" dirty="0"/>
              <a:t>podijo nje, ki jih s solzámi</a:t>
            </a:r>
          </a:p>
          <a:p>
            <a:pPr marL="0" indent="0">
              <a:buNone/>
            </a:pPr>
            <a:r>
              <a:rPr lang="sl-SI" dirty="0"/>
              <a:t>prosijo za prenočišče.</a:t>
            </a:r>
          </a:p>
          <a:p>
            <a:pPr marL="0" indent="0">
              <a:buNone/>
            </a:pPr>
            <a:r>
              <a:rPr lang="sl-SI" dirty="0"/>
              <a:t>Sam veš, kako človeku je, ki išče</a:t>
            </a:r>
          </a:p>
          <a:p>
            <a:pPr marL="0" indent="0">
              <a:buNone/>
            </a:pPr>
            <a:r>
              <a:rPr lang="sl-SI" dirty="0"/>
              <a:t>kamena, da nanj položi svojo glavo.</a:t>
            </a:r>
          </a:p>
          <a:p>
            <a:pPr marL="0" indent="0">
              <a:buNone/>
            </a:pPr>
            <a:r>
              <a:rPr lang="sl-SI" dirty="0"/>
              <a:t>Ti, ki živali vsaki daš ležišče,</a:t>
            </a:r>
          </a:p>
          <a:p>
            <a:pPr marL="0" indent="0">
              <a:buNone/>
            </a:pPr>
            <a:r>
              <a:rPr lang="sl-SI" dirty="0"/>
              <a:t>če doma ne -- daj nam postelje pod zeleno travo! </a:t>
            </a:r>
          </a:p>
        </p:txBody>
      </p:sp>
    </p:spTree>
    <p:extLst>
      <p:ext uri="{BB962C8B-B14F-4D97-AF65-F5344CB8AC3E}">
        <p14:creationId xmlns:p14="http://schemas.microsoft.com/office/powerpoint/2010/main" val="118325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Gradnik, Pesmi starega begunca</a:t>
            </a:r>
            <a:endParaRPr lang="sl-SI" dirty="0"/>
          </a:p>
        </p:txBody>
      </p:sp>
      <p:sp>
        <p:nvSpPr>
          <p:cNvPr id="3" name="Označba mesta vsebine 2"/>
          <p:cNvSpPr>
            <a:spLocks noGrp="1"/>
          </p:cNvSpPr>
          <p:nvPr>
            <p:ph idx="1"/>
          </p:nvPr>
        </p:nvSpPr>
        <p:spPr>
          <a:xfrm>
            <a:off x="209550" y="1457324"/>
            <a:ext cx="11772900" cy="4918075"/>
          </a:xfrm>
        </p:spPr>
        <p:txBody>
          <a:bodyPr numCol="3">
            <a:noAutofit/>
          </a:bodyPr>
          <a:lstStyle/>
          <a:p>
            <a:pPr marL="0" indent="0">
              <a:buNone/>
            </a:pPr>
            <a:r>
              <a:rPr lang="sl-SI" sz="1200" dirty="0"/>
              <a:t>I </a:t>
            </a:r>
          </a:p>
          <a:p>
            <a:pPr marL="0" indent="0">
              <a:buNone/>
            </a:pPr>
            <a:r>
              <a:rPr lang="sl-SI" sz="1200" dirty="0" smtClean="0"/>
              <a:t>Zakaj </a:t>
            </a:r>
            <a:r>
              <a:rPr lang="sl-SI" sz="1200" dirty="0"/>
              <a:t>te nisem hotel prej spoznati?</a:t>
            </a:r>
          </a:p>
          <a:p>
            <a:pPr marL="0" indent="0">
              <a:buNone/>
            </a:pPr>
            <a:r>
              <a:rPr lang="sl-SI" sz="1200" dirty="0"/>
              <a:t>Zdaj, ko zapuščam te in se bojim,</a:t>
            </a:r>
          </a:p>
          <a:p>
            <a:pPr marL="0" indent="0">
              <a:buNone/>
            </a:pPr>
            <a:r>
              <a:rPr lang="sl-SI" sz="1200" dirty="0"/>
              <a:t>da morda te za vedno izgubim,</a:t>
            </a:r>
          </a:p>
          <a:p>
            <a:pPr marL="0" indent="0">
              <a:buNone/>
            </a:pPr>
            <a:r>
              <a:rPr lang="sl-SI" sz="1200" dirty="0"/>
              <a:t>šele spoznavam prav, kaj si mi bila.</a:t>
            </a:r>
          </a:p>
          <a:p>
            <a:pPr marL="0" indent="0">
              <a:buNone/>
            </a:pPr>
            <a:r>
              <a:rPr lang="sl-SI" sz="1200" dirty="0"/>
              <a:t>Zdaj ko zapuščena in osamela</a:t>
            </a:r>
          </a:p>
          <a:p>
            <a:pPr marL="0" indent="0">
              <a:buNone/>
            </a:pPr>
            <a:r>
              <a:rPr lang="sl-SI" sz="1200" dirty="0"/>
              <a:t>bežé pred mano tvoja bela sela,</a:t>
            </a:r>
          </a:p>
          <a:p>
            <a:pPr marL="0" indent="0">
              <a:buNone/>
            </a:pPr>
            <a:r>
              <a:rPr lang="sl-SI" sz="1200" dirty="0"/>
              <a:t>in zdaj, ko si se vsa očem že skrila --</a:t>
            </a:r>
          </a:p>
          <a:p>
            <a:pPr marL="0" indent="0">
              <a:buNone/>
            </a:pPr>
            <a:r>
              <a:rPr lang="sl-SI" sz="1200" dirty="0"/>
              <a:t>zdaj šele ljubim prav te, mati, mati! </a:t>
            </a:r>
          </a:p>
          <a:p>
            <a:pPr marL="0" indent="0">
              <a:buNone/>
            </a:pPr>
            <a:r>
              <a:rPr lang="sl-SI" sz="1200" dirty="0"/>
              <a:t> </a:t>
            </a:r>
          </a:p>
          <a:p>
            <a:pPr marL="0" indent="0">
              <a:buNone/>
            </a:pPr>
            <a:r>
              <a:rPr lang="sl-SI" sz="1200" dirty="0"/>
              <a:t>II </a:t>
            </a:r>
          </a:p>
          <a:p>
            <a:pPr marL="0" indent="0">
              <a:buNone/>
            </a:pPr>
            <a:r>
              <a:rPr lang="sl-SI" sz="1200" dirty="0" smtClean="0"/>
              <a:t>Zapuščam </a:t>
            </a:r>
            <a:r>
              <a:rPr lang="sl-SI" sz="1200" dirty="0"/>
              <a:t>zadnji te, oj v dolgi vrsti,</a:t>
            </a:r>
          </a:p>
          <a:p>
            <a:pPr marL="0" indent="0">
              <a:buNone/>
            </a:pPr>
            <a:r>
              <a:rPr lang="sl-SI" sz="1200" dirty="0"/>
              <a:t>so dolgo že pred mano šle množine </a:t>
            </a:r>
          </a:p>
          <a:p>
            <a:pPr marL="0" indent="0">
              <a:buNone/>
            </a:pPr>
            <a:r>
              <a:rPr lang="sl-SI" sz="1200" dirty="0"/>
              <a:t>tvojih otrok. Glej, videl sem jih mnoge,</a:t>
            </a:r>
          </a:p>
          <a:p>
            <a:pPr marL="0" indent="0">
              <a:buNone/>
            </a:pPr>
            <a:r>
              <a:rPr lang="sl-SI" sz="1200" dirty="0"/>
              <a:t>ki so za pot jim bile lahke noge,</a:t>
            </a:r>
          </a:p>
          <a:p>
            <a:pPr marL="0" indent="0">
              <a:buNone/>
            </a:pPr>
            <a:r>
              <a:rPr lang="sl-SI" sz="1200" dirty="0"/>
              <a:t>ker so kot bilke, ki se v tvoji prsti</a:t>
            </a:r>
          </a:p>
          <a:p>
            <a:pPr marL="0" indent="0">
              <a:buNone/>
            </a:pPr>
            <a:r>
              <a:rPr lang="sl-SI" sz="1200" dirty="0"/>
              <a:t>še niso vrasle. Tvoj je samo tisti,</a:t>
            </a:r>
          </a:p>
          <a:p>
            <a:pPr marL="0" indent="0">
              <a:buNone/>
            </a:pPr>
            <a:r>
              <a:rPr lang="sl-SI" sz="1200" dirty="0"/>
              <a:t>o domovina, ki ko hrast izrut je: četudi listi</a:t>
            </a:r>
          </a:p>
          <a:p>
            <a:pPr marL="0" indent="0">
              <a:buNone/>
            </a:pPr>
            <a:r>
              <a:rPr lang="sl-SI" sz="1200" dirty="0"/>
              <a:t>so vetrom plen -- ostale v zemlji so najtanjše korenine. </a:t>
            </a:r>
          </a:p>
          <a:p>
            <a:pPr marL="0" indent="0">
              <a:buNone/>
            </a:pPr>
            <a:r>
              <a:rPr lang="sl-SI" sz="1200" dirty="0"/>
              <a:t> </a:t>
            </a:r>
          </a:p>
          <a:p>
            <a:pPr marL="0" indent="0">
              <a:buNone/>
            </a:pPr>
            <a:r>
              <a:rPr lang="sl-SI" sz="1200" dirty="0"/>
              <a:t>III </a:t>
            </a:r>
          </a:p>
          <a:p>
            <a:pPr marL="0" indent="0">
              <a:buNone/>
            </a:pPr>
            <a:r>
              <a:rPr lang="sl-SI" sz="1200" dirty="0" smtClean="0"/>
              <a:t>O </a:t>
            </a:r>
            <a:r>
              <a:rPr lang="sl-SI" sz="1200" dirty="0"/>
              <a:t>korenine naše v zemlji speče!</a:t>
            </a:r>
          </a:p>
          <a:p>
            <a:pPr marL="0" indent="0">
              <a:buNone/>
            </a:pPr>
            <a:r>
              <a:rPr lang="sl-SI" sz="1200" dirty="0"/>
              <a:t>Kar solz se v hišah naših zdaj prejoče,</a:t>
            </a:r>
          </a:p>
          <a:p>
            <a:pPr marL="0" indent="0">
              <a:buNone/>
            </a:pPr>
            <a:r>
              <a:rPr lang="sl-SI" sz="1200" dirty="0"/>
              <a:t>in kar krvi </a:t>
            </a:r>
            <a:r>
              <a:rPr lang="sl-SI" sz="1200" dirty="0" err="1"/>
              <a:t>pijó</a:t>
            </a:r>
            <a:r>
              <a:rPr lang="sl-SI" sz="1200" dirty="0"/>
              <a:t> bregovi Soče,</a:t>
            </a:r>
          </a:p>
          <a:p>
            <a:pPr marL="0" indent="0">
              <a:buNone/>
            </a:pPr>
            <a:r>
              <a:rPr lang="sl-SI" sz="1200" dirty="0"/>
              <a:t>molitve, jok in kljubujoče kletve,</a:t>
            </a:r>
          </a:p>
          <a:p>
            <a:pPr marL="0" indent="0">
              <a:buNone/>
            </a:pPr>
            <a:r>
              <a:rPr lang="sl-SI" sz="1200" dirty="0"/>
              <a:t>te pesmi naše nevesele setve</a:t>
            </a:r>
          </a:p>
          <a:p>
            <a:pPr marL="0" indent="0">
              <a:buNone/>
            </a:pPr>
            <a:r>
              <a:rPr lang="sl-SI" sz="1200" dirty="0"/>
              <a:t>vse, vse naj v vaše tanke žile teče,</a:t>
            </a:r>
          </a:p>
          <a:p>
            <a:pPr marL="0" indent="0">
              <a:buNone/>
            </a:pPr>
            <a:r>
              <a:rPr lang="sl-SI" sz="1200" dirty="0"/>
              <a:t>da </a:t>
            </a:r>
            <a:r>
              <a:rPr lang="sl-SI" sz="1200" dirty="0" err="1"/>
              <a:t>kedar</a:t>
            </a:r>
            <a:r>
              <a:rPr lang="sl-SI" sz="1200" dirty="0"/>
              <a:t> zanje, ki jih naše žene</a:t>
            </a:r>
          </a:p>
          <a:p>
            <a:pPr marL="0" indent="0">
              <a:buNone/>
            </a:pPr>
            <a:r>
              <a:rPr lang="sl-SI" sz="1200" dirty="0"/>
              <a:t>rodile niso še, bi </a:t>
            </a:r>
            <a:r>
              <a:rPr lang="sl-SI" sz="1200" dirty="0" err="1"/>
              <a:t>pozabljęne</a:t>
            </a:r>
            <a:endParaRPr lang="sl-SI" sz="1200" dirty="0"/>
          </a:p>
          <a:p>
            <a:pPr marL="0" indent="0">
              <a:buNone/>
            </a:pPr>
            <a:r>
              <a:rPr lang="sl-SI" sz="1200" dirty="0"/>
              <a:t>te pesmi bile, ki smo mi jih čuli,</a:t>
            </a:r>
          </a:p>
          <a:p>
            <a:pPr marL="0" indent="0">
              <a:buNone/>
            </a:pPr>
            <a:r>
              <a:rPr lang="sl-SI" sz="1200" dirty="0"/>
              <a:t>jih bodo naši lesi zopet rjuli. </a:t>
            </a:r>
          </a:p>
          <a:p>
            <a:pPr marL="0" indent="0">
              <a:buNone/>
            </a:pPr>
            <a:r>
              <a:rPr lang="sl-SI" sz="1200" dirty="0"/>
              <a:t> </a:t>
            </a:r>
          </a:p>
          <a:p>
            <a:pPr marL="0" indent="0">
              <a:buNone/>
            </a:pPr>
            <a:r>
              <a:rPr lang="sl-SI" sz="1200" dirty="0"/>
              <a:t>IV </a:t>
            </a:r>
          </a:p>
          <a:p>
            <a:pPr marL="0" indent="0">
              <a:buNone/>
            </a:pPr>
            <a:r>
              <a:rPr lang="sl-SI" sz="1200" dirty="0" smtClean="0"/>
              <a:t>Jaz </a:t>
            </a:r>
            <a:r>
              <a:rPr lang="sl-SI" sz="1200" dirty="0"/>
              <a:t>sem le ena trava tvojih polj</a:t>
            </a:r>
          </a:p>
          <a:p>
            <a:pPr marL="0" indent="0">
              <a:buNone/>
            </a:pPr>
            <a:r>
              <a:rPr lang="sl-SI" sz="1200" dirty="0"/>
              <a:t>in sem samó en kamen tvojih gor</a:t>
            </a:r>
          </a:p>
          <a:p>
            <a:pPr marL="0" indent="0">
              <a:buNone/>
            </a:pPr>
            <a:r>
              <a:rPr lang="sl-SI" sz="1200" dirty="0"/>
              <a:t>in samo ena kaplja tvojih vod.</a:t>
            </a:r>
          </a:p>
          <a:p>
            <a:pPr marL="0" indent="0">
              <a:buNone/>
            </a:pPr>
            <a:r>
              <a:rPr lang="sl-SI" sz="1200" dirty="0"/>
              <a:t>A vendar nosim v srcu zdaj povsod</a:t>
            </a:r>
          </a:p>
          <a:p>
            <a:pPr marL="0" indent="0">
              <a:buNone/>
            </a:pPr>
            <a:r>
              <a:rPr lang="sl-SI" sz="1200" dirty="0"/>
              <a:t>vsa tvoja polja, vode vse in gore,</a:t>
            </a:r>
          </a:p>
          <a:p>
            <a:pPr marL="0" indent="0">
              <a:buNone/>
            </a:pPr>
            <a:r>
              <a:rPr lang="sl-SI" sz="1200" dirty="0"/>
              <a:t>in kar oko objeti več ne more,</a:t>
            </a:r>
          </a:p>
          <a:p>
            <a:pPr marL="0" indent="0">
              <a:buNone/>
            </a:pPr>
            <a:r>
              <a:rPr lang="sl-SI" sz="1200" dirty="0"/>
              <a:t>se v dušo zdaj potaplja bolj in bolj. </a:t>
            </a:r>
          </a:p>
          <a:p>
            <a:pPr marL="0" indent="0">
              <a:buNone/>
            </a:pPr>
            <a:r>
              <a:rPr lang="sl-SI" sz="1200" dirty="0"/>
              <a:t> </a:t>
            </a:r>
          </a:p>
          <a:p>
            <a:pPr marL="0" indent="0">
              <a:buNone/>
            </a:pPr>
            <a:r>
              <a:rPr lang="sl-SI" sz="1200" dirty="0"/>
              <a:t>V </a:t>
            </a:r>
          </a:p>
          <a:p>
            <a:pPr marL="0" indent="0">
              <a:buNone/>
            </a:pPr>
            <a:r>
              <a:rPr lang="sl-SI" sz="1200" dirty="0" smtClean="0"/>
              <a:t>O </a:t>
            </a:r>
            <a:r>
              <a:rPr lang="sl-SI" sz="1200" dirty="0"/>
              <a:t>domovina! Glej, iz zemlje tvoje,</a:t>
            </a:r>
          </a:p>
          <a:p>
            <a:pPr marL="0" indent="0">
              <a:buNone/>
            </a:pPr>
            <a:r>
              <a:rPr lang="sl-SI" sz="1200" dirty="0"/>
              <a:t>vsesal vse </a:t>
            </a:r>
            <a:r>
              <a:rPr lang="sl-SI" sz="1200" dirty="0" err="1"/>
              <a:t>soke</a:t>
            </a:r>
            <a:r>
              <a:rPr lang="sl-SI" sz="1200" dirty="0"/>
              <a:t> tvoje sem davnine.</a:t>
            </a:r>
          </a:p>
          <a:p>
            <a:pPr marL="0" indent="0">
              <a:buNone/>
            </a:pPr>
            <a:r>
              <a:rPr lang="sl-SI" sz="1200" dirty="0"/>
              <a:t>Moč tvoja moja je in bolečine</a:t>
            </a:r>
          </a:p>
          <a:p>
            <a:pPr marL="0" indent="0">
              <a:buNone/>
            </a:pPr>
            <a:r>
              <a:rPr lang="sl-SI" sz="1200" dirty="0"/>
              <a:t>so tvoje zdaj vse bolečine moje. </a:t>
            </a:r>
          </a:p>
          <a:p>
            <a:pPr marL="0" indent="0">
              <a:buNone/>
            </a:pPr>
            <a:r>
              <a:rPr lang="sl-SI" sz="1200" dirty="0"/>
              <a:t> </a:t>
            </a:r>
          </a:p>
          <a:p>
            <a:pPr marL="0" indent="0">
              <a:buNone/>
            </a:pPr>
            <a:r>
              <a:rPr lang="sl-SI" sz="1200" dirty="0"/>
              <a:t>Zdaj vem, da sem le kri od tvoje krvi,</a:t>
            </a:r>
          </a:p>
          <a:p>
            <a:pPr marL="0" indent="0">
              <a:buNone/>
            </a:pPr>
            <a:r>
              <a:rPr lang="sl-SI" sz="1200" dirty="0"/>
              <a:t>da samo kratka nit sem v dolgi vrvi,</a:t>
            </a:r>
          </a:p>
          <a:p>
            <a:pPr marL="0" indent="0">
              <a:buNone/>
            </a:pPr>
            <a:r>
              <a:rPr lang="sl-SI" sz="1200" dirty="0"/>
              <a:t>ki spleta se iz </a:t>
            </a:r>
            <a:r>
              <a:rPr lang="sl-SI" sz="1200" dirty="0" err="1"/>
              <a:t>prošlega</a:t>
            </a:r>
            <a:r>
              <a:rPr lang="sl-SI" sz="1200" dirty="0"/>
              <a:t> v bodoče.</a:t>
            </a:r>
          </a:p>
          <a:p>
            <a:pPr marL="0" indent="0">
              <a:buNone/>
            </a:pPr>
            <a:r>
              <a:rPr lang="sl-SI" sz="1200" dirty="0"/>
              <a:t>Smrt, moja smrt -- naj pride </a:t>
            </a:r>
            <a:r>
              <a:rPr lang="sl-SI" sz="1200" dirty="0" err="1"/>
              <a:t>kedar</a:t>
            </a:r>
            <a:r>
              <a:rPr lang="sl-SI" sz="1200" dirty="0"/>
              <a:t> hoče,</a:t>
            </a:r>
          </a:p>
          <a:p>
            <a:pPr marL="0" indent="0">
              <a:buNone/>
            </a:pPr>
            <a:r>
              <a:rPr lang="sl-SI" sz="1200" dirty="0"/>
              <a:t>ker, kjer se v vrvi ena nit konča,</a:t>
            </a:r>
          </a:p>
          <a:p>
            <a:pPr marL="0" indent="0">
              <a:buNone/>
            </a:pPr>
            <a:r>
              <a:rPr lang="sl-SI" sz="1200" dirty="0"/>
              <a:t>se samo z novo nitjo zavozla.</a:t>
            </a:r>
          </a:p>
          <a:p>
            <a:pPr marL="0" indent="0">
              <a:buNone/>
            </a:pPr>
            <a:endParaRPr lang="sl-SI" sz="1200" dirty="0"/>
          </a:p>
        </p:txBody>
      </p:sp>
    </p:spTree>
    <p:extLst>
      <p:ext uri="{BB962C8B-B14F-4D97-AF65-F5344CB8AC3E}">
        <p14:creationId xmlns:p14="http://schemas.microsoft.com/office/powerpoint/2010/main" val="1924441636"/>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566</Words>
  <Application>Microsoft Office PowerPoint</Application>
  <PresentationFormat>Širokozaslonsko</PresentationFormat>
  <Paragraphs>147</Paragraphs>
  <Slides>16</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16</vt:i4>
      </vt:variant>
    </vt:vector>
  </HeadingPairs>
  <TitlesOfParts>
    <vt:vector size="20" baseType="lpstr">
      <vt:lpstr>Arial</vt:lpstr>
      <vt:lpstr>Calibri</vt:lpstr>
      <vt:lpstr>Calibri Light</vt:lpstr>
      <vt:lpstr>Officeova tema</vt:lpstr>
      <vt:lpstr>Begunci</vt:lpstr>
      <vt:lpstr>PowerPointova predstavitev</vt:lpstr>
      <vt:lpstr>Josip Vandot, Begunci (Edinost 1916)</vt:lpstr>
      <vt:lpstr>Fran Tratnik in Alojz Gradnik: Begunci, 1917</vt:lpstr>
      <vt:lpstr>PowerPointova predstavitev</vt:lpstr>
      <vt:lpstr>PowerPointova predstavitev</vt:lpstr>
      <vt:lpstr>1915--1916   NOVO LETO STAREGA BEGUNCA </vt:lpstr>
      <vt:lpstr>Gradnik, Molitev beguncev</vt:lpstr>
      <vt:lpstr>Gradnik, Pesmi starega begunca</vt:lpstr>
      <vt:lpstr>Gradnik, Begunci</vt:lpstr>
      <vt:lpstr>Begunci na Wikipediji</vt:lpstr>
      <vt:lpstr>Izrazje</vt:lpstr>
      <vt:lpstr>Alternative begu</vt:lpstr>
      <vt:lpstr>Pred kom/čim bežimo?</vt:lpstr>
      <vt:lpstr>Begunci v literaturi</vt:lpstr>
      <vt:lpstr>Mojca Pokrajculjana Wikiviru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Begunci</dc:title>
  <dc:creator>Hladnik, Miran</dc:creator>
  <cp:lastModifiedBy>Hladnik, Miran</cp:lastModifiedBy>
  <cp:revision>6</cp:revision>
  <dcterms:created xsi:type="dcterms:W3CDTF">2015-11-02T08:44:43Z</dcterms:created>
  <dcterms:modified xsi:type="dcterms:W3CDTF">2015-11-02T09:27:01Z</dcterms:modified>
</cp:coreProperties>
</file>