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0" r:id="rId1"/>
  </p:sldMasterIdLst>
  <p:notesMasterIdLst>
    <p:notesMasterId r:id="rId40"/>
  </p:notesMasterIdLst>
  <p:sldIdLst>
    <p:sldId id="256" r:id="rId2"/>
    <p:sldId id="259" r:id="rId3"/>
    <p:sldId id="266" r:id="rId4"/>
    <p:sldId id="267" r:id="rId5"/>
    <p:sldId id="268" r:id="rId6"/>
    <p:sldId id="269" r:id="rId7"/>
    <p:sldId id="289" r:id="rId8"/>
    <p:sldId id="287" r:id="rId9"/>
    <p:sldId id="270" r:id="rId10"/>
    <p:sldId id="309" r:id="rId11"/>
    <p:sldId id="281" r:id="rId12"/>
    <p:sldId id="282" r:id="rId13"/>
    <p:sldId id="288" r:id="rId14"/>
    <p:sldId id="273" r:id="rId15"/>
    <p:sldId id="283" r:id="rId16"/>
    <p:sldId id="285" r:id="rId17"/>
    <p:sldId id="290" r:id="rId18"/>
    <p:sldId id="275" r:id="rId19"/>
    <p:sldId id="274" r:id="rId20"/>
    <p:sldId id="276" r:id="rId21"/>
    <p:sldId id="277" r:id="rId22"/>
    <p:sldId id="278" r:id="rId23"/>
    <p:sldId id="292" r:id="rId24"/>
    <p:sldId id="293" r:id="rId25"/>
    <p:sldId id="294" r:id="rId26"/>
    <p:sldId id="295" r:id="rId27"/>
    <p:sldId id="296" r:id="rId28"/>
    <p:sldId id="297" r:id="rId29"/>
    <p:sldId id="298" r:id="rId30"/>
    <p:sldId id="307" r:id="rId31"/>
    <p:sldId id="308" r:id="rId32"/>
    <p:sldId id="299" r:id="rId33"/>
    <p:sldId id="310" r:id="rId34"/>
    <p:sldId id="300" r:id="rId35"/>
    <p:sldId id="301" r:id="rId36"/>
    <p:sldId id="302" r:id="rId37"/>
    <p:sldId id="303" r:id="rId38"/>
    <p:sldId id="306"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595" autoAdjust="0"/>
  </p:normalViewPr>
  <p:slideViewPr>
    <p:cSldViewPr>
      <p:cViewPr>
        <p:scale>
          <a:sx n="100" d="100"/>
          <a:sy n="100" d="100"/>
        </p:scale>
        <p:origin x="252"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fontAlgn="auto">
              <a:spcBef>
                <a:spcPts val="0"/>
              </a:spcBef>
              <a:spcAft>
                <a:spcPts val="0"/>
              </a:spcAft>
              <a:defRPr sz="1200" smtClean="0">
                <a:latin typeface="+mn-lt"/>
              </a:defRPr>
            </a:lvl1pPr>
          </a:lstStyle>
          <a:p>
            <a:pPr>
              <a:defRPr/>
            </a:pPr>
            <a:fld id="{6BDFEBF0-7288-48B4-97DB-1AAD49FF369C}" type="datetimeFigureOut">
              <a:rPr lang="en-US"/>
              <a:pPr>
                <a:defRPr/>
              </a:pPr>
              <a:t>11/17/2011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fontAlgn="auto">
              <a:spcBef>
                <a:spcPts val="0"/>
              </a:spcBef>
              <a:spcAft>
                <a:spcPts val="0"/>
              </a:spcAft>
              <a:defRPr sz="1200" smtClean="0">
                <a:latin typeface="+mn-lt"/>
              </a:defRPr>
            </a:lvl1pPr>
          </a:lstStyle>
          <a:p>
            <a:pPr>
              <a:defRPr/>
            </a:pPr>
            <a:fld id="{4BB89C86-B314-4F94-B545-8629C800F0A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sl-SI" smtClean="0"/>
          </a:p>
        </p:txBody>
      </p:sp>
      <p:sp>
        <p:nvSpPr>
          <p:cNvPr id="17411"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15C9058B-7D2B-4AEA-818F-7A3684A42036}" type="slidenum">
              <a:rPr lang="en-US"/>
              <a:pPr fontAlgn="base">
                <a:spcBef>
                  <a:spcPct val="0"/>
                </a:spcBef>
                <a:spcAft>
                  <a:spcPct val="0"/>
                </a:spcAft>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sl-SI" smtClean="0"/>
          </a:p>
        </p:txBody>
      </p:sp>
      <p:sp>
        <p:nvSpPr>
          <p:cNvPr id="19459" name="Slide Number Placeholder 3"/>
          <p:cNvSpPr>
            <a:spLocks noGrp="1"/>
          </p:cNvSpPr>
          <p:nvPr>
            <p:ph type="sldNum" sz="quarter" idx="5"/>
          </p:nvPr>
        </p:nvSpPr>
        <p:spPr bwMode="auto">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B32F5C10-5A44-45CA-981B-85167B72C7C4}" type="slidenum">
              <a:rPr lang="en-US"/>
              <a:pPr fontAlgn="base">
                <a:spcBef>
                  <a:spcPct val="0"/>
                </a:spcBef>
                <a:spcAft>
                  <a:spcPct val="0"/>
                </a:spcAft>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1">
        <a:schemeClr val="bg2"/>
      </p:bgRef>
    </p:bg>
    <p:spTree>
      <p:nvGrpSpPr>
        <p:cNvPr id="1" name=""/>
        <p:cNvGrpSpPr/>
        <p:nvPr/>
      </p:nvGrpSpPr>
      <p:grpSpPr>
        <a:xfrm>
          <a:off x="0" y="0"/>
          <a:ext cx="0" cy="0"/>
          <a:chOff x="0" y="0"/>
          <a:chExt cx="0" cy="0"/>
        </a:xfrm>
      </p:grpSpPr>
      <p:sp>
        <p:nvSpPr>
          <p:cNvPr id="4" name="Pravokotnik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Naslov 7"/>
          <p:cNvSpPr>
            <a:spLocks noGrp="1"/>
          </p:cNvSpPr>
          <p:nvPr>
            <p:ph type="ctrTitle"/>
          </p:nvPr>
        </p:nvSpPr>
        <p:spPr>
          <a:xfrm>
            <a:off x="2362200" y="4038600"/>
            <a:ext cx="6477000" cy="1828800"/>
          </a:xfrm>
        </p:spPr>
        <p:txBody>
          <a:bodyPr anchor="b"/>
          <a:lstStyle>
            <a:lvl1pPr>
              <a:defRPr cap="all" baseline="0"/>
            </a:lvl1pPr>
          </a:lstStyle>
          <a:p>
            <a:r>
              <a:rPr lang="sl-SI" smtClean="0"/>
              <a:t>Kliknite, če želite urediti slog naslova matrice</a:t>
            </a:r>
            <a:endParaRPr lang="en-US"/>
          </a:p>
        </p:txBody>
      </p:sp>
      <p:sp>
        <p:nvSpPr>
          <p:cNvPr id="9" name="Podnaslov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sl-SI" smtClean="0"/>
              <a:t>Kliknite, če želite urediti slog podnaslova matrice</a:t>
            </a:r>
            <a:endParaRPr lang="en-US"/>
          </a:p>
        </p:txBody>
      </p:sp>
      <p:sp>
        <p:nvSpPr>
          <p:cNvPr id="7" name="Ograda datuma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9F9F0A4B-F021-45DD-9806-8EF22B94F381}" type="datetime8">
              <a:rPr lang="en-US"/>
              <a:pPr>
                <a:defRPr/>
              </a:pPr>
              <a:t>11/17/2011 7:13 AM</a:t>
            </a:fld>
            <a:endParaRPr lang="en-US" dirty="0"/>
          </a:p>
        </p:txBody>
      </p:sp>
      <p:sp>
        <p:nvSpPr>
          <p:cNvPr id="10" name="Ograda noge 16"/>
          <p:cNvSpPr>
            <a:spLocks noGrp="1"/>
          </p:cNvSpPr>
          <p:nvPr>
            <p:ph type="ftr" sz="quarter" idx="11"/>
          </p:nvPr>
        </p:nvSpPr>
        <p:spPr>
          <a:xfrm>
            <a:off x="2085975" y="236538"/>
            <a:ext cx="5867400" cy="365125"/>
          </a:xfrm>
        </p:spPr>
        <p:txBody>
          <a:bodyPr/>
          <a:lstStyle>
            <a:lvl1pPr algn="r">
              <a:defRPr dirty="0">
                <a:solidFill>
                  <a:schemeClr val="tx2"/>
                </a:solidFill>
              </a:defRPr>
            </a:lvl1pPr>
          </a:lstStyle>
          <a:p>
            <a:pPr>
              <a:defRPr/>
            </a:pPr>
            <a:endParaRPr lang="en-US"/>
          </a:p>
        </p:txBody>
      </p:sp>
      <p:sp>
        <p:nvSpPr>
          <p:cNvPr id="11" name="Ograda številke diapozitiva 28"/>
          <p:cNvSpPr>
            <a:spLocks noGrp="1"/>
          </p:cNvSpPr>
          <p:nvPr>
            <p:ph type="sldNum" sz="quarter" idx="12"/>
          </p:nvPr>
        </p:nvSpPr>
        <p:spPr>
          <a:xfrm>
            <a:off x="8001000" y="228600"/>
            <a:ext cx="838200" cy="381000"/>
          </a:xfrm>
        </p:spPr>
        <p:txBody>
          <a:bodyPr/>
          <a:lstStyle>
            <a:lvl1pPr>
              <a:defRPr sz="1400" smtClean="0">
                <a:solidFill>
                  <a:schemeClr val="tx2"/>
                </a:solidFill>
              </a:defRPr>
            </a:lvl1pPr>
          </a:lstStyle>
          <a:p>
            <a:pPr>
              <a:defRPr/>
            </a:pPr>
            <a:fld id="{E0C1E720-99F7-47B6-A998-60163F89A3D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en-US"/>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13"/>
          <p:cNvSpPr>
            <a:spLocks noGrp="1"/>
          </p:cNvSpPr>
          <p:nvPr>
            <p:ph type="dt" sz="half" idx="10"/>
          </p:nvPr>
        </p:nvSpPr>
        <p:spPr/>
        <p:txBody>
          <a:bodyPr/>
          <a:lstStyle>
            <a:lvl1pPr>
              <a:defRPr/>
            </a:lvl1pPr>
          </a:lstStyle>
          <a:p>
            <a:pPr>
              <a:defRPr/>
            </a:pPr>
            <a:fld id="{E0713EB5-C057-498F-AC97-07470CBF1A0B}" type="datetime8">
              <a:rPr lang="en-US"/>
              <a:pPr>
                <a:defRPr/>
              </a:pPr>
              <a:t>11/17/2011 7:13 AM</a:t>
            </a:fld>
            <a:endParaRPr lang="en-US" dirty="0"/>
          </a:p>
        </p:txBody>
      </p:sp>
      <p:sp>
        <p:nvSpPr>
          <p:cNvPr id="5" name="Ograda noge 2"/>
          <p:cNvSpPr>
            <a:spLocks noGrp="1"/>
          </p:cNvSpPr>
          <p:nvPr>
            <p:ph type="ftr" sz="quarter" idx="11"/>
          </p:nvPr>
        </p:nvSpPr>
        <p:spPr/>
        <p:txBody>
          <a:bodyPr/>
          <a:lstStyle>
            <a:lvl1pPr>
              <a:defRPr/>
            </a:lvl1pPr>
          </a:lstStyle>
          <a:p>
            <a:pPr>
              <a:defRPr/>
            </a:pPr>
            <a:endParaRPr lang="en-US"/>
          </a:p>
        </p:txBody>
      </p:sp>
      <p:sp>
        <p:nvSpPr>
          <p:cNvPr id="6" name="Ograda številke diapozitiva 22"/>
          <p:cNvSpPr>
            <a:spLocks noGrp="1"/>
          </p:cNvSpPr>
          <p:nvPr>
            <p:ph type="sldNum" sz="quarter" idx="12"/>
          </p:nvPr>
        </p:nvSpPr>
        <p:spPr/>
        <p:txBody>
          <a:bodyPr/>
          <a:lstStyle>
            <a:lvl1pPr>
              <a:defRPr/>
            </a:lvl1pPr>
          </a:lstStyle>
          <a:p>
            <a:pPr>
              <a:defRPr/>
            </a:pPr>
            <a:fld id="{9B2DD87D-4ACB-466F-9C66-3EDED561AC59}" type="slidenum">
              <a:rPr lang="en-US"/>
              <a:pPr>
                <a:defRPr/>
              </a:pPr>
              <a:t>‹#›</a:t>
            </a:fld>
            <a:endParaRPr lang="en-US" sz="1400" dirty="0">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4" name="Pravokotnik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Navpični naslov 1"/>
          <p:cNvSpPr>
            <a:spLocks noGrp="1"/>
          </p:cNvSpPr>
          <p:nvPr>
            <p:ph type="title" orient="vert"/>
          </p:nvPr>
        </p:nvSpPr>
        <p:spPr>
          <a:xfrm>
            <a:off x="6553200" y="609600"/>
            <a:ext cx="2057400" cy="5516563"/>
          </a:xfrm>
        </p:spPr>
        <p:txBody>
          <a:bodyPr vert="eaVert"/>
          <a:lstStyle/>
          <a:p>
            <a:r>
              <a:rPr lang="sl-SI" smtClean="0"/>
              <a:t>Kliknite, če želite urediti slog naslova matrice</a:t>
            </a:r>
            <a:endParaRPr lang="en-US"/>
          </a:p>
        </p:txBody>
      </p:sp>
      <p:sp>
        <p:nvSpPr>
          <p:cNvPr id="3" name="Ograda navpičnega besedila 2"/>
          <p:cNvSpPr>
            <a:spLocks noGrp="1"/>
          </p:cNvSpPr>
          <p:nvPr>
            <p:ph type="body" orient="vert" idx="1"/>
          </p:nvPr>
        </p:nvSpPr>
        <p:spPr>
          <a:xfrm>
            <a:off x="457200" y="609600"/>
            <a:ext cx="5562600" cy="5516564"/>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grada datuma 3"/>
          <p:cNvSpPr>
            <a:spLocks noGrp="1"/>
          </p:cNvSpPr>
          <p:nvPr>
            <p:ph type="dt" sz="half" idx="10"/>
          </p:nvPr>
        </p:nvSpPr>
        <p:spPr>
          <a:xfrm>
            <a:off x="6553200" y="6248400"/>
            <a:ext cx="2209800" cy="365125"/>
          </a:xfrm>
        </p:spPr>
        <p:txBody>
          <a:bodyPr/>
          <a:lstStyle>
            <a:lvl1pPr>
              <a:defRPr/>
            </a:lvl1pPr>
          </a:lstStyle>
          <a:p>
            <a:pPr>
              <a:defRPr/>
            </a:pPr>
            <a:fld id="{A1ED8837-D27F-4244-AA9F-D15E97B99A6D}" type="datetime8">
              <a:rPr lang="en-US"/>
              <a:pPr>
                <a:defRPr/>
              </a:pPr>
              <a:t>11/17/2011 7:13 AM</a:t>
            </a:fld>
            <a:endParaRPr lang="en-US" dirty="0"/>
          </a:p>
        </p:txBody>
      </p:sp>
      <p:sp>
        <p:nvSpPr>
          <p:cNvPr id="8" name="Ograda noge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Ograda številke diapozitiva 5"/>
          <p:cNvSpPr>
            <a:spLocks noGrp="1"/>
          </p:cNvSpPr>
          <p:nvPr>
            <p:ph type="sldNum" sz="quarter" idx="12"/>
          </p:nvPr>
        </p:nvSpPr>
        <p:spPr>
          <a:xfrm rot="5400000">
            <a:off x="5989638" y="144462"/>
            <a:ext cx="533400" cy="244475"/>
          </a:xfrm>
        </p:spPr>
        <p:txBody>
          <a:bodyPr/>
          <a:lstStyle>
            <a:lvl1pPr>
              <a:defRPr/>
            </a:lvl1pPr>
          </a:lstStyle>
          <a:p>
            <a:pPr>
              <a:defRPr/>
            </a:pPr>
            <a:fld id="{CEEAB235-B5F6-442D-B83E-C8ADAB923406}" type="slidenum">
              <a:rPr lang="en-US"/>
              <a:pPr>
                <a:defRPr/>
              </a:pPr>
              <a:t>‹#›</a:t>
            </a:fld>
            <a:endParaRPr lang="en-US" sz="14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Naslov, besedilo in 2 vsebini">
    <p:spTree>
      <p:nvGrpSpPr>
        <p:cNvPr id="1" name=""/>
        <p:cNvGrpSpPr/>
        <p:nvPr/>
      </p:nvGrpSpPr>
      <p:grpSpPr>
        <a:xfrm>
          <a:off x="0" y="0"/>
          <a:ext cx="0" cy="0"/>
          <a:chOff x="0" y="0"/>
          <a:chExt cx="0" cy="0"/>
        </a:xfrm>
      </p:grpSpPr>
      <p:sp>
        <p:nvSpPr>
          <p:cNvPr id="2" name="Naslov 1"/>
          <p:cNvSpPr>
            <a:spLocks noGrp="1"/>
          </p:cNvSpPr>
          <p:nvPr>
            <p:ph type="title"/>
          </p:nvPr>
        </p:nvSpPr>
        <p:spPr>
          <a:xfrm>
            <a:off x="1524000" y="190500"/>
            <a:ext cx="7010400" cy="1527175"/>
          </a:xfrm>
        </p:spPr>
        <p:txBody>
          <a:bodyPr/>
          <a:lstStyle/>
          <a:p>
            <a:r>
              <a:rPr lang="sl-SI" smtClean="0"/>
              <a:t>Kliknite, če želite urediti slog naslova matrice</a:t>
            </a:r>
            <a:endParaRPr lang="sl-SI"/>
          </a:p>
        </p:txBody>
      </p:sp>
      <p:sp>
        <p:nvSpPr>
          <p:cNvPr id="3" name="Ograda besedila 2"/>
          <p:cNvSpPr>
            <a:spLocks noGrp="1"/>
          </p:cNvSpPr>
          <p:nvPr>
            <p:ph type="body" sz="half" idx="1"/>
          </p:nvPr>
        </p:nvSpPr>
        <p:spPr>
          <a:xfrm>
            <a:off x="1524000" y="1905000"/>
            <a:ext cx="3429000" cy="41148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quarter" idx="2"/>
          </p:nvPr>
        </p:nvSpPr>
        <p:spPr>
          <a:xfrm>
            <a:off x="5105400" y="1905000"/>
            <a:ext cx="3429000" cy="19812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vsebine 4"/>
          <p:cNvSpPr>
            <a:spLocks noGrp="1"/>
          </p:cNvSpPr>
          <p:nvPr>
            <p:ph sz="quarter" idx="3"/>
          </p:nvPr>
        </p:nvSpPr>
        <p:spPr>
          <a:xfrm>
            <a:off x="5105400" y="4038600"/>
            <a:ext cx="3429000" cy="19812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datuma 5"/>
          <p:cNvSpPr>
            <a:spLocks noGrp="1"/>
          </p:cNvSpPr>
          <p:nvPr>
            <p:ph type="dt" sz="half" idx="10"/>
          </p:nvPr>
        </p:nvSpPr>
        <p:spPr>
          <a:xfrm>
            <a:off x="6629400" y="6248400"/>
            <a:ext cx="1905000" cy="457200"/>
          </a:xfrm>
        </p:spPr>
        <p:txBody>
          <a:bodyPr/>
          <a:lstStyle>
            <a:lvl1pPr>
              <a:defRPr/>
            </a:lvl1pPr>
          </a:lstStyle>
          <a:p>
            <a:pPr>
              <a:defRPr/>
            </a:pPr>
            <a:endParaRPr lang="sl-SI"/>
          </a:p>
        </p:txBody>
      </p:sp>
      <p:sp>
        <p:nvSpPr>
          <p:cNvPr id="7" name="Ograda noge 6"/>
          <p:cNvSpPr>
            <a:spLocks noGrp="1"/>
          </p:cNvSpPr>
          <p:nvPr>
            <p:ph type="ftr" sz="quarter" idx="11"/>
          </p:nvPr>
        </p:nvSpPr>
        <p:spPr>
          <a:xfrm>
            <a:off x="3276600" y="6248400"/>
            <a:ext cx="2895600" cy="457200"/>
          </a:xfrm>
        </p:spPr>
        <p:txBody>
          <a:bodyPr/>
          <a:lstStyle>
            <a:lvl1pPr>
              <a:defRPr/>
            </a:lvl1pPr>
          </a:lstStyle>
          <a:p>
            <a:pPr>
              <a:defRPr/>
            </a:pPr>
            <a:endParaRPr lang="sl-SI"/>
          </a:p>
        </p:txBody>
      </p:sp>
      <p:sp>
        <p:nvSpPr>
          <p:cNvPr id="8" name="Ograda številke diapozitiva 7"/>
          <p:cNvSpPr>
            <a:spLocks noGrp="1"/>
          </p:cNvSpPr>
          <p:nvPr>
            <p:ph type="sldNum" sz="quarter" idx="12"/>
          </p:nvPr>
        </p:nvSpPr>
        <p:spPr>
          <a:xfrm>
            <a:off x="1524000" y="6248400"/>
            <a:ext cx="1295400" cy="457200"/>
          </a:xfrm>
        </p:spPr>
        <p:txBody>
          <a:bodyPr/>
          <a:lstStyle>
            <a:lvl1pPr>
              <a:defRPr sz="1400">
                <a:solidFill>
                  <a:srgbClr val="FFFFFF"/>
                </a:solidFill>
              </a:defRPr>
            </a:lvl1pPr>
          </a:lstStyle>
          <a:p>
            <a:pPr>
              <a:defRPr/>
            </a:pPr>
            <a:fld id="{5AEC7023-3C44-416E-A198-E1508AC61726}" type="slidenum">
              <a:rPr lang="sl-SI"/>
              <a:pPr>
                <a:defRPr/>
              </a:pPr>
              <a:t>‹#›</a:t>
            </a:fld>
            <a:endParaRPr lang="sl-S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Naslov, besedilo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524000" y="190500"/>
            <a:ext cx="7010400" cy="1527175"/>
          </a:xfrm>
        </p:spPr>
        <p:txBody>
          <a:bodyPr/>
          <a:lstStyle/>
          <a:p>
            <a:r>
              <a:rPr lang="sl-SI" smtClean="0"/>
              <a:t>Kliknite, če želite urediti slog naslova matrice</a:t>
            </a:r>
            <a:endParaRPr lang="sl-SI"/>
          </a:p>
        </p:txBody>
      </p:sp>
      <p:sp>
        <p:nvSpPr>
          <p:cNvPr id="3" name="Ograda besedila 2"/>
          <p:cNvSpPr>
            <a:spLocks noGrp="1"/>
          </p:cNvSpPr>
          <p:nvPr>
            <p:ph type="body" sz="half" idx="1"/>
          </p:nvPr>
        </p:nvSpPr>
        <p:spPr>
          <a:xfrm>
            <a:off x="1524000" y="1905000"/>
            <a:ext cx="3429000" cy="41148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5105400" y="1905000"/>
            <a:ext cx="3429000" cy="41148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a:xfrm>
            <a:off x="6629400" y="6248400"/>
            <a:ext cx="1905000" cy="457200"/>
          </a:xfrm>
        </p:spPr>
        <p:txBody>
          <a:bodyPr/>
          <a:lstStyle>
            <a:lvl1pPr>
              <a:defRPr/>
            </a:lvl1pPr>
          </a:lstStyle>
          <a:p>
            <a:pPr>
              <a:defRPr/>
            </a:pPr>
            <a:endParaRPr lang="sl-SI"/>
          </a:p>
        </p:txBody>
      </p:sp>
      <p:sp>
        <p:nvSpPr>
          <p:cNvPr id="6" name="Ograda noge 5"/>
          <p:cNvSpPr>
            <a:spLocks noGrp="1"/>
          </p:cNvSpPr>
          <p:nvPr>
            <p:ph type="ftr" sz="quarter" idx="11"/>
          </p:nvPr>
        </p:nvSpPr>
        <p:spPr>
          <a:xfrm>
            <a:off x="3276600" y="6248400"/>
            <a:ext cx="2895600" cy="457200"/>
          </a:xfrm>
        </p:spPr>
        <p:txBody>
          <a:bodyPr/>
          <a:lstStyle>
            <a:lvl1pPr>
              <a:defRPr/>
            </a:lvl1pPr>
          </a:lstStyle>
          <a:p>
            <a:pPr>
              <a:defRPr/>
            </a:pPr>
            <a:endParaRPr lang="sl-SI"/>
          </a:p>
        </p:txBody>
      </p:sp>
      <p:sp>
        <p:nvSpPr>
          <p:cNvPr id="7" name="Ograda številke diapozitiva 6"/>
          <p:cNvSpPr>
            <a:spLocks noGrp="1"/>
          </p:cNvSpPr>
          <p:nvPr>
            <p:ph type="sldNum" sz="quarter" idx="12"/>
          </p:nvPr>
        </p:nvSpPr>
        <p:spPr>
          <a:xfrm>
            <a:off x="1524000" y="6248400"/>
            <a:ext cx="1295400" cy="457200"/>
          </a:xfrm>
        </p:spPr>
        <p:txBody>
          <a:bodyPr/>
          <a:lstStyle>
            <a:lvl1pPr>
              <a:defRPr sz="1400">
                <a:solidFill>
                  <a:srgbClr val="FFFFFF"/>
                </a:solidFill>
              </a:defRPr>
            </a:lvl1pPr>
          </a:lstStyle>
          <a:p>
            <a:pPr>
              <a:defRPr/>
            </a:pPr>
            <a:fld id="{9134D885-2C9B-4296-91B3-A9EAC5EDD486}"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12648" y="228600"/>
            <a:ext cx="8153400" cy="990600"/>
          </a:xfrm>
        </p:spPr>
        <p:txBody>
          <a:bodyPr/>
          <a:lstStyle/>
          <a:p>
            <a:r>
              <a:rPr lang="sl-SI" smtClean="0"/>
              <a:t>Kliknite, če želite urediti slog naslova matrice</a:t>
            </a:r>
            <a:endParaRPr lang="en-US"/>
          </a:p>
        </p:txBody>
      </p:sp>
      <p:sp>
        <p:nvSpPr>
          <p:cNvPr id="8" name="Ograda vsebine 7"/>
          <p:cNvSpPr>
            <a:spLocks noGrp="1"/>
          </p:cNvSpPr>
          <p:nvPr>
            <p:ph sz="quarter" idx="1"/>
          </p:nvPr>
        </p:nvSpPr>
        <p:spPr>
          <a:xfrm>
            <a:off x="612648" y="1600200"/>
            <a:ext cx="8153400" cy="44958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grada datuma 3"/>
          <p:cNvSpPr>
            <a:spLocks noGrp="1"/>
          </p:cNvSpPr>
          <p:nvPr>
            <p:ph type="dt" sz="half" idx="10"/>
          </p:nvPr>
        </p:nvSpPr>
        <p:spPr/>
        <p:txBody>
          <a:bodyPr/>
          <a:lstStyle>
            <a:lvl1pPr>
              <a:defRPr/>
            </a:lvl1pPr>
          </a:lstStyle>
          <a:p>
            <a:pPr>
              <a:defRPr/>
            </a:pPr>
            <a:fld id="{48C17C2B-2862-488B-88B7-45E187291E37}" type="datetime8">
              <a:rPr lang="en-US"/>
              <a:pPr>
                <a:defRPr/>
              </a:pPr>
              <a:t>11/17/2011 7:13 AM</a:t>
            </a:fld>
            <a:endParaRPr lang="en-US" dirty="0"/>
          </a:p>
        </p:txBody>
      </p:sp>
      <p:sp>
        <p:nvSpPr>
          <p:cNvPr id="5" name="Ograda noge 4"/>
          <p:cNvSpPr>
            <a:spLocks noGrp="1"/>
          </p:cNvSpPr>
          <p:nvPr>
            <p:ph type="ftr" sz="quarter" idx="11"/>
          </p:nvPr>
        </p:nvSpPr>
        <p:spPr/>
        <p:txBody>
          <a:bodyPr/>
          <a:lstStyle>
            <a:lvl1pPr>
              <a:defRPr/>
            </a:lvl1pPr>
          </a:lstStyle>
          <a:p>
            <a:pPr>
              <a:defRPr/>
            </a:pPr>
            <a:endParaRPr lang="en-US"/>
          </a:p>
        </p:txBody>
      </p:sp>
      <p:sp>
        <p:nvSpPr>
          <p:cNvPr id="6" name="Ograda številke diapozitiva 5"/>
          <p:cNvSpPr>
            <a:spLocks noGrp="1"/>
          </p:cNvSpPr>
          <p:nvPr>
            <p:ph type="sldNum" sz="quarter" idx="12"/>
          </p:nvPr>
        </p:nvSpPr>
        <p:spPr/>
        <p:txBody>
          <a:bodyPr/>
          <a:lstStyle>
            <a:lvl1pPr>
              <a:defRPr sz="1400" smtClean="0">
                <a:solidFill>
                  <a:srgbClr val="FFFFFF"/>
                </a:solidFill>
              </a:defRPr>
            </a:lvl1pPr>
          </a:lstStyle>
          <a:p>
            <a:pPr>
              <a:defRPr/>
            </a:pPr>
            <a:fld id="{3A635E90-C868-4294-A700-6C7A70AC314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3">
        <a:schemeClr val="bg1"/>
      </p:bgRef>
    </p:bg>
    <p:spTree>
      <p:nvGrpSpPr>
        <p:cNvPr id="1" name=""/>
        <p:cNvGrpSpPr/>
        <p:nvPr/>
      </p:nvGrpSpPr>
      <p:grpSpPr>
        <a:xfrm>
          <a:off x="0" y="0"/>
          <a:ext cx="0" cy="0"/>
          <a:chOff x="0" y="0"/>
          <a:chExt cx="0" cy="0"/>
        </a:xfrm>
      </p:grpSpPr>
      <p:sp>
        <p:nvSpPr>
          <p:cNvPr id="4" name="Pravokotnik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Pravokotnik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Ograda besedila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sl-SI" smtClean="0"/>
              <a:t>Kliknite, če želite urediti sloge besedila matrice</a:t>
            </a:r>
          </a:p>
        </p:txBody>
      </p:sp>
      <p:sp>
        <p:nvSpPr>
          <p:cNvPr id="2" name="Naslov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sl-SI" smtClean="0"/>
              <a:t>Kliknite, če želite urediti slog naslova matrice</a:t>
            </a:r>
            <a:endParaRPr lang="en-US"/>
          </a:p>
        </p:txBody>
      </p:sp>
      <p:sp>
        <p:nvSpPr>
          <p:cNvPr id="7" name="Ograda datuma 11"/>
          <p:cNvSpPr>
            <a:spLocks noGrp="1"/>
          </p:cNvSpPr>
          <p:nvPr>
            <p:ph type="dt" sz="half" idx="10"/>
          </p:nvPr>
        </p:nvSpPr>
        <p:spPr/>
        <p:txBody>
          <a:bodyPr/>
          <a:lstStyle>
            <a:lvl1pPr>
              <a:defRPr/>
            </a:lvl1pPr>
          </a:lstStyle>
          <a:p>
            <a:pPr>
              <a:defRPr/>
            </a:pPr>
            <a:fld id="{D1F4E18F-44E0-457B-96F1-841FA69C09A0}" type="datetime8">
              <a:rPr lang="en-US"/>
              <a:pPr>
                <a:defRPr/>
              </a:pPr>
              <a:t>11/17/2011 7:13 AM</a:t>
            </a:fld>
            <a:endParaRPr lang="en-US"/>
          </a:p>
        </p:txBody>
      </p:sp>
      <p:sp>
        <p:nvSpPr>
          <p:cNvPr id="8" name="Ograda številke diapozitiva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53797FA1-CE25-464A-A5D8-2D1DCD7E61DA}" type="slidenum">
              <a:rPr lang="en-US"/>
              <a:pPr>
                <a:defRPr/>
              </a:pPr>
              <a:t>‹#›</a:t>
            </a:fld>
            <a:endParaRPr lang="en-US" dirty="0"/>
          </a:p>
        </p:txBody>
      </p:sp>
      <p:sp>
        <p:nvSpPr>
          <p:cNvPr id="9" name="Ograda noge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en-US"/>
          </a:p>
        </p:txBody>
      </p:sp>
      <p:sp>
        <p:nvSpPr>
          <p:cNvPr id="9" name="Ograda vsebine 8"/>
          <p:cNvSpPr>
            <a:spLocks noGrp="1"/>
          </p:cNvSpPr>
          <p:nvPr>
            <p:ph sz="quarter" idx="1"/>
          </p:nvPr>
        </p:nvSpPr>
        <p:spPr>
          <a:xfrm>
            <a:off x="609600" y="1589567"/>
            <a:ext cx="3886200" cy="45720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1" name="Ograda vsebine 10"/>
          <p:cNvSpPr>
            <a:spLocks noGrp="1"/>
          </p:cNvSpPr>
          <p:nvPr>
            <p:ph sz="quarter" idx="2"/>
          </p:nvPr>
        </p:nvSpPr>
        <p:spPr>
          <a:xfrm>
            <a:off x="4844901" y="1589567"/>
            <a:ext cx="3886200" cy="45720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grada datuma 7"/>
          <p:cNvSpPr>
            <a:spLocks noGrp="1"/>
          </p:cNvSpPr>
          <p:nvPr>
            <p:ph type="dt" sz="half" idx="10"/>
          </p:nvPr>
        </p:nvSpPr>
        <p:spPr/>
        <p:txBody>
          <a:bodyPr rtlCol="0"/>
          <a:lstStyle>
            <a:lvl1pPr>
              <a:defRPr/>
            </a:lvl1pPr>
          </a:lstStyle>
          <a:p>
            <a:pPr>
              <a:defRPr/>
            </a:pPr>
            <a:fld id="{3736F02A-CC41-4700-9738-DB61BFA4D565}" type="datetime8">
              <a:rPr lang="en-US"/>
              <a:pPr>
                <a:defRPr/>
              </a:pPr>
              <a:t>11/17/2011 7:13 AM</a:t>
            </a:fld>
            <a:endParaRPr lang="en-US"/>
          </a:p>
        </p:txBody>
      </p:sp>
      <p:sp>
        <p:nvSpPr>
          <p:cNvPr id="6" name="Ograda številke diapozitiva 9"/>
          <p:cNvSpPr>
            <a:spLocks noGrp="1"/>
          </p:cNvSpPr>
          <p:nvPr>
            <p:ph type="sldNum" sz="quarter" idx="11"/>
          </p:nvPr>
        </p:nvSpPr>
        <p:spPr/>
        <p:txBody>
          <a:bodyPr rtlCol="0"/>
          <a:lstStyle>
            <a:lvl1pPr>
              <a:defRPr sz="1400">
                <a:solidFill>
                  <a:srgbClr val="FFFFFF"/>
                </a:solidFill>
              </a:defRPr>
            </a:lvl1pPr>
          </a:lstStyle>
          <a:p>
            <a:pPr>
              <a:defRPr/>
            </a:pPr>
            <a:fld id="{6E527C98-C9E0-4387-B5E7-E5E8554922FE}" type="slidenum">
              <a:rPr lang="en-US"/>
              <a:pPr>
                <a:defRPr/>
              </a:pPr>
              <a:t>‹#›</a:t>
            </a:fld>
            <a:endParaRPr lang="en-US"/>
          </a:p>
        </p:txBody>
      </p:sp>
      <p:sp>
        <p:nvSpPr>
          <p:cNvPr id="7" name="Ograda noge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533400" y="273050"/>
            <a:ext cx="8153400" cy="869950"/>
          </a:xfrm>
        </p:spPr>
        <p:txBody>
          <a:bodyPr/>
          <a:lstStyle>
            <a:lvl1pPr>
              <a:defRPr/>
            </a:lvl1pPr>
          </a:lstStyle>
          <a:p>
            <a:r>
              <a:rPr lang="sl-SI" smtClean="0"/>
              <a:t>Kliknite, če želite urediti slog naslova matrice</a:t>
            </a:r>
            <a:endParaRPr lang="en-US"/>
          </a:p>
        </p:txBody>
      </p:sp>
      <p:sp>
        <p:nvSpPr>
          <p:cNvPr id="11" name="Ograda vsebine 10"/>
          <p:cNvSpPr>
            <a:spLocks noGrp="1"/>
          </p:cNvSpPr>
          <p:nvPr>
            <p:ph sz="quarter" idx="2"/>
          </p:nvPr>
        </p:nvSpPr>
        <p:spPr>
          <a:xfrm>
            <a:off x="609600" y="2438400"/>
            <a:ext cx="3886200" cy="35814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3" name="Ograda vsebine 12"/>
          <p:cNvSpPr>
            <a:spLocks noGrp="1"/>
          </p:cNvSpPr>
          <p:nvPr>
            <p:ph sz="quarter" idx="4"/>
          </p:nvPr>
        </p:nvSpPr>
        <p:spPr>
          <a:xfrm>
            <a:off x="4800600" y="2438400"/>
            <a:ext cx="3886200" cy="35814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16" name="Ograda besedila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sl-SI" smtClean="0"/>
              <a:t>Kliknite, če želite urediti sloge besedila matrice</a:t>
            </a:r>
          </a:p>
        </p:txBody>
      </p:sp>
      <p:sp>
        <p:nvSpPr>
          <p:cNvPr id="15" name="Ograda besedila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sl-SI" smtClean="0"/>
              <a:t>Kliknite, če želite urediti sloge besedila matrice</a:t>
            </a:r>
          </a:p>
        </p:txBody>
      </p:sp>
      <p:sp>
        <p:nvSpPr>
          <p:cNvPr id="7" name="Ograda datuma 9"/>
          <p:cNvSpPr>
            <a:spLocks noGrp="1"/>
          </p:cNvSpPr>
          <p:nvPr>
            <p:ph type="dt" sz="half" idx="10"/>
          </p:nvPr>
        </p:nvSpPr>
        <p:spPr/>
        <p:txBody>
          <a:bodyPr rtlCol="0"/>
          <a:lstStyle>
            <a:lvl1pPr>
              <a:defRPr/>
            </a:lvl1pPr>
          </a:lstStyle>
          <a:p>
            <a:pPr>
              <a:defRPr/>
            </a:pPr>
            <a:fld id="{F3AD840C-4D76-4802-9262-762472A31283}" type="datetime8">
              <a:rPr lang="en-US"/>
              <a:pPr>
                <a:defRPr/>
              </a:pPr>
              <a:t>11/17/2011 7:13 AM</a:t>
            </a:fld>
            <a:endParaRPr lang="en-US"/>
          </a:p>
        </p:txBody>
      </p:sp>
      <p:sp>
        <p:nvSpPr>
          <p:cNvPr id="8" name="Ograda številke diapozitiva 11"/>
          <p:cNvSpPr>
            <a:spLocks noGrp="1"/>
          </p:cNvSpPr>
          <p:nvPr>
            <p:ph type="sldNum" sz="quarter" idx="11"/>
          </p:nvPr>
        </p:nvSpPr>
        <p:spPr/>
        <p:txBody>
          <a:bodyPr rtlCol="0"/>
          <a:lstStyle>
            <a:lvl1pPr>
              <a:defRPr sz="1400">
                <a:solidFill>
                  <a:srgbClr val="FFFFFF"/>
                </a:solidFill>
              </a:defRPr>
            </a:lvl1pPr>
          </a:lstStyle>
          <a:p>
            <a:pPr>
              <a:defRPr/>
            </a:pPr>
            <a:fld id="{40A33855-DB1C-48FC-B559-8E90DBD2D6C0}" type="slidenum">
              <a:rPr lang="en-US"/>
              <a:pPr>
                <a:defRPr/>
              </a:pPr>
              <a:t>‹#›</a:t>
            </a:fld>
            <a:endParaRPr lang="en-US"/>
          </a:p>
        </p:txBody>
      </p:sp>
      <p:sp>
        <p:nvSpPr>
          <p:cNvPr id="9" name="Ograda noge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en-US"/>
          </a:p>
        </p:txBody>
      </p:sp>
      <p:sp>
        <p:nvSpPr>
          <p:cNvPr id="3" name="Ograda datuma 2"/>
          <p:cNvSpPr>
            <a:spLocks noGrp="1"/>
          </p:cNvSpPr>
          <p:nvPr>
            <p:ph type="dt" sz="half" idx="10"/>
          </p:nvPr>
        </p:nvSpPr>
        <p:spPr/>
        <p:txBody>
          <a:bodyPr/>
          <a:lstStyle>
            <a:lvl1pPr>
              <a:defRPr/>
            </a:lvl1pPr>
          </a:lstStyle>
          <a:p>
            <a:pPr>
              <a:defRPr/>
            </a:pPr>
            <a:fld id="{16E96CB1-867D-4A36-AA3F-7E5C0BBCC249}" type="datetime8">
              <a:rPr lang="en-US"/>
              <a:pPr>
                <a:defRPr/>
              </a:pPr>
              <a:t>11/17/2011 7:13 AM</a:t>
            </a:fld>
            <a:endParaRPr lang="en-US"/>
          </a:p>
        </p:txBody>
      </p:sp>
      <p:sp>
        <p:nvSpPr>
          <p:cNvPr id="4" name="Ograda noge 3"/>
          <p:cNvSpPr>
            <a:spLocks noGrp="1"/>
          </p:cNvSpPr>
          <p:nvPr>
            <p:ph type="ftr" sz="quarter" idx="11"/>
          </p:nvPr>
        </p:nvSpPr>
        <p:spPr/>
        <p:txBody>
          <a:bodyPr/>
          <a:lstStyle>
            <a:lvl1pPr>
              <a:defRPr/>
            </a:lvl1pPr>
          </a:lstStyle>
          <a:p>
            <a:pPr>
              <a:defRPr/>
            </a:pPr>
            <a:endParaRPr lang="en-US"/>
          </a:p>
        </p:txBody>
      </p:sp>
      <p:sp>
        <p:nvSpPr>
          <p:cNvPr id="5" name="Ograda številke diapozitiva 4"/>
          <p:cNvSpPr>
            <a:spLocks noGrp="1"/>
          </p:cNvSpPr>
          <p:nvPr>
            <p:ph type="sldNum" sz="quarter" idx="12"/>
          </p:nvPr>
        </p:nvSpPr>
        <p:spPr/>
        <p:txBody>
          <a:bodyPr/>
          <a:lstStyle>
            <a:lvl1pPr>
              <a:defRPr sz="1400" smtClean="0">
                <a:solidFill>
                  <a:srgbClr val="FFFFFF"/>
                </a:solidFill>
              </a:defRPr>
            </a:lvl1pPr>
          </a:lstStyle>
          <a:p>
            <a:pPr>
              <a:defRPr/>
            </a:pPr>
            <a:fld id="{6F605147-CE9E-4C65-B4C0-466C293C400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lvl1pPr>
              <a:defRPr/>
            </a:lvl1pPr>
          </a:lstStyle>
          <a:p>
            <a:pPr>
              <a:defRPr/>
            </a:pPr>
            <a:fld id="{91D44736-D95B-4E20-8CC2-41D868FABDE9}" type="datetime8">
              <a:rPr lang="en-US"/>
              <a:pPr>
                <a:defRPr/>
              </a:pPr>
              <a:t>11/17/2011 7:13 AM</a:t>
            </a:fld>
            <a:endParaRPr lang="en-US"/>
          </a:p>
        </p:txBody>
      </p:sp>
      <p:sp>
        <p:nvSpPr>
          <p:cNvPr id="3" name="Ograda noge 2"/>
          <p:cNvSpPr>
            <a:spLocks noGrp="1"/>
          </p:cNvSpPr>
          <p:nvPr>
            <p:ph type="ftr" sz="quarter" idx="11"/>
          </p:nvPr>
        </p:nvSpPr>
        <p:spPr/>
        <p:txBody>
          <a:bodyPr/>
          <a:lstStyle>
            <a:lvl1pPr>
              <a:defRPr/>
            </a:lvl1pPr>
          </a:lstStyle>
          <a:p>
            <a:pPr>
              <a:defRPr/>
            </a:pPr>
            <a:endParaRPr lang="en-US"/>
          </a:p>
        </p:txBody>
      </p:sp>
      <p:sp>
        <p:nvSpPr>
          <p:cNvPr id="4" name="Ograda številke diapozitiva 3"/>
          <p:cNvSpPr>
            <a:spLocks noGrp="1"/>
          </p:cNvSpPr>
          <p:nvPr>
            <p:ph type="sldNum" sz="quarter" idx="12"/>
          </p:nvPr>
        </p:nvSpPr>
        <p:spPr>
          <a:xfrm>
            <a:off x="0" y="6248400"/>
            <a:ext cx="533400" cy="381000"/>
          </a:xfrm>
        </p:spPr>
        <p:txBody>
          <a:bodyPr/>
          <a:lstStyle>
            <a:lvl1pPr>
              <a:defRPr sz="1400" smtClean="0">
                <a:solidFill>
                  <a:schemeClr val="tx2"/>
                </a:solidFill>
              </a:defRPr>
            </a:lvl1pPr>
          </a:lstStyle>
          <a:p>
            <a:pPr>
              <a:defRPr/>
            </a:pPr>
            <a:fld id="{95656F5F-BD1F-455F-AA37-7BAB6CD8CCF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609600" y="273050"/>
            <a:ext cx="8077200" cy="869950"/>
          </a:xfrm>
        </p:spPr>
        <p:txBody>
          <a:bodyPr/>
          <a:lstStyle>
            <a:lvl1pPr algn="l">
              <a:buNone/>
              <a:defRPr sz="4400" b="0"/>
            </a:lvl1pPr>
          </a:lstStyle>
          <a:p>
            <a:r>
              <a:rPr lang="sl-SI" smtClean="0"/>
              <a:t>Kliknite, če želite urediti slog naslova matrice</a:t>
            </a:r>
            <a:endParaRPr lang="en-US"/>
          </a:p>
        </p:txBody>
      </p:sp>
      <p:sp>
        <p:nvSpPr>
          <p:cNvPr id="3" name="Ograda besedila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sl-SI" smtClean="0"/>
              <a:t>Kliknite, če želite urediti sloge besedila matrice</a:t>
            </a:r>
          </a:p>
        </p:txBody>
      </p:sp>
      <p:sp>
        <p:nvSpPr>
          <p:cNvPr id="9" name="Ograda vsebine 8"/>
          <p:cNvSpPr>
            <a:spLocks noGrp="1"/>
          </p:cNvSpPr>
          <p:nvPr>
            <p:ph sz="quarter" idx="1"/>
          </p:nvPr>
        </p:nvSpPr>
        <p:spPr>
          <a:xfrm>
            <a:off x="2362200" y="1752600"/>
            <a:ext cx="6400800" cy="4419600"/>
          </a:xfr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grada datuma 13"/>
          <p:cNvSpPr>
            <a:spLocks noGrp="1"/>
          </p:cNvSpPr>
          <p:nvPr>
            <p:ph type="dt" sz="half" idx="10"/>
          </p:nvPr>
        </p:nvSpPr>
        <p:spPr/>
        <p:txBody>
          <a:bodyPr/>
          <a:lstStyle>
            <a:lvl1pPr>
              <a:defRPr/>
            </a:lvl1pPr>
          </a:lstStyle>
          <a:p>
            <a:pPr>
              <a:defRPr/>
            </a:pPr>
            <a:fld id="{D9525EED-C190-48A6-9141-D75F8EDEF41E}" type="datetime8">
              <a:rPr lang="en-US"/>
              <a:pPr>
                <a:defRPr/>
              </a:pPr>
              <a:t>11/17/2011 7:13 AM</a:t>
            </a:fld>
            <a:endParaRPr lang="en-US" dirty="0"/>
          </a:p>
        </p:txBody>
      </p:sp>
      <p:sp>
        <p:nvSpPr>
          <p:cNvPr id="6" name="Ograda noge 2"/>
          <p:cNvSpPr>
            <a:spLocks noGrp="1"/>
          </p:cNvSpPr>
          <p:nvPr>
            <p:ph type="ftr" sz="quarter" idx="11"/>
          </p:nvPr>
        </p:nvSpPr>
        <p:spPr/>
        <p:txBody>
          <a:bodyPr/>
          <a:lstStyle>
            <a:lvl1pPr>
              <a:defRPr/>
            </a:lvl1pPr>
          </a:lstStyle>
          <a:p>
            <a:pPr>
              <a:defRPr/>
            </a:pPr>
            <a:endParaRPr lang="en-US"/>
          </a:p>
        </p:txBody>
      </p:sp>
      <p:sp>
        <p:nvSpPr>
          <p:cNvPr id="7" name="Ograda številke diapozitiva 22"/>
          <p:cNvSpPr>
            <a:spLocks noGrp="1"/>
          </p:cNvSpPr>
          <p:nvPr>
            <p:ph type="sldNum" sz="quarter" idx="12"/>
          </p:nvPr>
        </p:nvSpPr>
        <p:spPr/>
        <p:txBody>
          <a:bodyPr/>
          <a:lstStyle>
            <a:lvl1pPr>
              <a:defRPr/>
            </a:lvl1pPr>
          </a:lstStyle>
          <a:p>
            <a:pPr>
              <a:defRPr/>
            </a:pPr>
            <a:fld id="{CD288394-6B5B-4B3D-A4F6-FB24842F2A6E}" type="slidenum">
              <a:rPr lang="en-US"/>
              <a:pPr>
                <a:defRPr/>
              </a:pPr>
              <a:t>‹#›</a:t>
            </a:fld>
            <a:endParaRPr lang="en-US" sz="1400" dirty="0">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bg>
      <p:bgRef idx="1003">
        <a:schemeClr val="bg2"/>
      </p:bgRef>
    </p:bg>
    <p:spTree>
      <p:nvGrpSpPr>
        <p:cNvPr id="1" name=""/>
        <p:cNvGrpSpPr/>
        <p:nvPr/>
      </p:nvGrpSpPr>
      <p:grpSpPr>
        <a:xfrm>
          <a:off x="0" y="0"/>
          <a:ext cx="0" cy="0"/>
          <a:chOff x="0" y="0"/>
          <a:chExt cx="0" cy="0"/>
        </a:xfrm>
      </p:grpSpPr>
      <p:sp>
        <p:nvSpPr>
          <p:cNvPr id="5" name="Pravokotnik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ravokotnik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Pravokotnik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ravokotnik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Ograda besedila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sl-SI" smtClean="0"/>
              <a:t>Kliknite, če želite urediti sloge besedila matrice</a:t>
            </a:r>
          </a:p>
        </p:txBody>
      </p:sp>
      <p:sp>
        <p:nvSpPr>
          <p:cNvPr id="2" name="Naslov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sl-SI" smtClean="0"/>
              <a:t>Kliknite, če želite urediti slog naslova matrice</a:t>
            </a:r>
            <a:endParaRPr lang="en-US"/>
          </a:p>
        </p:txBody>
      </p:sp>
      <p:sp>
        <p:nvSpPr>
          <p:cNvPr id="3" name="Ograda slike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sl-SI" noProof="0" smtClean="0"/>
              <a:t>Kliknite ikono, če želite dodati sliko</a:t>
            </a:r>
            <a:endParaRPr lang="en-US" noProof="0" dirty="0"/>
          </a:p>
        </p:txBody>
      </p:sp>
      <p:sp>
        <p:nvSpPr>
          <p:cNvPr id="9" name="Ograda datuma 11"/>
          <p:cNvSpPr>
            <a:spLocks noGrp="1"/>
          </p:cNvSpPr>
          <p:nvPr>
            <p:ph type="dt" sz="half" idx="10"/>
          </p:nvPr>
        </p:nvSpPr>
        <p:spPr>
          <a:xfrm>
            <a:off x="6248400" y="6248400"/>
            <a:ext cx="2667000" cy="365125"/>
          </a:xfrm>
        </p:spPr>
        <p:txBody>
          <a:bodyPr rtlCol="0"/>
          <a:lstStyle>
            <a:lvl1pPr>
              <a:defRPr/>
            </a:lvl1pPr>
          </a:lstStyle>
          <a:p>
            <a:pPr>
              <a:defRPr/>
            </a:pPr>
            <a:fld id="{575F688D-A6CE-4035-B7A0-DC96F2A7977D}" type="datetime8">
              <a:rPr lang="en-US"/>
              <a:pPr>
                <a:defRPr/>
              </a:pPr>
              <a:t>11/17/2011 7:13 AM</a:t>
            </a:fld>
            <a:endParaRPr lang="en-US"/>
          </a:p>
        </p:txBody>
      </p:sp>
      <p:sp>
        <p:nvSpPr>
          <p:cNvPr id="10" name="Ograda številke diapozitiva 12"/>
          <p:cNvSpPr>
            <a:spLocks noGrp="1"/>
          </p:cNvSpPr>
          <p:nvPr>
            <p:ph type="sldNum" sz="quarter" idx="11"/>
          </p:nvPr>
        </p:nvSpPr>
        <p:spPr>
          <a:xfrm>
            <a:off x="0" y="4667250"/>
            <a:ext cx="1447800" cy="663575"/>
          </a:xfrm>
        </p:spPr>
        <p:txBody>
          <a:bodyPr rtlCol="0"/>
          <a:lstStyle>
            <a:lvl1pPr>
              <a:defRPr sz="2800" smtClean="0">
                <a:solidFill>
                  <a:srgbClr val="FFFFFF"/>
                </a:solidFill>
              </a:defRPr>
            </a:lvl1pPr>
          </a:lstStyle>
          <a:p>
            <a:pPr>
              <a:defRPr/>
            </a:pPr>
            <a:fld id="{0117FACE-A1DA-4E16-9D46-FEF8119D9F44}" type="slidenum">
              <a:rPr lang="en-US"/>
              <a:pPr>
                <a:defRPr/>
              </a:pPr>
              <a:t>‹#›</a:t>
            </a:fld>
            <a:endParaRPr lang="en-US" dirty="0"/>
          </a:p>
        </p:txBody>
      </p:sp>
      <p:sp>
        <p:nvSpPr>
          <p:cNvPr id="11" name="Ograda noge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grada naslova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endParaRPr lang="en-US" smtClean="0"/>
          </a:p>
        </p:txBody>
      </p:sp>
      <p:sp>
        <p:nvSpPr>
          <p:cNvPr id="1027" name="Ograda besedila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smtClean="0"/>
          </a:p>
        </p:txBody>
      </p:sp>
      <p:sp>
        <p:nvSpPr>
          <p:cNvPr id="14" name="Ograda datuma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8428CB3D-C733-4667-893B-950B132FDD60}" type="datetime8">
              <a:rPr lang="en-US"/>
              <a:pPr>
                <a:defRPr/>
              </a:pPr>
              <a:t>11/17/2011 7:13 AM</a:t>
            </a:fld>
            <a:endParaRPr lang="en-US" dirty="0"/>
          </a:p>
        </p:txBody>
      </p:sp>
      <p:sp>
        <p:nvSpPr>
          <p:cNvPr id="3" name="Ograda noge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defRPr>
            </a:lvl1pPr>
          </a:lstStyle>
          <a:p>
            <a:pPr>
              <a:defRPr/>
            </a:pPr>
            <a:endParaRPr lang="en-US"/>
          </a:p>
        </p:txBody>
      </p:sp>
      <p:sp>
        <p:nvSpPr>
          <p:cNvPr id="7" name="Pravokotnik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Pravokotnik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Pravokotnik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grada številke diapozitiva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200" b="1" smtClean="0">
                <a:solidFill>
                  <a:schemeClr val="tx2"/>
                </a:solidFill>
                <a:latin typeface="+mn-lt"/>
              </a:defRPr>
            </a:lvl1pPr>
          </a:lstStyle>
          <a:p>
            <a:pPr>
              <a:defRPr/>
            </a:pPr>
            <a:fld id="{535ADE1E-5474-4812-B145-E7BC37C262D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43" r:id="rId8"/>
    <p:sldLayoutId id="2147483751" r:id="rId9"/>
    <p:sldLayoutId id="2147483742" r:id="rId10"/>
    <p:sldLayoutId id="2147483752" r:id="rId11"/>
    <p:sldLayoutId id="2147483753" r:id="rId12"/>
    <p:sldLayoutId id="2147483754" r:id="rId13"/>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18"/>
        </a:defRPr>
      </a:lvl2pPr>
      <a:lvl3pPr algn="l" rtl="0" fontAlgn="base">
        <a:spcBef>
          <a:spcPct val="0"/>
        </a:spcBef>
        <a:spcAft>
          <a:spcPct val="0"/>
        </a:spcAft>
        <a:defRPr sz="4400">
          <a:solidFill>
            <a:schemeClr val="tx2"/>
          </a:solidFill>
          <a:latin typeface="Tw Cen MT" pitchFamily="34" charset="-18"/>
        </a:defRPr>
      </a:lvl3pPr>
      <a:lvl4pPr algn="l" rtl="0" fontAlgn="base">
        <a:spcBef>
          <a:spcPct val="0"/>
        </a:spcBef>
        <a:spcAft>
          <a:spcPct val="0"/>
        </a:spcAft>
        <a:defRPr sz="4400">
          <a:solidFill>
            <a:schemeClr val="tx2"/>
          </a:solidFill>
          <a:latin typeface="Tw Cen MT" pitchFamily="34" charset="-18"/>
        </a:defRPr>
      </a:lvl4pPr>
      <a:lvl5pPr algn="l" rtl="0" fontAlgn="base">
        <a:spcBef>
          <a:spcPct val="0"/>
        </a:spcBef>
        <a:spcAft>
          <a:spcPct val="0"/>
        </a:spcAft>
        <a:defRPr sz="4400">
          <a:solidFill>
            <a:schemeClr val="tx2"/>
          </a:solidFill>
          <a:latin typeface="Tw Cen MT" pitchFamily="34" charset="-18"/>
        </a:defRPr>
      </a:lvl5pPr>
      <a:lvl6pPr marL="457200" algn="l" rtl="0" fontAlgn="base">
        <a:spcBef>
          <a:spcPct val="0"/>
        </a:spcBef>
        <a:spcAft>
          <a:spcPct val="0"/>
        </a:spcAft>
        <a:defRPr sz="4400">
          <a:solidFill>
            <a:schemeClr val="tx2"/>
          </a:solidFill>
          <a:latin typeface="Tw Cen MT" pitchFamily="34" charset="-18"/>
        </a:defRPr>
      </a:lvl6pPr>
      <a:lvl7pPr marL="914400" algn="l" rtl="0" fontAlgn="base">
        <a:spcBef>
          <a:spcPct val="0"/>
        </a:spcBef>
        <a:spcAft>
          <a:spcPct val="0"/>
        </a:spcAft>
        <a:defRPr sz="4400">
          <a:solidFill>
            <a:schemeClr val="tx2"/>
          </a:solidFill>
          <a:latin typeface="Tw Cen MT" pitchFamily="34" charset="-18"/>
        </a:defRPr>
      </a:lvl7pPr>
      <a:lvl8pPr marL="1371600" algn="l" rtl="0" fontAlgn="base">
        <a:spcBef>
          <a:spcPct val="0"/>
        </a:spcBef>
        <a:spcAft>
          <a:spcPct val="0"/>
        </a:spcAft>
        <a:defRPr sz="4400">
          <a:solidFill>
            <a:schemeClr val="tx2"/>
          </a:solidFill>
          <a:latin typeface="Tw Cen MT" pitchFamily="34" charset="-18"/>
        </a:defRPr>
      </a:lvl8pPr>
      <a:lvl9pPr marL="1828800" algn="l" rtl="0" fontAlgn="base">
        <a:spcBef>
          <a:spcPct val="0"/>
        </a:spcBef>
        <a:spcAft>
          <a:spcPct val="0"/>
        </a:spcAft>
        <a:defRPr sz="4400">
          <a:solidFill>
            <a:schemeClr val="tx2"/>
          </a:solidFill>
          <a:latin typeface="Tw Cen MT" pitchFamily="34" charset="-18"/>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beta.wikiversity.org/wiki/Napotki_za_iskanje_leposlovja_po_Cobiss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www.ff.uni-lj.si/oddelki/slovenistika/mh/szr.pdf" TargetMode="External"/><Relationship Id="rId3" Type="http://schemas.openxmlformats.org/officeDocument/2006/relationships/image" Target="../media/image9.png"/><Relationship Id="rId7" Type="http://schemas.openxmlformats.org/officeDocument/2006/relationships/hyperlink" Target="http://lit.ijs.si/spisovn.html" TargetMode="External"/><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hyperlink" Target="http://videolectures.net/Top/Humanities/Literature/#l=sl" TargetMode="External"/><Relationship Id="rId5" Type="http://schemas.openxmlformats.org/officeDocument/2006/relationships/hyperlink" Target="http://ezb.ijs.si/nrss/" TargetMode="External"/><Relationship Id="rId10" Type="http://schemas.openxmlformats.org/officeDocument/2006/relationships/image" Target="../media/image10.png"/><Relationship Id="rId4" Type="http://schemas.openxmlformats.org/officeDocument/2006/relationships/hyperlink" Target="http://nl.ijs.si/e-zrc/" TargetMode="External"/><Relationship Id="rId9" Type="http://schemas.openxmlformats.org/officeDocument/2006/relationships/hyperlink" Target="http://lit.ijs.si/skp1.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f.uni-lj.si/slovjez/sds/zborniki.html" TargetMode="External"/><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hyperlink" Target="http://www.kermauner.org/eknj.as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nl.ijs.si/ahlib/dl/" TargetMode="External"/><Relationship Id="rId3" Type="http://schemas.openxmlformats.org/officeDocument/2006/relationships/image" Target="../media/image15.png"/><Relationship Id="rId7" Type="http://schemas.openxmlformats.org/officeDocument/2006/relationships/hyperlink" Target="http://sl.wikisource.org/wiki/Wikivir:Slovenska_leposlovna_klasika" TargetMode="Externa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hyperlink" Target="http://bos.zrc-sazu.si/s_nova_beseda.html" TargetMode="External"/><Relationship Id="rId5" Type="http://schemas.openxmlformats.org/officeDocument/2006/relationships/hyperlink" Target="http://www.dlib.si/" TargetMode="External"/><Relationship Id="rId10" Type="http://schemas.openxmlformats.org/officeDocument/2006/relationships/hyperlink" Target="http://www.archive.org/details/texts" TargetMode="External"/><Relationship Id="rId4" Type="http://schemas.openxmlformats.org/officeDocument/2006/relationships/hyperlink" Target="http://www.omnibus.se/beseda/" TargetMode="External"/><Relationship Id="rId9" Type="http://schemas.openxmlformats.org/officeDocument/2006/relationships/hyperlink" Target="http://books.google.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ovenskaliteratura.ff.uni-lj.si/sl.html" TargetMode="External"/><Relationship Id="rId2" Type="http://schemas.openxmlformats.org/officeDocument/2006/relationships/hyperlink" Target="http://lit.ijs.si/leposl.html" TargetMode="External"/><Relationship Id="rId1" Type="http://schemas.openxmlformats.org/officeDocument/2006/relationships/slideLayout" Target="../slideLayouts/slideLayout2.xml"/><Relationship Id="rId4" Type="http://schemas.openxmlformats.org/officeDocument/2006/relationships/hyperlink" Target="http://sis.gimb.si/slovlit/"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n.wikipedia.org/wiki/File:PercentWikipediasGraph.p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tats.wikimedia.org/SL/Sitemap.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l.wikipedia.org/wiki/Wikipedija:%C4%8Clanki,_ki_bi_jih_morala_imeti_vsaka_Wikipedija" TargetMode="External"/><Relationship Id="rId2" Type="http://schemas.openxmlformats.org/officeDocument/2006/relationships/hyperlink" Target="http://sl.wikipedia.org/wiki/Wikipedija:Administratorji#Seznam_administratorje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en.wikipedia.org/wiki/Jaron_Lani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butalopedija.org/" TargetMode="External"/><Relationship Id="rId2" Type="http://schemas.openxmlformats.org/officeDocument/2006/relationships/hyperlink" Target="http://sl.wikipedia.org/wiki/Zdravljica" TargetMode="External"/><Relationship Id="rId1" Type="http://schemas.openxmlformats.org/officeDocument/2006/relationships/slideLayout" Target="../slideLayouts/slideLayout2.xml"/><Relationship Id="rId4" Type="http://schemas.openxmlformats.org/officeDocument/2006/relationships/hyperlink" Target="http://de.uncyclopedia.org/wiki/Hauptseit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l.wikipedia.org/wiki/Josef_Friedrich_Perkoni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l.wikisource.org/wiki/Teksti_za_prvi_letnik_slovenistov_2010/11" TargetMode="External"/><Relationship Id="rId3" Type="http://schemas.openxmlformats.org/officeDocument/2006/relationships/hyperlink" Target="http://sl.wikipedia.org/wiki/Wikipedija:WikiProjekt%20Slovenska_literarna_veda" TargetMode="External"/><Relationship Id="rId7" Type="http://schemas.openxmlformats.org/officeDocument/2006/relationships/hyperlink" Target="http://sl.wikisource.org/wiki/Wikivir:Slovenska_leposlovna_klasika" TargetMode="External"/><Relationship Id="rId2" Type="http://schemas.openxmlformats.org/officeDocument/2006/relationships/hyperlink" Target="http://sl.wikipedia.org/wiki/Wikiprojekt" TargetMode="External"/><Relationship Id="rId1" Type="http://schemas.openxmlformats.org/officeDocument/2006/relationships/slideLayout" Target="../slideLayouts/slideLayout2.xml"/><Relationship Id="rId6" Type="http://schemas.openxmlformats.org/officeDocument/2006/relationships/hyperlink" Target="http://sl.wikipedia.org/wiki/Wikipedija:WikiProjekt_Bibliotekarji_o_romanih" TargetMode="External"/><Relationship Id="rId5" Type="http://schemas.openxmlformats.org/officeDocument/2006/relationships/hyperlink" Target="http://sl.wikipedia.org/wiki/Wikipedija:WikiProjekt_Slovenska_mladinska_knji%C5%BEevnost" TargetMode="External"/><Relationship Id="rId4" Type="http://schemas.openxmlformats.org/officeDocument/2006/relationships/hyperlink" Target="http://sl.wikipedia.org/wiki/Wikipedija:WikiProjekt_Slovenska_literarna_gesla_v_drugih_Wikipedijah"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ff.uni-lj.si/oddelki/slovenistika/mh/celovec.pp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beta.wikiversity.org/wiki/Uvod_v_%C5%A1tudij_slovenske_knji%C5%BEevnosti_E" TargetMode="External"/><Relationship Id="rId13" Type="http://schemas.openxmlformats.org/officeDocument/2006/relationships/hyperlink" Target="http://beta.wikiversity.org/wiki/Literatura_in_prostor" TargetMode="External"/><Relationship Id="rId3" Type="http://schemas.openxmlformats.org/officeDocument/2006/relationships/hyperlink" Target="http://beta.wikiversity.org/wiki/Diplomski_seminar_2011/12" TargetMode="External"/><Relationship Id="rId7" Type="http://schemas.openxmlformats.org/officeDocument/2006/relationships/hyperlink" Target="http://beta.wikiversity.org/wiki/Uvod_v_%C5%A1tudij_slovenske_knji%C5%BEevnosti_E_2009/10" TargetMode="External"/><Relationship Id="rId12" Type="http://schemas.openxmlformats.org/officeDocument/2006/relationships/hyperlink" Target="http://beta.wikiversity.org/wiki/Diplomske_teme_za_prvo_stopnjo_slovenistike" TargetMode="External"/><Relationship Id="rId2" Type="http://schemas.openxmlformats.org/officeDocument/2006/relationships/hyperlink" Target="http://beta.wikiversity.org/wiki/Uvod_v_%C5%A1tudij_slovenske_knji%C5%BEevnosti_E_2010/11" TargetMode="External"/><Relationship Id="rId1" Type="http://schemas.openxmlformats.org/officeDocument/2006/relationships/slideLayout" Target="../slideLayouts/slideLayout2.xml"/><Relationship Id="rId6" Type="http://schemas.openxmlformats.org/officeDocument/2006/relationships/hyperlink" Target="http://beta.wikiversity.org/wiki/Uvod_v_%C5%A1tudij_slovenske_knji%C5%BEevnosti_E_2011/12" TargetMode="External"/><Relationship Id="rId11" Type="http://schemas.openxmlformats.org/officeDocument/2006/relationships/hyperlink" Target="http://beta.wikiversity.org/wiki/Napotki_za_iskanje_leposlovja_po_Cobissu" TargetMode="External"/><Relationship Id="rId5" Type="http://schemas.openxmlformats.org/officeDocument/2006/relationships/hyperlink" Target="http://beta.wikiversity.org/wiki/Strokovno_pisanje_2011" TargetMode="External"/><Relationship Id="rId10" Type="http://schemas.openxmlformats.org/officeDocument/2006/relationships/hyperlink" Target="http://beta.wikiversity.org/wiki/Doktorski_program_Slovenistika" TargetMode="External"/><Relationship Id="rId4" Type="http://schemas.openxmlformats.org/officeDocument/2006/relationships/hyperlink" Target="http://beta.wikiversity.org/wiki/Strokovno_pisanje_2012" TargetMode="External"/><Relationship Id="rId9" Type="http://schemas.openxmlformats.org/officeDocument/2006/relationships/hyperlink" Target="http://beta.wikiversity.org/wiki/Metodologija_slovenisti%C4%8Dne_literarne_vede_2009/1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l.wikibooks.org/wiki/Uvod_v_mladinsko_knji&#382;evnost" TargetMode="External"/><Relationship Id="rId2" Type="http://schemas.openxmlformats.org/officeDocument/2006/relationships/hyperlink" Target="http://sl.wikibooks.org/wiki/Slovenska_knji&#382;evnost_1965-2015" TargetMode="External"/><Relationship Id="rId1" Type="http://schemas.openxmlformats.org/officeDocument/2006/relationships/slideLayout" Target="../slideLayouts/slideLayout2.xml"/><Relationship Id="rId4" Type="http://schemas.openxmlformats.org/officeDocument/2006/relationships/hyperlink" Target="http://sl.wikibooks.org/wiki/Literatura_v_Wikipedijah"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l.wikipedia.org/wiki/Wikipedija:Urejanje_strani"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mailman.ijs.si/pipermail/slovlit/" TargetMode="External"/><Relationship Id="rId2" Type="http://schemas.openxmlformats.org/officeDocument/2006/relationships/hyperlink" Target="http://creativecommons.si/"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uni-lj.academia.edu/MiranHladnik/Abou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p:txBody>
          <a:bodyPr>
            <a:normAutofit/>
          </a:bodyPr>
          <a:lstStyle/>
          <a:p>
            <a:pPr fontAlgn="auto">
              <a:spcAft>
                <a:spcPts val="0"/>
              </a:spcAft>
              <a:defRPr/>
            </a:pPr>
            <a:r>
              <a:rPr lang="sl-SI" smtClean="0"/>
              <a:t>SlovenŠčina v svetu interneta</a:t>
            </a:r>
            <a:endParaRPr lang="sl-SI" dirty="0"/>
          </a:p>
        </p:txBody>
      </p:sp>
      <p:sp>
        <p:nvSpPr>
          <p:cNvPr id="16386" name="Rectangle 2"/>
          <p:cNvSpPr>
            <a:spLocks noGrp="1"/>
          </p:cNvSpPr>
          <p:nvPr>
            <p:ph type="subTitle" idx="1"/>
          </p:nvPr>
        </p:nvSpPr>
        <p:spPr>
          <a:xfrm>
            <a:off x="2362200" y="6049963"/>
            <a:ext cx="6705600" cy="685800"/>
          </a:xfrm>
        </p:spPr>
        <p:txBody>
          <a:bodyPr/>
          <a:lstStyle/>
          <a:p>
            <a:r>
              <a:rPr lang="sl-SI" smtClean="0"/>
              <a:t>Miran Hladnik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slov 1"/>
          <p:cNvSpPr>
            <a:spLocks noGrp="1"/>
          </p:cNvSpPr>
          <p:nvPr>
            <p:ph type="title"/>
          </p:nvPr>
        </p:nvSpPr>
        <p:spPr>
          <a:xfrm>
            <a:off x="612775" y="228600"/>
            <a:ext cx="8153400" cy="990600"/>
          </a:xfrm>
        </p:spPr>
        <p:txBody>
          <a:bodyPr/>
          <a:lstStyle/>
          <a:p>
            <a:r>
              <a:rPr lang="sl-SI" smtClean="0"/>
              <a:t>Cobiss</a:t>
            </a:r>
          </a:p>
        </p:txBody>
      </p:sp>
      <p:sp>
        <p:nvSpPr>
          <p:cNvPr id="27650" name="Ograda vsebine 2"/>
          <p:cNvSpPr>
            <a:spLocks noGrp="1"/>
          </p:cNvSpPr>
          <p:nvPr>
            <p:ph sz="quarter" idx="1"/>
          </p:nvPr>
        </p:nvSpPr>
        <p:spPr>
          <a:xfrm>
            <a:off x="612775" y="1600200"/>
            <a:ext cx="8153400" cy="4495800"/>
          </a:xfrm>
        </p:spPr>
        <p:txBody>
          <a:bodyPr/>
          <a:lstStyle/>
          <a:p>
            <a:r>
              <a:rPr lang="sl-SI" smtClean="0"/>
              <a:t>Iskanje</a:t>
            </a:r>
            <a:r>
              <a:rPr lang="sl-SI" smtClean="0">
                <a:hlinkClick r:id="rId2"/>
              </a:rPr>
              <a:t> </a:t>
            </a:r>
            <a:r>
              <a:rPr lang="sl-SI" smtClean="0"/>
              <a:t>(</a:t>
            </a:r>
            <a:r>
              <a:rPr lang="sl-SI" smtClean="0">
                <a:hlinkClick r:id="rId2"/>
              </a:rPr>
              <a:t>http://beta.wikiversity.org/wiki/Napotki_za_iskanje_leposlovja_po_Cobissu</a:t>
            </a:r>
            <a:r>
              <a:rPr lang="sl-SI" smtClean="0"/>
              <a:t>)</a:t>
            </a:r>
          </a:p>
          <a:p>
            <a:r>
              <a:rPr lang="sl-SI" smtClean="0"/>
              <a:t>Seznam vseh 17.000 živečih slovenskih avtorjev</a:t>
            </a:r>
          </a:p>
          <a:p>
            <a:r>
              <a:rPr lang="sl-SI" smtClean="0"/>
              <a:t>Seznam stotih najbolj izposojanih knjig</a:t>
            </a:r>
          </a:p>
          <a:p>
            <a:endParaRPr lang="sl-SI"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0"/>
          <p:cNvPicPr>
            <a:picLocks noGrp="1" noChangeAspect="1" noChangeArrowheads="1"/>
          </p:cNvPicPr>
          <p:nvPr>
            <p:ph sz="quarter" idx="3"/>
          </p:nvPr>
        </p:nvPicPr>
        <p:blipFill>
          <a:blip r:embed="rId2"/>
          <a:srcRect/>
          <a:stretch>
            <a:fillRect/>
          </a:stretch>
        </p:blipFill>
        <p:spPr>
          <a:xfrm>
            <a:off x="7145338" y="3860800"/>
            <a:ext cx="1998662" cy="2997200"/>
          </a:xfrm>
        </p:spPr>
      </p:pic>
      <p:pic>
        <p:nvPicPr>
          <p:cNvPr id="28674" name="Picture 8"/>
          <p:cNvPicPr>
            <a:picLocks noChangeAspect="1" noChangeArrowheads="1"/>
          </p:cNvPicPr>
          <p:nvPr/>
        </p:nvPicPr>
        <p:blipFill>
          <a:blip r:embed="rId3"/>
          <a:srcRect/>
          <a:stretch>
            <a:fillRect/>
          </a:stretch>
        </p:blipFill>
        <p:spPr bwMode="auto">
          <a:xfrm>
            <a:off x="0" y="3709988"/>
            <a:ext cx="2105025" cy="3148012"/>
          </a:xfrm>
          <a:prstGeom prst="rect">
            <a:avLst/>
          </a:prstGeom>
          <a:noFill/>
          <a:ln w="9525">
            <a:noFill/>
            <a:miter lim="800000"/>
            <a:headEnd/>
            <a:tailEnd/>
          </a:ln>
        </p:spPr>
      </p:pic>
      <p:sp>
        <p:nvSpPr>
          <p:cNvPr id="28675" name="Rectangle 2"/>
          <p:cNvSpPr>
            <a:spLocks noGrp="1" noChangeArrowheads="1"/>
          </p:cNvSpPr>
          <p:nvPr>
            <p:ph type="title"/>
          </p:nvPr>
        </p:nvSpPr>
        <p:spPr/>
        <p:txBody>
          <a:bodyPr/>
          <a:lstStyle/>
          <a:p>
            <a:r>
              <a:rPr lang="sl-SI" smtClean="0"/>
              <a:t>Slovenistična literarnovedna periodika</a:t>
            </a:r>
          </a:p>
        </p:txBody>
      </p:sp>
      <p:sp>
        <p:nvSpPr>
          <p:cNvPr id="8195" name="Rectangle 3"/>
          <p:cNvSpPr>
            <a:spLocks noGrp="1" noChangeArrowheads="1"/>
          </p:cNvSpPr>
          <p:nvPr>
            <p:ph type="body" sz="half" idx="1"/>
          </p:nvPr>
        </p:nvSpPr>
        <p:spPr>
          <a:xfrm>
            <a:off x="2195513" y="2133600"/>
            <a:ext cx="5905500" cy="3886200"/>
          </a:xfrm>
        </p:spPr>
        <p:txBody>
          <a:bodyPr>
            <a:normAutofit lnSpcReduction="10000"/>
          </a:bodyPr>
          <a:lstStyle/>
          <a:p>
            <a:pPr marL="320040" indent="-320040" fontAlgn="auto">
              <a:lnSpc>
                <a:spcPct val="80000"/>
              </a:lnSpc>
              <a:spcAft>
                <a:spcPts val="0"/>
              </a:spcAft>
              <a:buFont typeface="Wingdings"/>
              <a:buChar char=""/>
              <a:defRPr/>
            </a:pPr>
            <a:r>
              <a:rPr lang="sl-SI" sz="2600" b="1"/>
              <a:t>Slavistična </a:t>
            </a:r>
            <a:r>
              <a:rPr lang="sl-SI" sz="2600" b="1" smtClean="0"/>
              <a:t>revija </a:t>
            </a:r>
            <a:r>
              <a:rPr lang="sl-SI" sz="2400" smtClean="0">
                <a:solidFill>
                  <a:schemeClr val="bg1">
                    <a:lumMod val="50000"/>
                  </a:schemeClr>
                </a:solidFill>
              </a:rPr>
              <a:t>(http://www.srl.si/)</a:t>
            </a:r>
          </a:p>
          <a:p>
            <a:pPr marL="320040" indent="-320040" fontAlgn="auto">
              <a:lnSpc>
                <a:spcPct val="80000"/>
              </a:lnSpc>
              <a:spcAft>
                <a:spcPts val="0"/>
              </a:spcAft>
              <a:buFont typeface="Wingdings"/>
              <a:buChar char=""/>
              <a:defRPr/>
            </a:pPr>
            <a:r>
              <a:rPr lang="sl-SI" sz="2600" b="1" smtClean="0"/>
              <a:t>Jezik </a:t>
            </a:r>
            <a:r>
              <a:rPr lang="sl-SI" sz="2600" b="1"/>
              <a:t>in </a:t>
            </a:r>
            <a:r>
              <a:rPr lang="sl-SI" sz="2600" b="1" smtClean="0"/>
              <a:t>slovstvo </a:t>
            </a:r>
            <a:r>
              <a:rPr lang="sl-SI" sz="2400" smtClean="0">
                <a:solidFill>
                  <a:schemeClr val="bg1">
                    <a:lumMod val="50000"/>
                  </a:schemeClr>
                </a:solidFill>
              </a:rPr>
              <a:t>(http://www.jezikinslovstvo.com/)</a:t>
            </a:r>
            <a:endParaRPr lang="sl-SI" sz="2600">
              <a:solidFill>
                <a:schemeClr val="bg1">
                  <a:lumMod val="50000"/>
                </a:schemeClr>
              </a:solidFill>
            </a:endParaRPr>
          </a:p>
          <a:p>
            <a:pPr marL="320040" indent="-320040" fontAlgn="auto">
              <a:spcAft>
                <a:spcPts val="0"/>
              </a:spcAft>
              <a:buFont typeface="Wingdings"/>
              <a:buChar char=""/>
              <a:defRPr/>
            </a:pPr>
            <a:r>
              <a:rPr lang="sl-SI" sz="2600" b="1"/>
              <a:t>Primerjalna književnost</a:t>
            </a:r>
          </a:p>
          <a:p>
            <a:pPr marL="320040" indent="-320040" fontAlgn="auto">
              <a:spcAft>
                <a:spcPts val="0"/>
              </a:spcAft>
              <a:buFont typeface="Wingdings"/>
              <a:buChar char=""/>
              <a:defRPr/>
            </a:pPr>
            <a:r>
              <a:rPr lang="sl-SI" sz="2600" b="1"/>
              <a:t>Slovene </a:t>
            </a:r>
            <a:r>
              <a:rPr lang="sl-SI" sz="2600" b="1" smtClean="0"/>
              <a:t>Studies </a:t>
            </a:r>
            <a:r>
              <a:rPr lang="sl-SI" sz="2400" smtClean="0">
                <a:solidFill>
                  <a:schemeClr val="bg1">
                    <a:lumMod val="50000"/>
                  </a:schemeClr>
                </a:solidFill>
              </a:rPr>
              <a:t>(http://www.slovenestudies.com/)</a:t>
            </a:r>
          </a:p>
          <a:p>
            <a:pPr marL="320040" indent="-320040" fontAlgn="auto">
              <a:spcAft>
                <a:spcPts val="0"/>
              </a:spcAft>
              <a:buFont typeface="Wingdings" pitchFamily="2" charset="2"/>
              <a:buNone/>
              <a:defRPr/>
            </a:pPr>
            <a:endParaRPr lang="sl-SI" sz="2600"/>
          </a:p>
          <a:p>
            <a:pPr marL="320040" indent="-320040" fontAlgn="auto">
              <a:spcAft>
                <a:spcPts val="0"/>
              </a:spcAft>
              <a:buFont typeface="Wingdings" pitchFamily="2" charset="2"/>
              <a:buNone/>
              <a:defRPr/>
            </a:pPr>
            <a:r>
              <a:rPr lang="sl-SI" sz="2000"/>
              <a:t>Vse revije so z enoletnim zamikom prosto </a:t>
            </a:r>
            <a:r>
              <a:rPr lang="sl-SI" sz="2000" smtClean="0"/>
              <a:t/>
            </a:r>
            <a:br>
              <a:rPr lang="sl-SI" sz="2000" smtClean="0"/>
            </a:br>
            <a:r>
              <a:rPr lang="sl-SI" sz="2000" smtClean="0"/>
              <a:t>dostopne </a:t>
            </a:r>
            <a:r>
              <a:rPr lang="sl-SI" sz="2000"/>
              <a:t>na spletu, nekatere tudi za </a:t>
            </a:r>
            <a:r>
              <a:rPr lang="sl-SI" sz="2000" smtClean="0"/>
              <a:t/>
            </a:r>
            <a:br>
              <a:rPr lang="sl-SI" sz="2000" smtClean="0"/>
            </a:br>
            <a:r>
              <a:rPr lang="sl-SI" sz="2000" smtClean="0"/>
              <a:t>pretekla </a:t>
            </a:r>
            <a:r>
              <a:rPr lang="sl-SI" sz="2000"/>
              <a:t>desetletja.</a:t>
            </a:r>
          </a:p>
        </p:txBody>
      </p:sp>
      <p:pic>
        <p:nvPicPr>
          <p:cNvPr id="28677" name="Picture 4"/>
          <p:cNvPicPr>
            <a:picLocks noGrp="1" noChangeAspect="1" noChangeArrowheads="1"/>
          </p:cNvPicPr>
          <p:nvPr>
            <p:ph sz="quarter" idx="2"/>
          </p:nvPr>
        </p:nvPicPr>
        <p:blipFill>
          <a:blip r:embed="rId4"/>
          <a:srcRect/>
          <a:stretch>
            <a:fillRect/>
          </a:stretch>
        </p:blipFill>
        <p:spPr>
          <a:xfrm>
            <a:off x="7162800" y="981075"/>
            <a:ext cx="1981200" cy="27606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sl-SI" smtClean="0"/>
              <a:t>Zbirke monografij</a:t>
            </a:r>
          </a:p>
        </p:txBody>
      </p:sp>
      <p:pic>
        <p:nvPicPr>
          <p:cNvPr id="29698" name="Picture 6"/>
          <p:cNvPicPr>
            <a:picLocks noGrp="1" noChangeAspect="1" noChangeArrowheads="1"/>
          </p:cNvPicPr>
          <p:nvPr>
            <p:ph sz="half" idx="2"/>
          </p:nvPr>
        </p:nvPicPr>
        <p:blipFill>
          <a:blip r:embed="rId2"/>
          <a:srcRect/>
          <a:stretch>
            <a:fillRect/>
          </a:stretch>
        </p:blipFill>
        <p:spPr>
          <a:xfrm>
            <a:off x="5715000" y="0"/>
            <a:ext cx="3429000" cy="2878138"/>
          </a:xfrm>
        </p:spPr>
      </p:pic>
      <p:sp>
        <p:nvSpPr>
          <p:cNvPr id="9219" name="Rectangle 3"/>
          <p:cNvSpPr>
            <a:spLocks noGrp="1" noChangeArrowheads="1"/>
          </p:cNvSpPr>
          <p:nvPr>
            <p:ph type="body" sz="half" idx="1"/>
          </p:nvPr>
        </p:nvSpPr>
        <p:spPr>
          <a:xfrm>
            <a:off x="179388" y="2492375"/>
            <a:ext cx="7224712" cy="4114800"/>
          </a:xfrm>
        </p:spPr>
        <p:txBody>
          <a:bodyPr>
            <a:normAutofit lnSpcReduction="10000"/>
          </a:bodyPr>
          <a:lstStyle/>
          <a:p>
            <a:pPr marL="320040" indent="-320040" fontAlgn="auto">
              <a:spcAft>
                <a:spcPts val="0"/>
              </a:spcAft>
              <a:buFont typeface="Wingdings"/>
              <a:buChar char=""/>
              <a:defRPr/>
            </a:pPr>
            <a:r>
              <a:rPr lang="sl-SI" sz="2800" b="1"/>
              <a:t>Slavistična knjižnica (SdS)</a:t>
            </a:r>
          </a:p>
          <a:p>
            <a:pPr marL="320040" indent="-320040" fontAlgn="auto">
              <a:spcAft>
                <a:spcPts val="0"/>
              </a:spcAft>
              <a:buFont typeface="Wingdings"/>
              <a:buChar char=""/>
              <a:defRPr/>
            </a:pPr>
            <a:r>
              <a:rPr lang="sl-SI" sz="2800">
                <a:solidFill>
                  <a:schemeClr val="bg1">
                    <a:lumMod val="50000"/>
                  </a:schemeClr>
                </a:solidFill>
              </a:rPr>
              <a:t>Zora (UMb)</a:t>
            </a:r>
          </a:p>
          <a:p>
            <a:pPr marL="320040" indent="-320040" fontAlgn="auto">
              <a:spcAft>
                <a:spcPts val="0"/>
              </a:spcAft>
              <a:buFont typeface="Wingdings"/>
              <a:buChar char=""/>
              <a:defRPr/>
            </a:pPr>
            <a:r>
              <a:rPr lang="sl-SI" sz="2800">
                <a:solidFill>
                  <a:schemeClr val="bg1">
                    <a:lumMod val="50000"/>
                  </a:schemeClr>
                </a:solidFill>
              </a:rPr>
              <a:t>Literarni leksikon &gt; Studia litteraria (ZRC SAZU)</a:t>
            </a:r>
          </a:p>
          <a:p>
            <a:pPr marL="320040" indent="-320040" fontAlgn="auto">
              <a:spcAft>
                <a:spcPts val="0"/>
              </a:spcAft>
              <a:buFont typeface="Wingdings"/>
              <a:buChar char=""/>
              <a:defRPr/>
            </a:pPr>
            <a:r>
              <a:rPr lang="sl-SI" sz="2800">
                <a:solidFill>
                  <a:schemeClr val="bg1">
                    <a:lumMod val="50000"/>
                  </a:schemeClr>
                </a:solidFill>
              </a:rPr>
              <a:t>Novi pristopi (Kulturno-umetniško društvo Literatura)</a:t>
            </a:r>
          </a:p>
          <a:p>
            <a:pPr marL="320040" indent="-320040" fontAlgn="auto">
              <a:spcAft>
                <a:spcPts val="0"/>
              </a:spcAft>
              <a:buFont typeface="Wingdings"/>
              <a:buChar char=""/>
              <a:defRPr/>
            </a:pPr>
            <a:r>
              <a:rPr lang="sl-SI" sz="2800">
                <a:solidFill>
                  <a:schemeClr val="bg1">
                    <a:lumMod val="50000"/>
                  </a:schemeClr>
                </a:solidFill>
              </a:rPr>
              <a:t>Diplomska dela, disertacije, učbeniki (UL, UMb)</a:t>
            </a:r>
          </a:p>
          <a:p>
            <a:pPr marL="320040" indent="-320040" fontAlgn="auto">
              <a:spcAft>
                <a:spcPts val="0"/>
              </a:spcAft>
              <a:buFont typeface="Wingdings" pitchFamily="2" charset="2"/>
              <a:buNone/>
              <a:defRPr/>
            </a:pPr>
            <a:endParaRPr lang="sl-SI" sz="2200"/>
          </a:p>
          <a:p>
            <a:pPr marL="320040" indent="-320040" fontAlgn="auto">
              <a:spcAft>
                <a:spcPts val="0"/>
              </a:spcAft>
              <a:buFont typeface="Wingdings" pitchFamily="2" charset="2"/>
              <a:buNone/>
              <a:defRPr/>
            </a:pPr>
            <a:r>
              <a:rPr lang="sl-SI" sz="1800"/>
              <a:t>V vzporedni spletni izdaji so dostopni samo zadnji zvezki Slavistične knjižnice in posamezne druge monografije.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p:cNvPicPr>
            <a:picLocks noGrp="1" noChangeAspect="1" noChangeArrowheads="1"/>
          </p:cNvPicPr>
          <p:nvPr>
            <p:ph sz="quarter" idx="3"/>
          </p:nvPr>
        </p:nvPicPr>
        <p:blipFill>
          <a:blip r:embed="rId2"/>
          <a:srcRect/>
          <a:stretch>
            <a:fillRect/>
          </a:stretch>
        </p:blipFill>
        <p:spPr>
          <a:xfrm>
            <a:off x="7088188" y="4005263"/>
            <a:ext cx="2055812" cy="2852737"/>
          </a:xfrm>
        </p:spPr>
      </p:pic>
      <p:pic>
        <p:nvPicPr>
          <p:cNvPr id="30722" name="Picture 8"/>
          <p:cNvPicPr>
            <a:picLocks noChangeAspect="1" noChangeArrowheads="1"/>
          </p:cNvPicPr>
          <p:nvPr/>
        </p:nvPicPr>
        <p:blipFill>
          <a:blip r:embed="rId3"/>
          <a:srcRect/>
          <a:stretch>
            <a:fillRect/>
          </a:stretch>
        </p:blipFill>
        <p:spPr bwMode="auto">
          <a:xfrm>
            <a:off x="179388" y="4227513"/>
            <a:ext cx="1728787" cy="2630487"/>
          </a:xfrm>
          <a:prstGeom prst="rect">
            <a:avLst/>
          </a:prstGeom>
          <a:noFill/>
          <a:ln w="9525">
            <a:noFill/>
            <a:miter lim="800000"/>
            <a:headEnd/>
            <a:tailEnd/>
          </a:ln>
        </p:spPr>
      </p:pic>
      <p:sp>
        <p:nvSpPr>
          <p:cNvPr id="30723" name="Rectangle 2"/>
          <p:cNvSpPr>
            <a:spLocks noGrp="1" noChangeArrowheads="1"/>
          </p:cNvSpPr>
          <p:nvPr>
            <p:ph type="title"/>
          </p:nvPr>
        </p:nvSpPr>
        <p:spPr>
          <a:xfrm>
            <a:off x="1476375" y="115888"/>
            <a:ext cx="7010400" cy="1527175"/>
          </a:xfrm>
        </p:spPr>
        <p:txBody>
          <a:bodyPr/>
          <a:lstStyle/>
          <a:p>
            <a:r>
              <a:rPr lang="sl-SI" smtClean="0"/>
              <a:t>Strokovna literatura na spletu</a:t>
            </a:r>
          </a:p>
        </p:txBody>
      </p:sp>
      <p:sp>
        <p:nvSpPr>
          <p:cNvPr id="13315" name="Rectangle 3"/>
          <p:cNvSpPr>
            <a:spLocks noGrp="1" noChangeArrowheads="1"/>
          </p:cNvSpPr>
          <p:nvPr>
            <p:ph type="body" sz="half" idx="1"/>
          </p:nvPr>
        </p:nvSpPr>
        <p:spPr>
          <a:xfrm>
            <a:off x="2195513" y="1905000"/>
            <a:ext cx="5113337" cy="4114800"/>
          </a:xfrm>
        </p:spPr>
        <p:txBody>
          <a:bodyPr>
            <a:normAutofit fontScale="85000" lnSpcReduction="10000"/>
          </a:bodyPr>
          <a:lstStyle/>
          <a:p>
            <a:pPr marL="320040" indent="-320040" fontAlgn="auto">
              <a:spcAft>
                <a:spcPts val="0"/>
              </a:spcAft>
              <a:buFont typeface="Wingdings"/>
              <a:buChar char=""/>
              <a:defRPr/>
            </a:pPr>
            <a:r>
              <a:rPr lang="sl-SI" sz="2800"/>
              <a:t>Stare </a:t>
            </a:r>
            <a:r>
              <a:rPr lang="sl-SI" sz="2800" smtClean="0"/>
              <a:t>literarnovedne </a:t>
            </a:r>
            <a:r>
              <a:rPr lang="sl-SI" sz="2800"/>
              <a:t>knjige in članki na Wikiviru</a:t>
            </a:r>
          </a:p>
          <a:p>
            <a:pPr marL="320040" indent="-320040" fontAlgn="auto">
              <a:spcAft>
                <a:spcPts val="0"/>
              </a:spcAft>
              <a:buFont typeface="Wingdings"/>
              <a:buChar char=""/>
              <a:defRPr/>
            </a:pPr>
            <a:r>
              <a:rPr lang="sl-SI" sz="2800"/>
              <a:t>Elektronske znanstvenokritične izdaje slovenskega slovstva (</a:t>
            </a:r>
            <a:r>
              <a:rPr lang="sl-SI" sz="2800">
                <a:hlinkClick r:id="rId4"/>
              </a:rPr>
              <a:t>e-ZISS</a:t>
            </a:r>
            <a:r>
              <a:rPr lang="sl-SI" sz="2800"/>
              <a:t>) </a:t>
            </a:r>
            <a:endParaRPr lang="sl-SI" sz="2800" smtClean="0"/>
          </a:p>
          <a:p>
            <a:pPr marL="320040" indent="-320040" fontAlgn="auto">
              <a:spcAft>
                <a:spcPts val="0"/>
              </a:spcAft>
              <a:buFont typeface="Wingdings"/>
              <a:buChar char=""/>
              <a:defRPr/>
            </a:pPr>
            <a:r>
              <a:rPr lang="sl-SI" sz="2800" smtClean="0">
                <a:solidFill>
                  <a:schemeClr val="tx2"/>
                </a:solidFill>
              </a:rPr>
              <a:t>Sto rokopisov slovenskega slovstva 17. in 18. stoletja </a:t>
            </a:r>
            <a:r>
              <a:rPr lang="sl-SI" sz="2800" smtClean="0">
                <a:solidFill>
                  <a:schemeClr val="tx2"/>
                </a:solidFill>
                <a:hlinkClick r:id="rId5"/>
              </a:rPr>
              <a:t>http://ezb.ijs.si/nrss/</a:t>
            </a:r>
            <a:endParaRPr lang="sl-SI" sz="2800" smtClean="0">
              <a:solidFill>
                <a:schemeClr val="tx2"/>
              </a:solidFill>
            </a:endParaRPr>
          </a:p>
          <a:p>
            <a:pPr marL="320040" indent="-320040" fontAlgn="auto">
              <a:spcAft>
                <a:spcPts val="0"/>
              </a:spcAft>
              <a:buFont typeface="Wingdings"/>
              <a:buChar char=""/>
              <a:defRPr/>
            </a:pPr>
            <a:r>
              <a:rPr lang="sl-SI" sz="2800" smtClean="0"/>
              <a:t>Predavanja </a:t>
            </a:r>
            <a:r>
              <a:rPr lang="sl-SI" sz="2800"/>
              <a:t>na </a:t>
            </a:r>
            <a:r>
              <a:rPr lang="sl-SI" sz="2800">
                <a:hlinkClick r:id="rId6"/>
              </a:rPr>
              <a:t>Videolectures</a:t>
            </a:r>
            <a:endParaRPr lang="sl-SI" sz="2800"/>
          </a:p>
          <a:p>
            <a:pPr marL="320040" indent="-320040" fontAlgn="auto">
              <a:spcAft>
                <a:spcPts val="0"/>
              </a:spcAft>
              <a:buFont typeface="Wingdings"/>
              <a:buChar char=""/>
              <a:defRPr/>
            </a:pPr>
            <a:r>
              <a:rPr lang="sl-SI" sz="2800" smtClean="0"/>
              <a:t>Hladnikove </a:t>
            </a:r>
            <a:r>
              <a:rPr lang="sl-SI" sz="2800"/>
              <a:t>publikacije </a:t>
            </a:r>
            <a:r>
              <a:rPr lang="sl-SI" sz="2000"/>
              <a:t>(</a:t>
            </a:r>
            <a:r>
              <a:rPr lang="sl-SI" sz="2000">
                <a:hlinkClick r:id="rId7"/>
              </a:rPr>
              <a:t>Praktični spisovnik</a:t>
            </a:r>
            <a:r>
              <a:rPr lang="sl-SI" sz="2000"/>
              <a:t>, </a:t>
            </a:r>
            <a:r>
              <a:rPr lang="sl-SI" sz="2000">
                <a:hlinkClick r:id="rId8"/>
              </a:rPr>
              <a:t>Slovenski zgodovinski roman</a:t>
            </a:r>
            <a:r>
              <a:rPr lang="sl-SI" sz="2000"/>
              <a:t>, </a:t>
            </a:r>
            <a:r>
              <a:rPr lang="sl-SI" sz="2000">
                <a:hlinkClick r:id="rId9"/>
              </a:rPr>
              <a:t>Slovenska kmečka </a:t>
            </a:r>
            <a:r>
              <a:rPr lang="sl-SI" sz="2000" smtClean="0">
                <a:hlinkClick r:id="rId9"/>
              </a:rPr>
              <a:t>povest</a:t>
            </a:r>
            <a:r>
              <a:rPr lang="sl-SI" sz="2000" smtClean="0"/>
              <a:t> ... -- </a:t>
            </a:r>
            <a:r>
              <a:rPr lang="sl-SI" sz="2000" smtClean="0">
                <a:solidFill>
                  <a:srgbClr val="CC3300"/>
                </a:solidFill>
              </a:rPr>
              <a:t>http://lit.ijs.si/hlad_bib.html</a:t>
            </a:r>
            <a:r>
              <a:rPr lang="sl-SI" sz="2000" smtClean="0"/>
              <a:t>)</a:t>
            </a:r>
            <a:endParaRPr lang="sl-SI" sz="2000"/>
          </a:p>
        </p:txBody>
      </p:sp>
      <p:pic>
        <p:nvPicPr>
          <p:cNvPr id="30725" name="Picture 4"/>
          <p:cNvPicPr>
            <a:picLocks noGrp="1" noChangeAspect="1" noChangeArrowheads="1"/>
          </p:cNvPicPr>
          <p:nvPr>
            <p:ph sz="quarter" idx="2"/>
          </p:nvPr>
        </p:nvPicPr>
        <p:blipFill>
          <a:blip r:embed="rId10"/>
          <a:srcRect/>
          <a:stretch>
            <a:fillRect/>
          </a:stretch>
        </p:blipFill>
        <p:spPr>
          <a:xfrm>
            <a:off x="107950" y="1600200"/>
            <a:ext cx="1800225" cy="24765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4213" y="301625"/>
            <a:ext cx="7999412" cy="1143000"/>
          </a:xfrm>
        </p:spPr>
        <p:txBody>
          <a:bodyPr/>
          <a:lstStyle/>
          <a:p>
            <a:r>
              <a:rPr lang="sl-SI" sz="3200" smtClean="0"/>
              <a:t>Starejša slovenska literarna veda na spletu</a:t>
            </a:r>
          </a:p>
        </p:txBody>
      </p:sp>
      <p:sp>
        <p:nvSpPr>
          <p:cNvPr id="31746" name="Rectangle 3"/>
          <p:cNvSpPr>
            <a:spLocks noGrp="1" noChangeArrowheads="1"/>
          </p:cNvSpPr>
          <p:nvPr>
            <p:ph type="body" idx="1"/>
          </p:nvPr>
        </p:nvSpPr>
        <p:spPr>
          <a:xfrm>
            <a:off x="1370013" y="1827213"/>
            <a:ext cx="7313612" cy="4841875"/>
          </a:xfrm>
        </p:spPr>
        <p:txBody>
          <a:bodyPr/>
          <a:lstStyle/>
          <a:p>
            <a:pPr>
              <a:lnSpc>
                <a:spcPct val="80000"/>
              </a:lnSpc>
            </a:pPr>
            <a:r>
              <a:rPr lang="sl-SI" sz="2500" smtClean="0"/>
              <a:t>Ivan Macun, </a:t>
            </a:r>
            <a:r>
              <a:rPr lang="sl-SI" sz="2500" i="1" smtClean="0"/>
              <a:t>Cvetje slovenskega pesničtva</a:t>
            </a:r>
            <a:r>
              <a:rPr lang="sl-SI" sz="2500" smtClean="0"/>
              <a:t>, Trst, 1850</a:t>
            </a:r>
          </a:p>
          <a:p>
            <a:pPr>
              <a:lnSpc>
                <a:spcPct val="80000"/>
              </a:lnSpc>
            </a:pPr>
            <a:r>
              <a:rPr lang="sl-SI" sz="2500" smtClean="0"/>
              <a:t>Ivan Macun, </a:t>
            </a:r>
            <a:r>
              <a:rPr lang="sl-SI" sz="2500" i="1" smtClean="0"/>
              <a:t>Kratak pregled slovenske literature</a:t>
            </a:r>
            <a:r>
              <a:rPr lang="sl-SI" sz="2500" smtClean="0"/>
              <a:t>, Zagreb, 1863 </a:t>
            </a:r>
          </a:p>
          <a:p>
            <a:pPr>
              <a:lnSpc>
                <a:spcPct val="80000"/>
              </a:lnSpc>
            </a:pPr>
            <a:r>
              <a:rPr lang="sl-SI" sz="2500" smtClean="0"/>
              <a:t>Fran Levec, </a:t>
            </a:r>
            <a:r>
              <a:rPr lang="sl-SI" sz="2500" i="1" smtClean="0"/>
              <a:t>Slovensko slovstvo</a:t>
            </a:r>
            <a:r>
              <a:rPr lang="sl-SI" sz="2500" smtClean="0"/>
              <a:t>, 1871</a:t>
            </a:r>
          </a:p>
          <a:p>
            <a:pPr>
              <a:lnSpc>
                <a:spcPct val="80000"/>
              </a:lnSpc>
            </a:pPr>
            <a:r>
              <a:rPr lang="sl-SI" sz="2500" smtClean="0"/>
              <a:t>Karol Glaser, </a:t>
            </a:r>
            <a:r>
              <a:rPr lang="sl-SI" sz="2500" i="1" smtClean="0"/>
              <a:t>Zgodovina slovenskega slovstva</a:t>
            </a:r>
            <a:r>
              <a:rPr lang="sl-SI" sz="2500" smtClean="0"/>
              <a:t>, 1894—98</a:t>
            </a:r>
          </a:p>
          <a:p>
            <a:pPr>
              <a:lnSpc>
                <a:spcPct val="80000"/>
              </a:lnSpc>
            </a:pPr>
            <a:r>
              <a:rPr lang="sl-SI" sz="2500" smtClean="0"/>
              <a:t>Slovenska bibliografija 1550—1900 Franca Simoniča, 1907—12 Janka Šlebingerja, </a:t>
            </a:r>
            <a:r>
              <a:rPr lang="sl-SI" sz="2500" i="1" smtClean="0"/>
              <a:t>Slovenska knjiga 1939</a:t>
            </a:r>
          </a:p>
          <a:p>
            <a:pPr>
              <a:lnSpc>
                <a:spcPct val="80000"/>
              </a:lnSpc>
            </a:pPr>
            <a:r>
              <a:rPr lang="sl-SI" sz="2500" smtClean="0"/>
              <a:t>Razprave F. Levca, G. Kreka, I. Prijatelja</a:t>
            </a:r>
            <a:br>
              <a:rPr lang="sl-SI" sz="2500" smtClean="0"/>
            </a:br>
            <a:r>
              <a:rPr lang="sl-SI" sz="2500" smtClean="0"/>
              <a:t/>
            </a:r>
            <a:br>
              <a:rPr lang="sl-SI" sz="2500" smtClean="0"/>
            </a:br>
            <a:r>
              <a:rPr lang="sl-SI" sz="2500" smtClean="0"/>
              <a:t>(večinoma po Googlovi zaslugi)</a:t>
            </a:r>
          </a:p>
          <a:p>
            <a:pPr>
              <a:lnSpc>
                <a:spcPct val="80000"/>
              </a:lnSpc>
            </a:pPr>
            <a:endParaRPr lang="sl-SI" sz="25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8"/>
          <p:cNvPicPr>
            <a:picLocks noChangeAspect="1" noChangeArrowheads="1"/>
          </p:cNvPicPr>
          <p:nvPr/>
        </p:nvPicPr>
        <p:blipFill>
          <a:blip r:embed="rId2"/>
          <a:srcRect/>
          <a:stretch>
            <a:fillRect/>
          </a:stretch>
        </p:blipFill>
        <p:spPr bwMode="auto">
          <a:xfrm>
            <a:off x="5645150" y="4508500"/>
            <a:ext cx="3498850" cy="2349500"/>
          </a:xfrm>
          <a:prstGeom prst="rect">
            <a:avLst/>
          </a:prstGeom>
          <a:noFill/>
          <a:ln w="9525">
            <a:noFill/>
            <a:miter lim="800000"/>
            <a:headEnd/>
            <a:tailEnd/>
          </a:ln>
        </p:spPr>
      </p:pic>
      <p:sp>
        <p:nvSpPr>
          <p:cNvPr id="32770" name="Rectangle 2"/>
          <p:cNvSpPr>
            <a:spLocks noGrp="1" noChangeArrowheads="1"/>
          </p:cNvSpPr>
          <p:nvPr>
            <p:ph type="title"/>
          </p:nvPr>
        </p:nvSpPr>
        <p:spPr/>
        <p:txBody>
          <a:bodyPr/>
          <a:lstStyle/>
          <a:p>
            <a:r>
              <a:rPr lang="sl-SI" smtClean="0"/>
              <a:t>Zborniki</a:t>
            </a:r>
          </a:p>
        </p:txBody>
      </p:sp>
      <p:sp>
        <p:nvSpPr>
          <p:cNvPr id="10243" name="Rectangle 3"/>
          <p:cNvSpPr>
            <a:spLocks noGrp="1" noChangeArrowheads="1"/>
          </p:cNvSpPr>
          <p:nvPr>
            <p:ph type="body" sz="half" idx="1"/>
          </p:nvPr>
        </p:nvSpPr>
        <p:spPr>
          <a:xfrm>
            <a:off x="107950" y="2565400"/>
            <a:ext cx="6335713" cy="4114800"/>
          </a:xfrm>
        </p:spPr>
        <p:txBody>
          <a:bodyPr>
            <a:noAutofit/>
          </a:bodyPr>
          <a:lstStyle/>
          <a:p>
            <a:pPr marL="320040" indent="-320040" fontAlgn="auto">
              <a:spcAft>
                <a:spcPts val="0"/>
              </a:spcAft>
              <a:buFont typeface="Wingdings"/>
              <a:buChar char=""/>
              <a:defRPr/>
            </a:pPr>
            <a:r>
              <a:rPr lang="sl-SI" sz="2800" b="1"/>
              <a:t>Obdobja</a:t>
            </a:r>
          </a:p>
          <a:p>
            <a:pPr marL="320040" indent="-320040" fontAlgn="auto">
              <a:spcAft>
                <a:spcPts val="0"/>
              </a:spcAft>
              <a:buFont typeface="Wingdings"/>
              <a:buChar char=""/>
              <a:defRPr/>
            </a:pPr>
            <a:r>
              <a:rPr lang="sl-SI" sz="2800" b="1"/>
              <a:t>SSJLK</a:t>
            </a:r>
          </a:p>
          <a:p>
            <a:pPr marL="320040" indent="-320040" fontAlgn="auto">
              <a:spcAft>
                <a:spcPts val="0"/>
              </a:spcAft>
              <a:buFont typeface="Wingdings"/>
              <a:buChar char=""/>
              <a:defRPr/>
            </a:pPr>
            <a:r>
              <a:rPr lang="sl-SI" sz="2800" b="1"/>
              <a:t>Zbornik </a:t>
            </a:r>
            <a:r>
              <a:rPr lang="sl-SI" sz="2800" smtClean="0"/>
              <a:t>Slavističnega društva Slovenije (</a:t>
            </a:r>
            <a:r>
              <a:rPr lang="sl-SI" sz="2000" smtClean="0">
                <a:hlinkClick r:id="rId3"/>
              </a:rPr>
              <a:t>http://www.ff.uni-lj.si/slovjez/sds/zborniki.html</a:t>
            </a:r>
            <a:r>
              <a:rPr lang="sl-SI" sz="2800" smtClean="0"/>
              <a:t>)</a:t>
            </a:r>
            <a:endParaRPr lang="sl-SI" sz="2800" b="1"/>
          </a:p>
          <a:p>
            <a:pPr marL="320040" indent="-320040" fontAlgn="auto">
              <a:spcAft>
                <a:spcPts val="0"/>
              </a:spcAft>
              <a:buFont typeface="Wingdings"/>
              <a:buChar char=""/>
              <a:defRPr/>
            </a:pPr>
            <a:r>
              <a:rPr lang="sl-SI" sz="2800">
                <a:solidFill>
                  <a:schemeClr val="bg1">
                    <a:lumMod val="50000"/>
                  </a:schemeClr>
                </a:solidFill>
              </a:rPr>
              <a:t>Jubilejni zborniki (Trubarjev, Levstkov, Trdinov, Kidričev ...)</a:t>
            </a:r>
          </a:p>
          <a:p>
            <a:pPr marL="320040" indent="-320040" fontAlgn="auto">
              <a:spcAft>
                <a:spcPts val="0"/>
              </a:spcAft>
              <a:buFont typeface="Wingdings" pitchFamily="2" charset="2"/>
              <a:buNone/>
              <a:defRPr/>
            </a:pPr>
            <a:endParaRPr lang="sl-SI" sz="1800" smtClean="0"/>
          </a:p>
          <a:p>
            <a:pPr marL="320040" indent="-320040" fontAlgn="auto">
              <a:spcAft>
                <a:spcPts val="0"/>
              </a:spcAft>
              <a:buFont typeface="Wingdings" pitchFamily="2" charset="2"/>
              <a:buNone/>
              <a:defRPr/>
            </a:pPr>
            <a:r>
              <a:rPr lang="sl-SI" sz="1800" smtClean="0"/>
              <a:t>Spletno </a:t>
            </a:r>
            <a:r>
              <a:rPr lang="sl-SI" sz="1800"/>
              <a:t>dostopni so vsi zborniki, izdani v zadnjem času na Filozofski fakulteti v Ljubljani ali pri Slavističnem društvu Slovenije.</a:t>
            </a:r>
          </a:p>
        </p:txBody>
      </p:sp>
      <p:pic>
        <p:nvPicPr>
          <p:cNvPr id="32772" name="Picture 6"/>
          <p:cNvPicPr>
            <a:picLocks noGrp="1" noChangeAspect="1" noChangeArrowheads="1"/>
          </p:cNvPicPr>
          <p:nvPr>
            <p:ph sz="quarter" idx="3"/>
          </p:nvPr>
        </p:nvPicPr>
        <p:blipFill>
          <a:blip r:embed="rId4"/>
          <a:srcRect/>
          <a:stretch>
            <a:fillRect/>
          </a:stretch>
        </p:blipFill>
        <p:spPr>
          <a:xfrm>
            <a:off x="4067175" y="115888"/>
            <a:ext cx="2016125" cy="2486025"/>
          </a:xfrm>
        </p:spPr>
      </p:pic>
      <p:pic>
        <p:nvPicPr>
          <p:cNvPr id="32773" name="Picture 4"/>
          <p:cNvPicPr>
            <a:picLocks noGrp="1" noChangeAspect="1" noChangeArrowheads="1"/>
          </p:cNvPicPr>
          <p:nvPr>
            <p:ph sz="quarter" idx="2"/>
          </p:nvPr>
        </p:nvPicPr>
        <p:blipFill>
          <a:blip r:embed="rId5"/>
          <a:srcRect/>
          <a:stretch>
            <a:fillRect/>
          </a:stretch>
        </p:blipFill>
        <p:spPr>
          <a:xfrm>
            <a:off x="6372225" y="115888"/>
            <a:ext cx="1781175" cy="25209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12775" y="228600"/>
            <a:ext cx="8153400" cy="990600"/>
          </a:xfrm>
        </p:spPr>
        <p:txBody>
          <a:bodyPr/>
          <a:lstStyle/>
          <a:p>
            <a:r>
              <a:rPr lang="sl-SI" smtClean="0"/>
              <a:t>Založbe</a:t>
            </a:r>
          </a:p>
        </p:txBody>
      </p:sp>
      <p:sp>
        <p:nvSpPr>
          <p:cNvPr id="33794" name="Rectangle 3"/>
          <p:cNvSpPr>
            <a:spLocks noGrp="1" noChangeArrowheads="1"/>
          </p:cNvSpPr>
          <p:nvPr>
            <p:ph type="body" idx="1"/>
          </p:nvPr>
        </p:nvSpPr>
        <p:spPr>
          <a:xfrm>
            <a:off x="612775" y="1600200"/>
            <a:ext cx="8153400" cy="4495800"/>
          </a:xfrm>
        </p:spPr>
        <p:txBody>
          <a:bodyPr/>
          <a:lstStyle/>
          <a:p>
            <a:pPr>
              <a:lnSpc>
                <a:spcPct val="80000"/>
              </a:lnSpc>
            </a:pPr>
            <a:r>
              <a:rPr lang="sl-SI" sz="2500" smtClean="0"/>
              <a:t>Slovenski gledališki muzej </a:t>
            </a:r>
            <a:r>
              <a:rPr lang="sl-SI" sz="1900" smtClean="0"/>
              <a:t>(</a:t>
            </a:r>
            <a:r>
              <a:rPr lang="sl-SI" sz="1900" smtClean="0">
                <a:hlinkClick r:id="rId2"/>
              </a:rPr>
              <a:t>Taras Kermauner, Rekonstrukcija in reinterpretacija slovenske dramatike</a:t>
            </a:r>
            <a:r>
              <a:rPr lang="sl-SI" sz="1900" smtClean="0"/>
              <a:t>)</a:t>
            </a:r>
          </a:p>
          <a:p>
            <a:pPr>
              <a:lnSpc>
                <a:spcPct val="80000"/>
              </a:lnSpc>
            </a:pPr>
            <a:r>
              <a:rPr lang="sl-SI" sz="2500" smtClean="0"/>
              <a:t>(ZRC) SAZU</a:t>
            </a:r>
          </a:p>
          <a:p>
            <a:pPr>
              <a:lnSpc>
                <a:spcPct val="80000"/>
              </a:lnSpc>
            </a:pPr>
            <a:r>
              <a:rPr lang="sl-SI" sz="2500" smtClean="0"/>
              <a:t>Mohorjeva družba</a:t>
            </a:r>
          </a:p>
          <a:p>
            <a:pPr>
              <a:lnSpc>
                <a:spcPct val="80000"/>
              </a:lnSpc>
            </a:pPr>
            <a:r>
              <a:rPr lang="sl-SI" sz="2500" smtClean="0"/>
              <a:t>Znanstvena založba FF v Ljubljani</a:t>
            </a:r>
          </a:p>
          <a:p>
            <a:pPr>
              <a:lnSpc>
                <a:spcPct val="80000"/>
              </a:lnSpc>
            </a:pPr>
            <a:r>
              <a:rPr lang="sl-SI" sz="2500" smtClean="0"/>
              <a:t>Univerza v Mariboru</a:t>
            </a:r>
          </a:p>
          <a:p>
            <a:pPr>
              <a:lnSpc>
                <a:spcPct val="80000"/>
              </a:lnSpc>
            </a:pPr>
            <a:r>
              <a:rPr lang="sl-SI" sz="2500" smtClean="0"/>
              <a:t>Slovenska matica</a:t>
            </a:r>
          </a:p>
          <a:p>
            <a:pPr>
              <a:lnSpc>
                <a:spcPct val="80000"/>
              </a:lnSpc>
            </a:pPr>
            <a:r>
              <a:rPr lang="sl-SI" sz="2500" smtClean="0"/>
              <a:t>Slavistično društvo Slovenije</a:t>
            </a:r>
          </a:p>
          <a:p>
            <a:pPr>
              <a:lnSpc>
                <a:spcPct val="80000"/>
              </a:lnSpc>
            </a:pPr>
            <a:r>
              <a:rPr lang="sl-SI" sz="2500" smtClean="0"/>
              <a:t>Literarno-umetniško društvo Literatura</a:t>
            </a:r>
          </a:p>
          <a:p>
            <a:pPr>
              <a:lnSpc>
                <a:spcPct val="80000"/>
              </a:lnSpc>
            </a:pPr>
            <a:r>
              <a:rPr lang="sl-SI" sz="2500" smtClean="0"/>
              <a:t>Ruslica (slovenska klasika za bralnike)</a:t>
            </a:r>
          </a:p>
          <a:p>
            <a:pPr>
              <a:lnSpc>
                <a:spcPct val="80000"/>
              </a:lnSpc>
            </a:pPr>
            <a:endParaRPr lang="sl-SI" sz="2500" smtClean="0"/>
          </a:p>
          <a:p>
            <a:pPr>
              <a:lnSpc>
                <a:spcPct val="80000"/>
              </a:lnSpc>
              <a:buFont typeface="Wingdings" pitchFamily="2" charset="2"/>
              <a:buNone/>
            </a:pPr>
            <a:r>
              <a:rPr lang="sl-SI" sz="1700" smtClean="0"/>
              <a:t>Na spletu objavlja vzporedno samo Slavistično društvo Slovenije.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8"/>
          <p:cNvPicPr>
            <a:picLocks noGrp="1" noChangeAspect="1" noChangeArrowheads="1"/>
          </p:cNvPicPr>
          <p:nvPr>
            <p:ph sz="quarter" idx="3"/>
          </p:nvPr>
        </p:nvPicPr>
        <p:blipFill>
          <a:blip r:embed="rId2"/>
          <a:srcRect/>
          <a:stretch>
            <a:fillRect/>
          </a:stretch>
        </p:blipFill>
        <p:spPr>
          <a:xfrm>
            <a:off x="7164388" y="4652963"/>
            <a:ext cx="1673225" cy="1981200"/>
          </a:xfrm>
        </p:spPr>
      </p:pic>
      <p:sp>
        <p:nvSpPr>
          <p:cNvPr id="34818" name="Rectangle 2"/>
          <p:cNvSpPr>
            <a:spLocks noGrp="1" noChangeArrowheads="1"/>
          </p:cNvSpPr>
          <p:nvPr>
            <p:ph type="title"/>
          </p:nvPr>
        </p:nvSpPr>
        <p:spPr/>
        <p:txBody>
          <a:bodyPr/>
          <a:lstStyle/>
          <a:p>
            <a:r>
              <a:rPr lang="sl-SI" smtClean="0"/>
              <a:t>Leposlovje na spletu</a:t>
            </a:r>
          </a:p>
        </p:txBody>
      </p:sp>
      <p:pic>
        <p:nvPicPr>
          <p:cNvPr id="34819" name="Picture 6"/>
          <p:cNvPicPr>
            <a:picLocks noGrp="1" noChangeAspect="1" noChangeArrowheads="1"/>
          </p:cNvPicPr>
          <p:nvPr>
            <p:ph sz="quarter" idx="2"/>
          </p:nvPr>
        </p:nvPicPr>
        <p:blipFill>
          <a:blip r:embed="rId3"/>
          <a:srcRect/>
          <a:stretch>
            <a:fillRect/>
          </a:stretch>
        </p:blipFill>
        <p:spPr>
          <a:xfrm>
            <a:off x="6804025" y="1484313"/>
            <a:ext cx="1905000" cy="1076325"/>
          </a:xfrm>
        </p:spPr>
      </p:pic>
      <p:sp>
        <p:nvSpPr>
          <p:cNvPr id="14339" name="Rectangle 3"/>
          <p:cNvSpPr>
            <a:spLocks noGrp="1" noChangeArrowheads="1"/>
          </p:cNvSpPr>
          <p:nvPr>
            <p:ph type="body" sz="half" idx="1"/>
          </p:nvPr>
        </p:nvSpPr>
        <p:spPr>
          <a:xfrm>
            <a:off x="1524000" y="1905000"/>
            <a:ext cx="7296150" cy="4187825"/>
          </a:xfrm>
        </p:spPr>
        <p:txBody>
          <a:bodyPr>
            <a:normAutofit/>
          </a:bodyPr>
          <a:lstStyle/>
          <a:p>
            <a:pPr marL="320040" indent="-320040" fontAlgn="auto">
              <a:spcAft>
                <a:spcPts val="0"/>
              </a:spcAft>
              <a:buFont typeface="Wingdings"/>
              <a:buChar char=""/>
              <a:defRPr/>
            </a:pPr>
            <a:r>
              <a:rPr lang="sl-SI" strike="sngStrike">
                <a:hlinkClick r:id="rId4"/>
              </a:rPr>
              <a:t>BeSEDA</a:t>
            </a:r>
            <a:r>
              <a:rPr lang="sl-SI" strike="sngStrike"/>
              <a:t> </a:t>
            </a:r>
            <a:r>
              <a:rPr lang="sl-SI" sz="2000"/>
              <a:t>(Franko </a:t>
            </a:r>
            <a:r>
              <a:rPr lang="sl-SI" sz="2000" smtClean="0"/>
              <a:t>Luin, 2000--2005)  </a:t>
            </a:r>
            <a:r>
              <a:rPr lang="sl-SI" sz="2000" smtClean="0">
                <a:sym typeface="Wingdings"/>
              </a:rPr>
              <a:t></a:t>
            </a:r>
            <a:endParaRPr lang="sl-SI" sz="2000"/>
          </a:p>
          <a:p>
            <a:pPr marL="320040" indent="-320040" fontAlgn="auto">
              <a:spcAft>
                <a:spcPts val="0"/>
              </a:spcAft>
              <a:buFont typeface="Wingdings"/>
              <a:buChar char=""/>
              <a:defRPr/>
            </a:pPr>
            <a:r>
              <a:rPr lang="sl-SI">
                <a:hlinkClick r:id="rId5"/>
              </a:rPr>
              <a:t>dLib</a:t>
            </a:r>
            <a:r>
              <a:rPr lang="sl-SI"/>
              <a:t> (Digitalna knjižnica Slovenije)</a:t>
            </a:r>
          </a:p>
          <a:p>
            <a:pPr marL="320040" indent="-320040" fontAlgn="auto">
              <a:spcAft>
                <a:spcPts val="0"/>
              </a:spcAft>
              <a:buFont typeface="Wingdings"/>
              <a:buChar char=""/>
              <a:defRPr/>
            </a:pPr>
            <a:r>
              <a:rPr lang="sl-SI">
                <a:hlinkClick r:id="rId6"/>
              </a:rPr>
              <a:t>Nova beseda</a:t>
            </a:r>
            <a:r>
              <a:rPr lang="sl-SI"/>
              <a:t> </a:t>
            </a:r>
            <a:r>
              <a:rPr lang="sl-SI" sz="1800"/>
              <a:t>(Primož Jakopin)</a:t>
            </a:r>
          </a:p>
          <a:p>
            <a:pPr marL="320040" indent="-320040" fontAlgn="auto">
              <a:spcAft>
                <a:spcPts val="0"/>
              </a:spcAft>
              <a:buFont typeface="Wingdings"/>
              <a:buChar char=""/>
              <a:defRPr/>
            </a:pPr>
            <a:r>
              <a:rPr lang="sl-SI">
                <a:hlinkClick r:id="rId7"/>
              </a:rPr>
              <a:t>Slovenska leposlovna klasika </a:t>
            </a:r>
            <a:r>
              <a:rPr lang="sl-SI"/>
              <a:t>(Wikivir)</a:t>
            </a:r>
          </a:p>
          <a:p>
            <a:pPr marL="320040" indent="-320040" fontAlgn="auto">
              <a:spcAft>
                <a:spcPts val="0"/>
              </a:spcAft>
              <a:buFont typeface="Wingdings"/>
              <a:buChar char=""/>
              <a:defRPr/>
            </a:pPr>
            <a:r>
              <a:rPr lang="sl-SI"/>
              <a:t>TraDok </a:t>
            </a:r>
            <a:r>
              <a:rPr lang="sl-SI" sz="2200"/>
              <a:t>(nemške knjige v </a:t>
            </a:r>
            <a:r>
              <a:rPr lang="sl-SI" sz="2200" smtClean="0"/>
              <a:t>slovenščini, ur. Erich Prunč)</a:t>
            </a:r>
          </a:p>
          <a:p>
            <a:pPr marL="320040" indent="-320040" fontAlgn="auto">
              <a:spcAft>
                <a:spcPts val="0"/>
              </a:spcAft>
              <a:buFont typeface="Wingdings"/>
              <a:buChar char=""/>
              <a:defRPr/>
            </a:pPr>
            <a:r>
              <a:rPr lang="sl-SI" smtClean="0"/>
              <a:t>AHLib</a:t>
            </a:r>
            <a:r>
              <a:rPr lang="sl-SI" sz="2400" smtClean="0"/>
              <a:t> (</a:t>
            </a:r>
            <a:r>
              <a:rPr lang="sl-SI" sz="2400" smtClean="0">
                <a:hlinkClick r:id="rId8"/>
              </a:rPr>
              <a:t>http://nl.ijs.si/ahlib/dl/</a:t>
            </a:r>
            <a:r>
              <a:rPr lang="sl-SI" sz="2400" smtClean="0"/>
              <a:t>)</a:t>
            </a:r>
          </a:p>
          <a:p>
            <a:pPr marL="320040" indent="-320040" fontAlgn="auto">
              <a:spcAft>
                <a:spcPts val="0"/>
              </a:spcAft>
              <a:buFont typeface="Wingdings"/>
              <a:buChar char=""/>
              <a:defRPr/>
            </a:pPr>
            <a:r>
              <a:rPr lang="sl-SI" smtClean="0">
                <a:hlinkClick r:id="rId9"/>
              </a:rPr>
              <a:t>Googlove knjige </a:t>
            </a:r>
            <a:r>
              <a:rPr lang="sl-SI"/>
              <a:t>in </a:t>
            </a:r>
            <a:r>
              <a:rPr lang="sl-SI">
                <a:hlinkClick r:id="rId10"/>
              </a:rPr>
              <a:t>Archive.org</a:t>
            </a:r>
            <a:endParaRPr lang="sl-SI"/>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12775" y="228600"/>
            <a:ext cx="8153400" cy="990600"/>
          </a:xfrm>
        </p:spPr>
        <p:txBody>
          <a:bodyPr/>
          <a:lstStyle/>
          <a:p>
            <a:r>
              <a:rPr lang="sl-SI" smtClean="0"/>
              <a:t>Slovensko leposlovje na spletu, še</a:t>
            </a:r>
          </a:p>
        </p:txBody>
      </p:sp>
      <p:sp>
        <p:nvSpPr>
          <p:cNvPr id="35842" name="Rectangle 3"/>
          <p:cNvSpPr>
            <a:spLocks noGrp="1" noChangeArrowheads="1"/>
          </p:cNvSpPr>
          <p:nvPr>
            <p:ph type="body" idx="1"/>
          </p:nvPr>
        </p:nvSpPr>
        <p:spPr>
          <a:xfrm>
            <a:off x="900113" y="1827213"/>
            <a:ext cx="7993062" cy="4410075"/>
          </a:xfrm>
        </p:spPr>
        <p:txBody>
          <a:bodyPr/>
          <a:lstStyle/>
          <a:p>
            <a:pPr>
              <a:lnSpc>
                <a:spcPct val="80000"/>
              </a:lnSpc>
            </a:pPr>
            <a:r>
              <a:rPr lang="sl-SI" sz="2500" smtClean="0"/>
              <a:t>Peter Scherber, </a:t>
            </a:r>
            <a:r>
              <a:rPr lang="sl-SI" sz="2500" i="1" smtClean="0"/>
              <a:t>Slovar Prešernovega pesniškega jezika</a:t>
            </a:r>
            <a:r>
              <a:rPr lang="sl-SI" sz="2500" smtClean="0"/>
              <a:t>, 1977</a:t>
            </a:r>
          </a:p>
          <a:p>
            <a:pPr>
              <a:lnSpc>
                <a:spcPct val="80000"/>
              </a:lnSpc>
            </a:pPr>
            <a:r>
              <a:rPr lang="sl-SI" sz="2500" smtClean="0"/>
              <a:t>Zbirka slovenskih leposlovnih besedil 1995- (</a:t>
            </a:r>
            <a:r>
              <a:rPr lang="sl-SI" sz="2500" smtClean="0">
                <a:hlinkClick r:id="rId2"/>
              </a:rPr>
              <a:t>http://lit.ijs.si/leposl.html</a:t>
            </a:r>
            <a:r>
              <a:rPr lang="sl-SI" sz="2500" smtClean="0"/>
              <a:t>)</a:t>
            </a:r>
          </a:p>
          <a:p>
            <a:pPr>
              <a:lnSpc>
                <a:spcPct val="80000"/>
              </a:lnSpc>
            </a:pPr>
            <a:r>
              <a:rPr lang="sl-SI" sz="2500" smtClean="0"/>
              <a:t>Locutio, Pesnik.net, Spletno pero</a:t>
            </a:r>
          </a:p>
          <a:p>
            <a:pPr>
              <a:lnSpc>
                <a:spcPct val="80000"/>
              </a:lnSpc>
            </a:pPr>
            <a:r>
              <a:rPr lang="sl-SI" sz="2500" smtClean="0"/>
              <a:t>Seznam Slovenska literatura na internetu (2200 enot: </a:t>
            </a:r>
            <a:r>
              <a:rPr lang="sl-SI" sz="2500" smtClean="0">
                <a:hlinkClick r:id="rId3"/>
              </a:rPr>
              <a:t>http://slovenskaliteratura.ff.uni-lj.si/sl.html</a:t>
            </a:r>
            <a:r>
              <a:rPr lang="sl-SI" sz="2500" smtClean="0"/>
              <a:t> ali</a:t>
            </a:r>
            <a:br>
              <a:rPr lang="sl-SI" sz="2500" smtClean="0"/>
            </a:br>
            <a:r>
              <a:rPr lang="sl-SI" sz="2500" smtClean="0"/>
              <a:t> </a:t>
            </a:r>
            <a:r>
              <a:rPr lang="sl-SI" sz="2500" smtClean="0">
                <a:hlinkClick r:id="rId4"/>
              </a:rPr>
              <a:t>http://sis.gimb.si/slovlit</a:t>
            </a:r>
            <a:r>
              <a:rPr lang="sl-SI" sz="2500" smtClean="0"/>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900113" y="301625"/>
            <a:ext cx="7783512" cy="1143000"/>
          </a:xfrm>
        </p:spPr>
        <p:txBody>
          <a:bodyPr/>
          <a:lstStyle/>
          <a:p>
            <a:r>
              <a:rPr lang="sl-SI" smtClean="0"/>
              <a:t>Novejša literarna veda na spletu</a:t>
            </a:r>
          </a:p>
        </p:txBody>
      </p:sp>
      <p:sp>
        <p:nvSpPr>
          <p:cNvPr id="18435" name="Rectangle 3"/>
          <p:cNvSpPr>
            <a:spLocks noGrp="1" noChangeArrowheads="1"/>
          </p:cNvSpPr>
          <p:nvPr>
            <p:ph type="body" idx="1"/>
          </p:nvPr>
        </p:nvSpPr>
        <p:spPr>
          <a:xfrm>
            <a:off x="755650" y="1827213"/>
            <a:ext cx="7927975" cy="4114800"/>
          </a:xfrm>
        </p:spPr>
        <p:txBody>
          <a:bodyPr>
            <a:normAutofit lnSpcReduction="10000"/>
          </a:bodyPr>
          <a:lstStyle/>
          <a:p>
            <a:pPr marL="320040" indent="-320040" fontAlgn="auto">
              <a:lnSpc>
                <a:spcPct val="90000"/>
              </a:lnSpc>
              <a:spcAft>
                <a:spcPts val="0"/>
              </a:spcAft>
              <a:buFont typeface="Wingdings"/>
              <a:buChar char=""/>
              <a:defRPr/>
            </a:pPr>
            <a:r>
              <a:rPr lang="sl-SI" sz="3300"/>
              <a:t>Video posnetki predavanj na Videolectures </a:t>
            </a:r>
            <a:r>
              <a:rPr lang="sl-SI" sz="2500"/>
              <a:t>(</a:t>
            </a:r>
            <a:r>
              <a:rPr lang="sl-SI" sz="2100"/>
              <a:t>http://videolectures.net/Top/Humanities/Literature/</a:t>
            </a:r>
            <a:r>
              <a:rPr lang="sl-SI" sz="2500"/>
              <a:t>)</a:t>
            </a:r>
            <a:r>
              <a:rPr lang="sl-SI" sz="3300"/>
              <a:t> in na Youtube</a:t>
            </a:r>
          </a:p>
          <a:p>
            <a:pPr marL="320040" indent="-320040" fontAlgn="auto">
              <a:lnSpc>
                <a:spcPct val="90000"/>
              </a:lnSpc>
              <a:spcAft>
                <a:spcPts val="0"/>
              </a:spcAft>
              <a:buFont typeface="Wingdings"/>
              <a:buChar char=""/>
              <a:defRPr/>
            </a:pPr>
            <a:r>
              <a:rPr lang="sl-SI" sz="3300"/>
              <a:t>Projekti na Wikipediji: </a:t>
            </a:r>
            <a:br>
              <a:rPr lang="sl-SI" sz="3300"/>
            </a:br>
            <a:r>
              <a:rPr lang="sl-SI" sz="3300"/>
              <a:t>- </a:t>
            </a:r>
            <a:r>
              <a:rPr lang="sl-SI"/>
              <a:t>Slovenski literarni zgodovinarji</a:t>
            </a:r>
            <a:br>
              <a:rPr lang="sl-SI"/>
            </a:br>
            <a:r>
              <a:rPr lang="sl-SI"/>
              <a:t>- Slovenska mladinska književnost</a:t>
            </a:r>
            <a:br>
              <a:rPr lang="sl-SI"/>
            </a:br>
            <a:r>
              <a:rPr lang="sl-SI"/>
              <a:t>- Slovenska literarna veda</a:t>
            </a:r>
            <a:br>
              <a:rPr lang="sl-SI"/>
            </a:br>
            <a:r>
              <a:rPr lang="sl-SI"/>
              <a:t>- </a:t>
            </a:r>
            <a:r>
              <a:rPr lang="sl-SI" smtClean="0"/>
              <a:t>Portal:Literatura</a:t>
            </a:r>
          </a:p>
          <a:p>
            <a:pPr marL="320040" indent="-320040" fontAlgn="auto">
              <a:lnSpc>
                <a:spcPct val="90000"/>
              </a:lnSpc>
              <a:spcAft>
                <a:spcPts val="0"/>
              </a:spcAft>
              <a:buFont typeface="Wingdings"/>
              <a:buChar char=""/>
              <a:defRPr/>
            </a:pPr>
            <a:r>
              <a:rPr lang="sl-SI" sz="3400" smtClean="0"/>
              <a:t>Forum SlovLit, 1999- </a:t>
            </a:r>
            <a:r>
              <a:rPr lang="sl-SI" sz="2100" smtClean="0"/>
              <a:t>(http://mailman.ijs.si/pipermail/slovlit/)</a:t>
            </a:r>
          </a:p>
        </p:txBody>
      </p:sp>
      <p:graphicFrame>
        <p:nvGraphicFramePr>
          <p:cNvPr id="2050" name="Object 2"/>
          <p:cNvGraphicFramePr>
            <a:graphicFrameLocks noChangeAspect="1"/>
          </p:cNvGraphicFramePr>
          <p:nvPr/>
        </p:nvGraphicFramePr>
        <p:xfrm>
          <a:off x="6156325" y="3649663"/>
          <a:ext cx="2854325" cy="3059112"/>
        </p:xfrm>
        <a:graphic>
          <a:graphicData uri="http://schemas.openxmlformats.org/presentationml/2006/ole">
            <p:oleObj spid="_x0000_s2050" name="Photo Editor fotografija" r:id="rId3" imgW="1580952" imgH="1695687" progId="">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p:cNvSpPr>
          <p:nvPr>
            <p:ph type="title"/>
          </p:nvPr>
        </p:nvSpPr>
        <p:spPr>
          <a:xfrm>
            <a:off x="612775" y="228600"/>
            <a:ext cx="8153400" cy="990600"/>
          </a:xfrm>
        </p:spPr>
        <p:txBody>
          <a:bodyPr/>
          <a:lstStyle/>
          <a:p>
            <a:r>
              <a:rPr lang="sl-SI" smtClean="0"/>
              <a:t>Pojmi</a:t>
            </a:r>
          </a:p>
        </p:txBody>
      </p:sp>
      <p:sp>
        <p:nvSpPr>
          <p:cNvPr id="3" name="Rectangle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sl-SI" smtClean="0"/>
              <a:t>Slovenščina kot šolski predmet</a:t>
            </a:r>
          </a:p>
          <a:p>
            <a:pPr marL="640080" lvl="1" indent="-274320" fontAlgn="auto">
              <a:spcAft>
                <a:spcPts val="0"/>
              </a:spcAft>
              <a:buFont typeface="Wingdings 2"/>
              <a:buChar char=""/>
              <a:defRPr/>
            </a:pPr>
            <a:r>
              <a:rPr lang="sl-SI" smtClean="0">
                <a:solidFill>
                  <a:schemeClr val="bg1">
                    <a:lumMod val="75000"/>
                  </a:schemeClr>
                </a:solidFill>
              </a:rPr>
              <a:t>Jezik</a:t>
            </a:r>
          </a:p>
          <a:p>
            <a:pPr marL="640080" lvl="1" indent="-274320" fontAlgn="auto">
              <a:spcAft>
                <a:spcPts val="0"/>
              </a:spcAft>
              <a:buFont typeface="Wingdings 2"/>
              <a:buChar char=""/>
              <a:defRPr/>
            </a:pPr>
            <a:r>
              <a:rPr lang="sl-SI" smtClean="0"/>
              <a:t>Književnost</a:t>
            </a:r>
            <a:endParaRPr lang="sl-SI" dirty="0" smtClean="0"/>
          </a:p>
          <a:p>
            <a:pPr marL="320040" indent="-320040" fontAlgn="auto">
              <a:spcAft>
                <a:spcPts val="0"/>
              </a:spcAft>
              <a:buFont typeface="Wingdings"/>
              <a:buChar char=""/>
              <a:defRPr/>
            </a:pPr>
            <a:r>
              <a:rPr lang="sl-SI" smtClean="0"/>
              <a:t>Internet</a:t>
            </a:r>
            <a:endParaRPr lang="sl-SI" dirty="0" smtClean="0"/>
          </a:p>
          <a:p>
            <a:pPr marL="640080" lvl="1" indent="-274320" fontAlgn="auto">
              <a:spcAft>
                <a:spcPts val="0"/>
              </a:spcAft>
              <a:buFont typeface="Wingdings 2"/>
              <a:buChar char=""/>
              <a:defRPr/>
            </a:pPr>
            <a:r>
              <a:rPr lang="sl-SI" smtClean="0"/>
              <a:t>Splet</a:t>
            </a:r>
          </a:p>
          <a:p>
            <a:pPr lvl="2" fontAlgn="auto">
              <a:spcAft>
                <a:spcPts val="0"/>
              </a:spcAft>
              <a:buFont typeface="Wingdings"/>
              <a:buChar char=""/>
              <a:defRPr/>
            </a:pPr>
            <a:r>
              <a:rPr lang="sl-SI" smtClean="0"/>
              <a:t>Slovarji, prevajalniki, enciklopedije, leksikoni, besedilni korpusi, katalogi (Cobiss), zbirke, atlasi (Geopedia)</a:t>
            </a:r>
          </a:p>
          <a:p>
            <a:pPr lvl="2" fontAlgn="auto">
              <a:spcAft>
                <a:spcPts val="0"/>
              </a:spcAft>
              <a:buFont typeface="Wingdings"/>
              <a:buChar char=""/>
              <a:defRPr/>
            </a:pPr>
            <a:r>
              <a:rPr lang="sl-SI" smtClean="0"/>
              <a:t>Wikipedija, Wikivir, Wikiverza, Wikiknjige</a:t>
            </a:r>
          </a:p>
          <a:p>
            <a:pPr marL="640080" lvl="1" indent="-274320" fontAlgn="auto">
              <a:spcAft>
                <a:spcPts val="0"/>
              </a:spcAft>
              <a:buFont typeface="Wingdings 2"/>
              <a:buChar char=""/>
              <a:defRPr/>
            </a:pPr>
            <a:r>
              <a:rPr lang="sl-SI" smtClean="0">
                <a:solidFill>
                  <a:schemeClr val="bg1">
                    <a:lumMod val="75000"/>
                  </a:schemeClr>
                </a:solidFill>
              </a:rPr>
              <a:t>E-pošta</a:t>
            </a:r>
          </a:p>
          <a:p>
            <a:pPr marL="640080" lvl="1" indent="-274320" fontAlgn="auto">
              <a:spcAft>
                <a:spcPts val="0"/>
              </a:spcAft>
              <a:buFont typeface="Wingdings 2"/>
              <a:buChar char=""/>
              <a:defRPr/>
            </a:pPr>
            <a:r>
              <a:rPr lang="sl-SI" smtClean="0">
                <a:solidFill>
                  <a:schemeClr val="bg1">
                    <a:lumMod val="75000"/>
                  </a:schemeClr>
                </a:solidFill>
              </a:rPr>
              <a:t>Telefon, televizija</a:t>
            </a:r>
          </a:p>
          <a:p>
            <a:pPr lvl="2" fontAlgn="auto">
              <a:spcAft>
                <a:spcPts val="0"/>
              </a:spcAft>
              <a:buFont typeface="Wingdings"/>
              <a:buChar char=""/>
              <a:defRPr/>
            </a:pPr>
            <a:endParaRPr lang="sl-SI" smtClean="0"/>
          </a:p>
          <a:p>
            <a:pPr lvl="2" fontAlgn="auto">
              <a:spcAft>
                <a:spcPts val="0"/>
              </a:spcAft>
              <a:buFont typeface="Wingdings"/>
              <a:buChar char=""/>
              <a:defRPr/>
            </a:pPr>
            <a:endParaRPr lang="sl-SI"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12775" y="228600"/>
            <a:ext cx="8153400" cy="990600"/>
          </a:xfrm>
        </p:spPr>
        <p:txBody>
          <a:bodyPr/>
          <a:lstStyle/>
          <a:p>
            <a:r>
              <a:rPr lang="sl-SI" smtClean="0"/>
              <a:t>dLib</a:t>
            </a:r>
          </a:p>
        </p:txBody>
      </p:sp>
      <p:sp>
        <p:nvSpPr>
          <p:cNvPr id="29699" name="Rectangle 3"/>
          <p:cNvSpPr>
            <a:spLocks noGrp="1" noChangeArrowheads="1"/>
          </p:cNvSpPr>
          <p:nvPr>
            <p:ph type="body"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sl-SI" sz="3200"/>
              <a:t>Literarni časopisi </a:t>
            </a:r>
            <a:r>
              <a:rPr lang="sl-SI" sz="3200" i="1"/>
              <a:t>Ljubljanski zvon, Dom in svet, Ženski svet, </a:t>
            </a:r>
            <a:r>
              <a:rPr lang="sl-SI" sz="3200" i="1" smtClean="0"/>
              <a:t>Sodobnost, politični dnevniki s podlistki ... (425.000 enot)</a:t>
            </a:r>
          </a:p>
          <a:p>
            <a:pPr marL="320040" indent="-320040" fontAlgn="auto">
              <a:spcAft>
                <a:spcPts val="0"/>
              </a:spcAft>
              <a:buFont typeface="Wingdings"/>
              <a:buChar char=""/>
              <a:defRPr/>
            </a:pPr>
            <a:r>
              <a:rPr lang="sl-SI" sz="3200" i="1" smtClean="0"/>
              <a:t>30.500 znanstvenih člankov</a:t>
            </a:r>
          </a:p>
          <a:p>
            <a:pPr marL="320040" indent="-320040" fontAlgn="auto">
              <a:spcAft>
                <a:spcPts val="0"/>
              </a:spcAft>
              <a:buFont typeface="Wingdings"/>
              <a:buChar char=""/>
              <a:defRPr/>
            </a:pPr>
            <a:r>
              <a:rPr lang="sl-SI" sz="3200" i="1" smtClean="0"/>
              <a:t>10.000 fotografij, 700 slik, 150 rokopisov ... </a:t>
            </a:r>
            <a:endParaRPr lang="sl-SI" sz="3200" i="1"/>
          </a:p>
          <a:p>
            <a:pPr marL="320040" indent="-320040" fontAlgn="auto">
              <a:spcAft>
                <a:spcPts val="0"/>
              </a:spcAft>
              <a:buFont typeface="Wingdings"/>
              <a:buChar char=""/>
              <a:defRPr/>
            </a:pPr>
            <a:r>
              <a:rPr lang="sl-SI" sz="3200" i="1" smtClean="0"/>
              <a:t>1900 knjig, od tega 400 knjig prevedenega leposlovja, 51 knjig Cankarjevih prvih natisov</a:t>
            </a:r>
            <a:endParaRPr lang="sl-SI" sz="3200" i="1"/>
          </a:p>
          <a:p>
            <a:pPr marL="320040" indent="-320040" fontAlgn="auto">
              <a:spcAft>
                <a:spcPts val="0"/>
              </a:spcAft>
              <a:buFont typeface="Wingdings"/>
              <a:buChar char=""/>
              <a:defRPr/>
            </a:pPr>
            <a:r>
              <a:rPr lang="sl-SI" sz="3200" i="1"/>
              <a:t>Pomanjkljivosti: Cobiss ne registrira dLibovih izdaj, Google jih ne najde, napake v metapodatkih</a:t>
            </a:r>
            <a:endParaRPr lang="sl-SI" sz="3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12775" y="228600"/>
            <a:ext cx="8153400" cy="990600"/>
          </a:xfrm>
        </p:spPr>
        <p:txBody>
          <a:bodyPr/>
          <a:lstStyle/>
          <a:p>
            <a:r>
              <a:rPr lang="sl-SI" smtClean="0"/>
              <a:t>Wikivir</a:t>
            </a:r>
          </a:p>
        </p:txBody>
      </p:sp>
      <p:sp>
        <p:nvSpPr>
          <p:cNvPr id="39938" name="Rectangle 3"/>
          <p:cNvSpPr>
            <a:spLocks noGrp="1" noChangeArrowheads="1"/>
          </p:cNvSpPr>
          <p:nvPr>
            <p:ph type="body" idx="1"/>
          </p:nvPr>
        </p:nvSpPr>
        <p:spPr>
          <a:xfrm>
            <a:off x="612775" y="1600200"/>
            <a:ext cx="8153400" cy="4495800"/>
          </a:xfrm>
        </p:spPr>
        <p:txBody>
          <a:bodyPr/>
          <a:lstStyle/>
          <a:p>
            <a:r>
              <a:rPr lang="sl-SI" sz="3600" smtClean="0"/>
              <a:t>Slovenska leposlovna klasika </a:t>
            </a:r>
            <a:r>
              <a:rPr lang="sl-SI" sz="2000" smtClean="0"/>
              <a:t>(http://sl.wikisource.org/wiki/Wikivir:</a:t>
            </a:r>
            <a:r>
              <a:rPr lang="sl-SI" sz="2000" smtClean="0">
                <a:solidFill>
                  <a:srgbClr val="CC3300"/>
                </a:solidFill>
              </a:rPr>
              <a:t>Slovenska_leposlovna_klasika)</a:t>
            </a:r>
            <a:endParaRPr lang="sl-SI" sz="3600" smtClean="0">
              <a:solidFill>
                <a:srgbClr val="CC3300"/>
              </a:solidFill>
            </a:endParaRPr>
          </a:p>
          <a:p>
            <a:r>
              <a:rPr lang="sl-SI" sz="3600" smtClean="0"/>
              <a:t>Študentje so v štirih letih popravili in postavili stotine besedil v obsegu 16 milijonov besed</a:t>
            </a:r>
          </a:p>
          <a:p>
            <a:r>
              <a:rPr lang="sl-SI" sz="3600" smtClean="0"/>
              <a:t>Simon Jenko: </a:t>
            </a:r>
            <a:r>
              <a:rPr lang="sl-SI" sz="3600" i="1" smtClean="0"/>
              <a:t>Vaje</a:t>
            </a:r>
            <a:r>
              <a:rPr lang="sl-SI" sz="3600" smtClean="0"/>
              <a:t>, 1854 </a:t>
            </a:r>
            <a:r>
              <a:rPr lang="sl-SI" sz="2400" smtClean="0"/>
              <a:t>(http://sl.wikisource.org/wiki/Kazalo:Jenko_Vaje_1.djvu)</a:t>
            </a:r>
            <a:endParaRPr lang="sl-SI" sz="3600" smtClean="0"/>
          </a:p>
          <a:p>
            <a:endParaRPr lang="sl-SI"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12775" y="228600"/>
            <a:ext cx="8153400" cy="990600"/>
          </a:xfrm>
        </p:spPr>
        <p:txBody>
          <a:bodyPr/>
          <a:lstStyle/>
          <a:p>
            <a:r>
              <a:rPr lang="sl-SI" smtClean="0"/>
              <a:t>Do kod smo prišli z digitalizacijo</a:t>
            </a:r>
          </a:p>
        </p:txBody>
      </p:sp>
      <p:sp>
        <p:nvSpPr>
          <p:cNvPr id="40962" name="Rectangle 3"/>
          <p:cNvSpPr>
            <a:spLocks noGrp="1" noChangeArrowheads="1"/>
          </p:cNvSpPr>
          <p:nvPr>
            <p:ph type="body" idx="1"/>
          </p:nvPr>
        </p:nvSpPr>
        <p:spPr>
          <a:xfrm>
            <a:off x="612775" y="1600200"/>
            <a:ext cx="8153400" cy="4495800"/>
          </a:xfrm>
        </p:spPr>
        <p:txBody>
          <a:bodyPr/>
          <a:lstStyle/>
          <a:p>
            <a:pPr>
              <a:lnSpc>
                <a:spcPct val="90000"/>
              </a:lnSpc>
            </a:pPr>
            <a:r>
              <a:rPr lang="sl-SI" sz="2800" smtClean="0"/>
              <a:t>Od 70 mio knjig na svetu je 25 mio dostopnih digitalizaciji in 10 mio je že digitaliziranih.</a:t>
            </a:r>
          </a:p>
          <a:p>
            <a:pPr>
              <a:lnSpc>
                <a:spcPct val="90000"/>
              </a:lnSpc>
            </a:pPr>
            <a:r>
              <a:rPr lang="sl-SI" sz="2800" smtClean="0"/>
              <a:t>Delež elektronskih publikacij med 3,5 mio vpisi v Cobissu je 1 %.</a:t>
            </a:r>
          </a:p>
          <a:p>
            <a:pPr>
              <a:lnSpc>
                <a:spcPct val="90000"/>
              </a:lnSpc>
            </a:pPr>
            <a:r>
              <a:rPr lang="sl-SI" sz="2800" smtClean="0"/>
              <a:t>Slovenski zgodovinski roman obsega 26 mio besed, slov. kmečka povest do 1945 7,7 mio besed, Fida+ vsebuje 21,5 mio besed leposlovja, Nova beseda 12 mio besed leposlovja. &gt; Izvirnega slov. leposlovja je med 300 in 600 mio besed.</a:t>
            </a:r>
          </a:p>
          <a:p>
            <a:pPr>
              <a:lnSpc>
                <a:spcPct val="90000"/>
              </a:lnSpc>
            </a:pPr>
            <a:r>
              <a:rPr lang="sl-SI" sz="2800" smtClean="0"/>
              <a:t>1/3 vsega leposlovja je v javni lasti in pripravljena na digitalizacijo, ½ tega imamo že v e-obliki.</a:t>
            </a:r>
          </a:p>
          <a:p>
            <a:pPr>
              <a:lnSpc>
                <a:spcPct val="90000"/>
              </a:lnSpc>
            </a:pPr>
            <a:endParaRPr lang="sl-SI"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Naslov 1"/>
          <p:cNvSpPr>
            <a:spLocks noGrp="1"/>
          </p:cNvSpPr>
          <p:nvPr>
            <p:ph type="title"/>
          </p:nvPr>
        </p:nvSpPr>
        <p:spPr>
          <a:xfrm>
            <a:off x="612775" y="228600"/>
            <a:ext cx="8153400" cy="990600"/>
          </a:xfrm>
        </p:spPr>
        <p:txBody>
          <a:bodyPr/>
          <a:lstStyle/>
          <a:p>
            <a:r>
              <a:rPr lang="sl-SI" smtClean="0"/>
              <a:t>Wikipedija</a:t>
            </a:r>
          </a:p>
        </p:txBody>
      </p:sp>
      <p:sp>
        <p:nvSpPr>
          <p:cNvPr id="3075" name="Ograda vsebine 2"/>
          <p:cNvSpPr>
            <a:spLocks noGrp="1"/>
          </p:cNvSpPr>
          <p:nvPr>
            <p:ph idx="1"/>
          </p:nvPr>
        </p:nvSpPr>
        <p:spPr>
          <a:xfrm>
            <a:off x="612775" y="1600200"/>
            <a:ext cx="8153400" cy="4495800"/>
          </a:xfrm>
        </p:spPr>
        <p:txBody>
          <a:bodyPr>
            <a:normAutofit lnSpcReduction="10000"/>
          </a:bodyPr>
          <a:lstStyle/>
          <a:p>
            <a:pPr marL="320040" indent="-320040" fontAlgn="auto">
              <a:lnSpc>
                <a:spcPct val="80000"/>
              </a:lnSpc>
              <a:spcBef>
                <a:spcPts val="600"/>
              </a:spcBef>
              <a:spcAft>
                <a:spcPts val="600"/>
              </a:spcAft>
              <a:buFont typeface="Wingdings"/>
              <a:buChar char=""/>
              <a:defRPr/>
            </a:pPr>
            <a:r>
              <a:rPr lang="sl-SI" smtClean="0"/>
              <a:t>Pri iskanju informacij po spletu so na prvem mestu zadetki z WP.</a:t>
            </a:r>
          </a:p>
          <a:p>
            <a:pPr marL="320040" indent="-320040" fontAlgn="auto">
              <a:lnSpc>
                <a:spcPct val="80000"/>
              </a:lnSpc>
              <a:spcBef>
                <a:spcPts val="600"/>
              </a:spcBef>
              <a:spcAft>
                <a:spcPts val="600"/>
              </a:spcAft>
              <a:buFont typeface="Wingdings"/>
              <a:buChar char=""/>
              <a:defRPr/>
            </a:pPr>
            <a:r>
              <a:rPr lang="sl-SI" smtClean="0"/>
              <a:t>Slovenska WP: </a:t>
            </a:r>
            <a:r>
              <a:rPr lang="sl-SI" b="1" smtClean="0"/>
              <a:t>121.343</a:t>
            </a:r>
            <a:r>
              <a:rPr lang="sl-SI" smtClean="0"/>
              <a:t> gesel od leta 2002. </a:t>
            </a:r>
          </a:p>
          <a:p>
            <a:pPr marL="320040" indent="-320040" fontAlgn="auto">
              <a:lnSpc>
                <a:spcPct val="80000"/>
              </a:lnSpc>
              <a:spcBef>
                <a:spcPts val="600"/>
              </a:spcBef>
              <a:spcAft>
                <a:spcPts val="600"/>
              </a:spcAft>
              <a:buFont typeface="Wingdings"/>
              <a:buChar char=""/>
              <a:defRPr/>
            </a:pPr>
            <a:r>
              <a:rPr lang="sl-SI" smtClean="0"/>
              <a:t>Za primerjavo: Enciklopedija Slovenije 1000 gesel v 16. zvezkih, angl. WP 3.800.000 gesel, Britannica 228.000 gesel.</a:t>
            </a:r>
          </a:p>
          <a:p>
            <a:pPr marL="320040" indent="-320040" fontAlgn="auto">
              <a:lnSpc>
                <a:spcPct val="80000"/>
              </a:lnSpc>
              <a:spcBef>
                <a:spcPts val="600"/>
              </a:spcBef>
              <a:spcAft>
                <a:spcPts val="600"/>
              </a:spcAft>
              <a:buFont typeface="Wingdings"/>
              <a:buChar char=""/>
              <a:defRPr/>
            </a:pPr>
            <a:r>
              <a:rPr lang="sl-SI" b="1" smtClean="0"/>
              <a:t>282 </a:t>
            </a:r>
            <a:r>
              <a:rPr lang="sl-SI" smtClean="0"/>
              <a:t>(lani 279) </a:t>
            </a:r>
            <a:r>
              <a:rPr lang="sl-SI" b="1" smtClean="0"/>
              <a:t>jezikov, skupaj 20 </a:t>
            </a:r>
            <a:r>
              <a:rPr lang="sl-SI" smtClean="0"/>
              <a:t>(lani 17) </a:t>
            </a:r>
            <a:r>
              <a:rPr lang="sl-SI" b="1" smtClean="0"/>
              <a:t>mio gesel </a:t>
            </a:r>
            <a:r>
              <a:rPr lang="sl-SI" smtClean="0"/>
              <a:t>(angl. del je 21 % in pada! gl. </a:t>
            </a:r>
            <a:r>
              <a:rPr lang="sl-SI" smtClean="0">
                <a:hlinkClick r:id="rId2"/>
              </a:rPr>
              <a:t>graf</a:t>
            </a:r>
            <a:r>
              <a:rPr lang="sl-SI" smtClean="0"/>
              <a:t>). </a:t>
            </a:r>
          </a:p>
          <a:p>
            <a:pPr marL="320040" indent="-320040" fontAlgn="auto">
              <a:lnSpc>
                <a:spcPct val="80000"/>
              </a:lnSpc>
              <a:spcBef>
                <a:spcPts val="600"/>
              </a:spcBef>
              <a:spcAft>
                <a:spcPts val="600"/>
              </a:spcAft>
              <a:buFont typeface="Wingdings"/>
              <a:buChar char=""/>
              <a:defRPr/>
            </a:pPr>
            <a:r>
              <a:rPr lang="sl-SI" smtClean="0"/>
              <a:t>Vseh člankov je 76 mio, redakcij 1,2 milijardi, 4600 administratorjev, 32 mio piscev</a:t>
            </a:r>
          </a:p>
          <a:p>
            <a:pPr marL="320040" indent="-320040" fontAlgn="auto">
              <a:lnSpc>
                <a:spcPct val="80000"/>
              </a:lnSpc>
              <a:spcBef>
                <a:spcPts val="600"/>
              </a:spcBef>
              <a:spcAft>
                <a:spcPts val="600"/>
              </a:spcAft>
              <a:buFont typeface="Wingdings"/>
              <a:buChar char=""/>
              <a:defRPr/>
            </a:pPr>
            <a:r>
              <a:rPr lang="sl-SI" smtClean="0"/>
              <a:t>Kaj je z ostalimi 6000 jeziki, ki se ne pišejo?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Naslov 1"/>
          <p:cNvSpPr>
            <a:spLocks noGrp="1"/>
          </p:cNvSpPr>
          <p:nvPr>
            <p:ph type="title"/>
          </p:nvPr>
        </p:nvSpPr>
        <p:spPr>
          <a:xfrm>
            <a:off x="612775" y="228600"/>
            <a:ext cx="8153400" cy="990600"/>
          </a:xfrm>
        </p:spPr>
        <p:txBody>
          <a:bodyPr/>
          <a:lstStyle/>
          <a:p>
            <a:r>
              <a:rPr lang="sl-SI" smtClean="0"/>
              <a:t>Branje in pisanje gesel</a:t>
            </a:r>
          </a:p>
        </p:txBody>
      </p:sp>
      <p:sp>
        <p:nvSpPr>
          <p:cNvPr id="43010" name="Ograda vsebine 2"/>
          <p:cNvSpPr>
            <a:spLocks noGrp="1"/>
          </p:cNvSpPr>
          <p:nvPr>
            <p:ph idx="1"/>
          </p:nvPr>
        </p:nvSpPr>
        <p:spPr>
          <a:xfrm>
            <a:off x="612775" y="1600200"/>
            <a:ext cx="8153400" cy="4495800"/>
          </a:xfrm>
        </p:spPr>
        <p:txBody>
          <a:bodyPr/>
          <a:lstStyle/>
          <a:p>
            <a:pPr>
              <a:spcBef>
                <a:spcPts val="600"/>
              </a:spcBef>
              <a:spcAft>
                <a:spcPts val="600"/>
              </a:spcAft>
            </a:pPr>
            <a:r>
              <a:rPr lang="sl-SI" smtClean="0"/>
              <a:t>Uporaba: angleško 54 %, japonsko 10 %, nemško 8%, špansko 5 %, rusko 4 %, francosko 4 %, italijansko 3% (gl. </a:t>
            </a:r>
            <a:r>
              <a:rPr lang="sl-SI" smtClean="0">
                <a:hlinkClick r:id="rId2"/>
              </a:rPr>
              <a:t>graf Statistika</a:t>
            </a:r>
            <a:r>
              <a:rPr lang="sl-SI" smtClean="0"/>
              <a:t>).</a:t>
            </a:r>
          </a:p>
          <a:p>
            <a:pPr>
              <a:spcBef>
                <a:spcPts val="600"/>
              </a:spcBef>
              <a:spcAft>
                <a:spcPts val="600"/>
              </a:spcAft>
            </a:pPr>
            <a:r>
              <a:rPr lang="sl-SI" smtClean="0"/>
              <a:t>Pri vsakem geslu so levo linki na tujejezična gesla. Če ne znamo kitajsko, nam prevajalnik da grobo informacijo.</a:t>
            </a:r>
          </a:p>
          <a:p>
            <a:pPr>
              <a:spcBef>
                <a:spcPts val="600"/>
              </a:spcBef>
              <a:spcAft>
                <a:spcPts val="600"/>
              </a:spcAft>
            </a:pPr>
            <a:r>
              <a:rPr lang="sl-SI" smtClean="0"/>
              <a:t>Slovenščina je na 34. mestu, pada na lestvici, kar pomeni, da se jeziki na WP emancipirajo; glede na število govorcev bi morala biti nekje na 150. mestu.</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Naslov 1"/>
          <p:cNvSpPr>
            <a:spLocks noGrp="1"/>
          </p:cNvSpPr>
          <p:nvPr>
            <p:ph type="title"/>
          </p:nvPr>
        </p:nvSpPr>
        <p:spPr>
          <a:xfrm>
            <a:off x="612775" y="228600"/>
            <a:ext cx="8153400" cy="990600"/>
          </a:xfrm>
        </p:spPr>
        <p:txBody>
          <a:bodyPr/>
          <a:lstStyle/>
          <a:p>
            <a:r>
              <a:rPr lang="sl-SI" smtClean="0"/>
              <a:t>Kdo vse to koordinira?</a:t>
            </a:r>
          </a:p>
        </p:txBody>
      </p:sp>
      <p:sp>
        <p:nvSpPr>
          <p:cNvPr id="44034" name="Ograda vsebine 2"/>
          <p:cNvSpPr>
            <a:spLocks noGrp="1"/>
          </p:cNvSpPr>
          <p:nvPr>
            <p:ph idx="1"/>
          </p:nvPr>
        </p:nvSpPr>
        <p:spPr>
          <a:xfrm>
            <a:off x="612775" y="1600200"/>
            <a:ext cx="8153400" cy="4495800"/>
          </a:xfrm>
        </p:spPr>
        <p:txBody>
          <a:bodyPr/>
          <a:lstStyle/>
          <a:p>
            <a:pPr>
              <a:spcBef>
                <a:spcPts val="600"/>
              </a:spcBef>
              <a:spcAft>
                <a:spcPts val="600"/>
              </a:spcAft>
            </a:pPr>
            <a:r>
              <a:rPr lang="sl-SI" sz="2400" smtClean="0"/>
              <a:t>Uporabniki = uredniki, administratorji. Registriranih je 76.000 slovenskih uporabnikov (pribl. toliko kot blogarjev = 3,8 % populacije), kar je sicer množica, vendar še vedno manjšina. </a:t>
            </a:r>
          </a:p>
          <a:p>
            <a:pPr>
              <a:spcBef>
                <a:spcPts val="600"/>
              </a:spcBef>
              <a:spcAft>
                <a:spcPts val="600"/>
              </a:spcAft>
            </a:pPr>
            <a:r>
              <a:rPr lang="sl-SI" sz="2400" smtClean="0"/>
              <a:t>Aktivnih uporabnikov je bilo zadnji mesec 600. Opravili so 24.000 urejanj, pri čemer najbolj pridnih 20 prispeva 83 % vseh vnosov. </a:t>
            </a:r>
          </a:p>
          <a:p>
            <a:pPr>
              <a:spcBef>
                <a:spcPts val="600"/>
              </a:spcBef>
              <a:spcAft>
                <a:spcPts val="600"/>
              </a:spcAft>
            </a:pPr>
            <a:r>
              <a:rPr lang="sl-SI" sz="2400" smtClean="0"/>
              <a:t>Kdo so to? </a:t>
            </a:r>
            <a:r>
              <a:rPr lang="sl-SI" sz="2400" smtClean="0">
                <a:hlinkClick r:id="rId2"/>
              </a:rPr>
              <a:t>Seznam administratorjev </a:t>
            </a:r>
            <a:r>
              <a:rPr lang="sl-SI" sz="2400" smtClean="0"/>
              <a:t>(32): Klemen Kocjančič (študent teologije), Yerpo (biolog na Nacionalnem inštitutu za biologijo), Sporti (?), XJamRastafire (dipl. ing. strojništva *1964), Grejo (Gregor, *1945) ... </a:t>
            </a:r>
          </a:p>
          <a:p>
            <a:pPr>
              <a:spcBef>
                <a:spcPts val="600"/>
              </a:spcBef>
              <a:spcAft>
                <a:spcPts val="600"/>
              </a:spcAft>
            </a:pPr>
            <a:r>
              <a:rPr lang="sl-SI" sz="2400" smtClean="0"/>
              <a:t>Apel: </a:t>
            </a:r>
            <a:r>
              <a:rPr lang="sl-SI" sz="2400" smtClean="0">
                <a:hlinkClick r:id="rId3"/>
              </a:rPr>
              <a:t>Članki, ki bi jih morala imeti vsaka Wikipedija</a:t>
            </a:r>
            <a:r>
              <a:rPr lang="sl-SI" sz="2400" smtClean="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Naslov 1"/>
          <p:cNvSpPr>
            <a:spLocks noGrp="1"/>
          </p:cNvSpPr>
          <p:nvPr>
            <p:ph type="title"/>
          </p:nvPr>
        </p:nvSpPr>
        <p:spPr>
          <a:xfrm>
            <a:off x="612775" y="228600"/>
            <a:ext cx="8153400" cy="990600"/>
          </a:xfrm>
        </p:spPr>
        <p:txBody>
          <a:bodyPr/>
          <a:lstStyle/>
          <a:p>
            <a:r>
              <a:rPr lang="sl-SI" smtClean="0"/>
              <a:t>Spet Brave New World</a:t>
            </a:r>
          </a:p>
        </p:txBody>
      </p:sp>
      <p:sp>
        <p:nvSpPr>
          <p:cNvPr id="3" name="Ograda vsebine 2"/>
          <p:cNvSpPr>
            <a:spLocks noGrp="1"/>
          </p:cNvSpPr>
          <p:nvPr>
            <p:ph idx="1"/>
          </p:nvPr>
        </p:nvSpPr>
        <p:spPr>
          <a:xfrm>
            <a:off x="612775" y="1600200"/>
            <a:ext cx="8153400" cy="4495800"/>
          </a:xfrm>
        </p:spPr>
        <p:txBody>
          <a:bodyPr rtlCol="0">
            <a:normAutofit fontScale="92500" lnSpcReduction="10000"/>
          </a:bodyPr>
          <a:lstStyle/>
          <a:p>
            <a:pPr marL="320040" indent="-320040" fontAlgn="auto">
              <a:spcBef>
                <a:spcPts val="600"/>
              </a:spcBef>
              <a:spcAft>
                <a:spcPts val="600"/>
              </a:spcAft>
              <a:buFont typeface="Wingdings"/>
              <a:buChar char=""/>
              <a:defRPr/>
            </a:pPr>
            <a:r>
              <a:rPr lang="sl-SI" smtClean="0"/>
              <a:t>WP pomeni novo civilizacijsko paradigmo, ki preferira kreativnost nad avtoritativnostjo. Zaradi nehierarhične organizacije in egalitarizma se zdi nevarna privilegiranim intelektualnim elitam in inštitucijam, ki jim načenja avtoriteto, ter konservativcem, ki jo obtožujejo maoizma (glej pisanje </a:t>
            </a:r>
            <a:r>
              <a:rPr lang="sl-SI" smtClean="0">
                <a:hlinkClick r:id="rId2"/>
              </a:rPr>
              <a:t>Jarona Lanierja</a:t>
            </a:r>
            <a:r>
              <a:rPr lang="sl-SI" smtClean="0"/>
              <a:t>). WP nas ne zanima v prvi vrsti kot kvaliteten vir informacij (čeprav tudi to), ampak kot prostor, kamor lahko plasiramo svoje strokovne informacije.</a:t>
            </a:r>
          </a:p>
          <a:p>
            <a:pPr marL="320040" indent="-320040" fontAlgn="auto">
              <a:spcBef>
                <a:spcPts val="600"/>
              </a:spcBef>
              <a:spcAft>
                <a:spcPts val="600"/>
              </a:spcAft>
              <a:buFont typeface="Wingdings"/>
              <a:buChar char=""/>
              <a:defRPr/>
            </a:pPr>
            <a:r>
              <a:rPr lang="sl-SI" smtClean="0"/>
              <a:t>Sestrska spletišča: Wikiknjige, Wikislovar, Wikiverza, Wikivir itd.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Naslov 1"/>
          <p:cNvSpPr>
            <a:spLocks noGrp="1"/>
          </p:cNvSpPr>
          <p:nvPr>
            <p:ph type="title"/>
          </p:nvPr>
        </p:nvSpPr>
        <p:spPr>
          <a:xfrm>
            <a:off x="612775" y="228600"/>
            <a:ext cx="8153400" cy="990600"/>
          </a:xfrm>
        </p:spPr>
        <p:txBody>
          <a:bodyPr/>
          <a:lstStyle/>
          <a:p>
            <a:r>
              <a:rPr lang="sl-SI" smtClean="0"/>
              <a:t>Nevarnosti za vogalom</a:t>
            </a:r>
          </a:p>
        </p:txBody>
      </p:sp>
      <p:sp>
        <p:nvSpPr>
          <p:cNvPr id="46082" name="Ograda vsebine 2"/>
          <p:cNvSpPr>
            <a:spLocks noGrp="1"/>
          </p:cNvSpPr>
          <p:nvPr>
            <p:ph idx="1"/>
          </p:nvPr>
        </p:nvSpPr>
        <p:spPr>
          <a:xfrm>
            <a:off x="612775" y="1600200"/>
            <a:ext cx="8153400" cy="4495800"/>
          </a:xfrm>
        </p:spPr>
        <p:txBody>
          <a:bodyPr/>
          <a:lstStyle/>
          <a:p>
            <a:pPr>
              <a:spcBef>
                <a:spcPts val="600"/>
              </a:spcBef>
              <a:spcAft>
                <a:spcPts val="600"/>
              </a:spcAft>
            </a:pPr>
            <a:r>
              <a:rPr lang="sl-SI" smtClean="0"/>
              <a:t>Vandalizem, gl. članek o </a:t>
            </a:r>
            <a:r>
              <a:rPr lang="sl-SI" smtClean="0">
                <a:hlinkClick r:id="rId2"/>
              </a:rPr>
              <a:t>Zdravljici</a:t>
            </a:r>
            <a:r>
              <a:rPr lang="sl-SI" smtClean="0"/>
              <a:t> 21. nov. 2010 in 29. jan. 2011; vandalizem je bil odpravljen takoj oz. v 6 minutah.  (Usmerjajmo šaljivce na parodično varianto WP, na </a:t>
            </a:r>
            <a:r>
              <a:rPr lang="sl-SI" smtClean="0">
                <a:hlinkClick r:id="rId3"/>
              </a:rPr>
              <a:t>Butalopedijo</a:t>
            </a:r>
            <a:r>
              <a:rPr lang="sl-SI" smtClean="0"/>
              <a:t>, nem. </a:t>
            </a:r>
            <a:r>
              <a:rPr lang="sl-SI" smtClean="0">
                <a:hlinkClick r:id="rId4"/>
              </a:rPr>
              <a:t>Uncyclopedia</a:t>
            </a:r>
            <a:r>
              <a:rPr lang="sl-SI" smtClean="0"/>
              <a:t>.)</a:t>
            </a:r>
          </a:p>
          <a:p>
            <a:pPr>
              <a:spcBef>
                <a:spcPts val="600"/>
              </a:spcBef>
              <a:spcAft>
                <a:spcPts val="600"/>
              </a:spcAft>
            </a:pPr>
            <a:r>
              <a:rPr lang="sl-SI" smtClean="0"/>
              <a:t>Diletantizem, odpravi ga čim širši krog sodelavcev; ventil so tudi pogovorne strani, kompetentni administratorji in mentorji pri projektih.</a:t>
            </a:r>
          </a:p>
          <a:p>
            <a:pPr>
              <a:spcBef>
                <a:spcPts val="600"/>
              </a:spcBef>
              <a:spcAft>
                <a:spcPts val="600"/>
              </a:spcAft>
            </a:pPr>
            <a:endParaRPr lang="sl-SI"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2775" y="228600"/>
            <a:ext cx="8153400" cy="990600"/>
          </a:xfrm>
        </p:spPr>
        <p:txBody>
          <a:bodyPr rtlCol="0">
            <a:normAutofit fontScale="90000"/>
          </a:bodyPr>
          <a:lstStyle/>
          <a:p>
            <a:pPr fontAlgn="auto">
              <a:spcAft>
                <a:spcPts val="0"/>
              </a:spcAft>
              <a:defRPr/>
            </a:pPr>
            <a:r>
              <a:rPr lang="sl-SI" smtClean="0"/>
              <a:t>Struktura gesla (na primeru </a:t>
            </a:r>
            <a:r>
              <a:rPr lang="sl-SI" smtClean="0">
                <a:hlinkClick r:id="rId2"/>
              </a:rPr>
              <a:t>Josef Friedrich Perkonig</a:t>
            </a:r>
            <a:r>
              <a:rPr lang="sl-SI" smtClean="0"/>
              <a:t>)</a:t>
            </a:r>
          </a:p>
        </p:txBody>
      </p:sp>
      <p:sp>
        <p:nvSpPr>
          <p:cNvPr id="47106" name="Ograda vsebine 2"/>
          <p:cNvSpPr>
            <a:spLocks noGrp="1"/>
          </p:cNvSpPr>
          <p:nvPr>
            <p:ph idx="1"/>
          </p:nvPr>
        </p:nvSpPr>
        <p:spPr>
          <a:xfrm>
            <a:off x="612775" y="1600200"/>
            <a:ext cx="8153400" cy="4495800"/>
          </a:xfrm>
        </p:spPr>
        <p:txBody>
          <a:bodyPr/>
          <a:lstStyle/>
          <a:p>
            <a:pPr>
              <a:spcBef>
                <a:spcPts val="600"/>
              </a:spcBef>
              <a:spcAft>
                <a:spcPts val="600"/>
              </a:spcAft>
            </a:pPr>
            <a:r>
              <a:rPr lang="sl-SI" smtClean="0"/>
              <a:t>Članek</a:t>
            </a:r>
          </a:p>
          <a:p>
            <a:pPr>
              <a:spcBef>
                <a:spcPts val="600"/>
              </a:spcBef>
              <a:spcAft>
                <a:spcPts val="600"/>
              </a:spcAft>
            </a:pPr>
            <a:r>
              <a:rPr lang="sl-SI" smtClean="0"/>
              <a:t>Pogovor</a:t>
            </a:r>
          </a:p>
          <a:p>
            <a:pPr>
              <a:spcBef>
                <a:spcPts val="600"/>
              </a:spcBef>
              <a:spcAft>
                <a:spcPts val="600"/>
              </a:spcAft>
            </a:pPr>
            <a:r>
              <a:rPr lang="sl-SI" smtClean="0"/>
              <a:t>Urejanje</a:t>
            </a:r>
          </a:p>
          <a:p>
            <a:pPr>
              <a:spcBef>
                <a:spcPts val="600"/>
              </a:spcBef>
              <a:spcAft>
                <a:spcPts val="600"/>
              </a:spcAft>
            </a:pPr>
            <a:r>
              <a:rPr lang="sl-SI" smtClean="0"/>
              <a:t>Zgodovina</a:t>
            </a:r>
          </a:p>
          <a:p>
            <a:pPr>
              <a:spcBef>
                <a:spcPts val="600"/>
              </a:spcBef>
              <a:spcAft>
                <a:spcPts val="600"/>
              </a:spcAft>
            </a:pPr>
            <a:r>
              <a:rPr lang="sl-SI" smtClean="0"/>
              <a:t>Preusmeritev</a:t>
            </a:r>
          </a:p>
        </p:txBody>
      </p:sp>
      <p:pic>
        <p:nvPicPr>
          <p:cNvPr id="47107" name="Picture 2" descr="N:\Zaslonski posnetki\Josef Friedrich Perkonig - Wikipedija, prosta enciklopedija - Mozilla Firefox 15.11.2011 202037.jpg"/>
          <p:cNvPicPr>
            <a:picLocks noChangeAspect="1" noChangeArrowheads="1"/>
          </p:cNvPicPr>
          <p:nvPr/>
        </p:nvPicPr>
        <p:blipFill>
          <a:blip r:embed="rId3"/>
          <a:srcRect/>
          <a:stretch>
            <a:fillRect/>
          </a:stretch>
        </p:blipFill>
        <p:spPr bwMode="auto">
          <a:xfrm>
            <a:off x="2860675" y="1989138"/>
            <a:ext cx="6283325" cy="48688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Naslov 1"/>
          <p:cNvSpPr>
            <a:spLocks noGrp="1"/>
          </p:cNvSpPr>
          <p:nvPr>
            <p:ph type="title"/>
          </p:nvPr>
        </p:nvSpPr>
        <p:spPr>
          <a:xfrm>
            <a:off x="612775" y="228600"/>
            <a:ext cx="8153400" cy="990600"/>
          </a:xfrm>
        </p:spPr>
        <p:txBody>
          <a:bodyPr/>
          <a:lstStyle/>
          <a:p>
            <a:r>
              <a:rPr lang="sl-SI" smtClean="0"/>
              <a:t>Slovenski študentski projekti</a:t>
            </a:r>
          </a:p>
        </p:txBody>
      </p:sp>
      <p:sp>
        <p:nvSpPr>
          <p:cNvPr id="48130" name="Ograda vsebine 2"/>
          <p:cNvSpPr>
            <a:spLocks noGrp="1"/>
          </p:cNvSpPr>
          <p:nvPr>
            <p:ph idx="1"/>
          </p:nvPr>
        </p:nvSpPr>
        <p:spPr>
          <a:xfrm>
            <a:off x="612775" y="1600200"/>
            <a:ext cx="8153400" cy="4495800"/>
          </a:xfrm>
        </p:spPr>
        <p:txBody>
          <a:bodyPr/>
          <a:lstStyle/>
          <a:p>
            <a:pPr>
              <a:spcBef>
                <a:spcPts val="600"/>
              </a:spcBef>
              <a:spcAft>
                <a:spcPts val="600"/>
              </a:spcAft>
            </a:pPr>
            <a:r>
              <a:rPr lang="sl-SI" smtClean="0">
                <a:hlinkClick r:id="rId2"/>
              </a:rPr>
              <a:t>Wikiprojekt</a:t>
            </a:r>
            <a:r>
              <a:rPr lang="sl-SI" smtClean="0"/>
              <a:t> </a:t>
            </a:r>
            <a:r>
              <a:rPr lang="sl-SI" smtClean="0">
                <a:hlinkClick r:id="rId3"/>
              </a:rPr>
              <a:t>Slovenska literarna veda</a:t>
            </a:r>
            <a:r>
              <a:rPr lang="sl-SI" smtClean="0"/>
              <a:t>, prej 3 leta Slovenski literarni zgodovinarji</a:t>
            </a:r>
          </a:p>
          <a:p>
            <a:pPr marL="742950" lvl="2" indent="-342900">
              <a:spcBef>
                <a:spcPts val="600"/>
              </a:spcBef>
              <a:spcAft>
                <a:spcPts val="600"/>
              </a:spcAft>
            </a:pPr>
            <a:r>
              <a:rPr lang="sl-SI" smtClean="0">
                <a:hlinkClick r:id="rId4"/>
              </a:rPr>
              <a:t>Slovenistična gesla za študente iz tujine</a:t>
            </a:r>
            <a:endParaRPr lang="sl-SI" smtClean="0"/>
          </a:p>
          <a:p>
            <a:pPr>
              <a:spcBef>
                <a:spcPts val="600"/>
              </a:spcBef>
              <a:spcAft>
                <a:spcPts val="600"/>
              </a:spcAft>
            </a:pPr>
            <a:r>
              <a:rPr lang="sl-SI" smtClean="0"/>
              <a:t>Romani, </a:t>
            </a:r>
            <a:r>
              <a:rPr lang="sl-SI" smtClean="0">
                <a:hlinkClick r:id="rId5"/>
              </a:rPr>
              <a:t>Slovenska mladinska književnost </a:t>
            </a:r>
            <a:endParaRPr lang="sl-SI" smtClean="0"/>
          </a:p>
          <a:p>
            <a:pPr>
              <a:spcBef>
                <a:spcPts val="600"/>
              </a:spcBef>
              <a:spcAft>
                <a:spcPts val="600"/>
              </a:spcAft>
            </a:pPr>
            <a:r>
              <a:rPr lang="sl-SI" smtClean="0">
                <a:hlinkClick r:id="rId6"/>
              </a:rPr>
              <a:t>Bibliotekarji o romanih</a:t>
            </a:r>
            <a:endParaRPr lang="sl-SI" smtClean="0"/>
          </a:p>
          <a:p>
            <a:pPr>
              <a:spcBef>
                <a:spcPts val="600"/>
              </a:spcBef>
              <a:spcAft>
                <a:spcPts val="600"/>
              </a:spcAft>
            </a:pPr>
            <a:r>
              <a:rPr lang="sl-SI" smtClean="0"/>
              <a:t>Wikivir (</a:t>
            </a:r>
            <a:r>
              <a:rPr lang="sl-SI" smtClean="0">
                <a:hlinkClick r:id="rId7"/>
              </a:rPr>
              <a:t>Slovenska leposlovna klasika</a:t>
            </a:r>
            <a:r>
              <a:rPr lang="sl-SI" smtClean="0"/>
              <a:t>)</a:t>
            </a:r>
          </a:p>
          <a:p>
            <a:pPr marL="742950" lvl="2" indent="-342900">
              <a:spcBef>
                <a:spcPts val="600"/>
              </a:spcBef>
              <a:spcAft>
                <a:spcPts val="600"/>
              </a:spcAft>
            </a:pPr>
            <a:r>
              <a:rPr lang="sl-SI" smtClean="0">
                <a:hlinkClick r:id="rId8"/>
              </a:rPr>
              <a:t>Tipkanje za višjo oceno v 1. letniku</a:t>
            </a:r>
            <a:endParaRPr lang="sl-SI"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Naslov 1"/>
          <p:cNvSpPr>
            <a:spLocks noGrp="1"/>
          </p:cNvSpPr>
          <p:nvPr>
            <p:ph type="title"/>
          </p:nvPr>
        </p:nvSpPr>
        <p:spPr>
          <a:xfrm>
            <a:off x="612775" y="228600"/>
            <a:ext cx="8153400" cy="990600"/>
          </a:xfrm>
        </p:spPr>
        <p:txBody>
          <a:bodyPr/>
          <a:lstStyle/>
          <a:p>
            <a:r>
              <a:rPr lang="sl-SI" smtClean="0"/>
              <a:t>Viri za domačo rabo</a:t>
            </a:r>
          </a:p>
        </p:txBody>
      </p:sp>
      <p:sp>
        <p:nvSpPr>
          <p:cNvPr id="3" name="Ograda vsebine 2"/>
          <p:cNvSpPr>
            <a:spLocks noGrp="1"/>
          </p:cNvSpPr>
          <p:nvPr>
            <p:ph sz="quarter" idx="1"/>
          </p:nvPr>
        </p:nvSpPr>
        <p:spPr>
          <a:xfrm>
            <a:off x="612775" y="1600200"/>
            <a:ext cx="8153400" cy="4495800"/>
          </a:xfrm>
        </p:spPr>
        <p:txBody>
          <a:bodyPr>
            <a:normAutofit fontScale="77500" lnSpcReduction="20000"/>
          </a:bodyPr>
          <a:lstStyle/>
          <a:p>
            <a:pPr marL="320040" indent="-320040" fontAlgn="auto">
              <a:spcAft>
                <a:spcPts val="0"/>
              </a:spcAft>
              <a:buFont typeface="Wingdings"/>
              <a:buChar char=""/>
              <a:defRPr/>
            </a:pPr>
            <a:r>
              <a:rPr lang="sl-SI" b="1" smtClean="0"/>
              <a:t>Tele prosojnice </a:t>
            </a:r>
            <a:r>
              <a:rPr lang="sl-SI" smtClean="0"/>
              <a:t>(</a:t>
            </a:r>
            <a:r>
              <a:rPr lang="sl-SI" smtClean="0">
                <a:hlinkClick r:id="rId2"/>
              </a:rPr>
              <a:t>http://www.ff.uni-lj.si/oddelki/slovenistika/mh/celovec.ppt</a:t>
            </a:r>
            <a:r>
              <a:rPr lang="sl-SI" smtClean="0"/>
              <a:t> ali ... celovec.pptx) </a:t>
            </a:r>
          </a:p>
          <a:p>
            <a:pPr marL="320040" indent="-320040" fontAlgn="auto">
              <a:spcAft>
                <a:spcPts val="0"/>
              </a:spcAft>
              <a:buFont typeface="Wingdings"/>
              <a:buChar char=""/>
              <a:defRPr/>
            </a:pPr>
            <a:r>
              <a:rPr lang="sl-SI" b="1" smtClean="0"/>
              <a:t>Infrastruktura slovenistične literarne vede </a:t>
            </a:r>
            <a:r>
              <a:rPr lang="sl-SI" smtClean="0"/>
              <a:t>(http://lit.ijs.si/infra.pdf)</a:t>
            </a:r>
          </a:p>
          <a:p>
            <a:pPr marL="320040" indent="-320040" fontAlgn="auto">
              <a:spcAft>
                <a:spcPts val="0"/>
              </a:spcAft>
              <a:buFont typeface="Wingdings"/>
              <a:buChar char=""/>
              <a:defRPr/>
            </a:pPr>
            <a:r>
              <a:rPr lang="sl-SI" b="1" smtClean="0"/>
              <a:t>Teža spletne slovenistične literarne vede </a:t>
            </a:r>
            <a:r>
              <a:rPr lang="sl-SI" smtClean="0"/>
              <a:t>(http://lit.ijs.si/prost_dostop.pdf)</a:t>
            </a:r>
          </a:p>
          <a:p>
            <a:pPr marL="320040" indent="-320040" fontAlgn="auto">
              <a:spcAft>
                <a:spcPts val="0"/>
              </a:spcAft>
              <a:buFont typeface="Wingdings"/>
              <a:buChar char=""/>
              <a:defRPr/>
            </a:pPr>
            <a:r>
              <a:rPr lang="sl-SI" b="1" smtClean="0"/>
              <a:t>Wikipedija in njena žlahta za seminarsko rabo </a:t>
            </a:r>
            <a:r>
              <a:rPr lang="sl-SI" smtClean="0"/>
              <a:t>(http://www.ff.uni-lj.si/oddelki/slovenistika/mh/wikipedija.pptx)</a:t>
            </a:r>
          </a:p>
          <a:p>
            <a:pPr marL="320040" indent="-320040" fontAlgn="auto">
              <a:spcAft>
                <a:spcPts val="0"/>
              </a:spcAft>
              <a:buFont typeface="Wingdings"/>
              <a:buChar char=""/>
              <a:defRPr/>
            </a:pPr>
            <a:r>
              <a:rPr lang="pl-PL" b="1" smtClean="0"/>
              <a:t>O izkušnjah s seminarskim delom za Wp </a:t>
            </a:r>
            <a:r>
              <a:rPr lang="pl-PL" smtClean="0"/>
              <a:t>(</a:t>
            </a:r>
            <a:r>
              <a:rPr lang="sl-SI" smtClean="0"/>
              <a:t>http://sl.wikipedia.org/wiki/Pogovor_o_Wikipediji:Šolski_projekti#O_izkušnjah_s_seminarskim_delom_za_Wp)</a:t>
            </a:r>
          </a:p>
          <a:p>
            <a:pPr marL="320040" indent="-320040" fontAlgn="auto">
              <a:spcAft>
                <a:spcPts val="0"/>
              </a:spcAft>
              <a:buFont typeface="Wingdings"/>
              <a:buChar char=""/>
              <a:defRPr/>
            </a:pPr>
            <a:r>
              <a:rPr lang="en-US" sz="2800" b="1" smtClean="0"/>
              <a:t>Slovene student projects in Wikipedia and Wikisource</a:t>
            </a:r>
            <a:r>
              <a:rPr lang="sl-SI" sz="2800" b="1" smtClean="0"/>
              <a:t> </a:t>
            </a:r>
            <a:r>
              <a:rPr lang="sl-SI" smtClean="0"/>
              <a:t>(http://meta.wikimedia.org/wiki/Slovene_student_projects_in_Wikipedia_and_Wikisource)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Naslov 1"/>
          <p:cNvSpPr>
            <a:spLocks noGrp="1"/>
          </p:cNvSpPr>
          <p:nvPr>
            <p:ph type="title"/>
          </p:nvPr>
        </p:nvSpPr>
        <p:spPr>
          <a:xfrm>
            <a:off x="612775" y="228600"/>
            <a:ext cx="8153400" cy="990600"/>
          </a:xfrm>
        </p:spPr>
        <p:txBody>
          <a:bodyPr/>
          <a:lstStyle/>
          <a:p>
            <a:r>
              <a:rPr lang="sl-SI" smtClean="0"/>
              <a:t>Wikiverza</a:t>
            </a:r>
          </a:p>
        </p:txBody>
      </p:sp>
      <p:sp>
        <p:nvSpPr>
          <p:cNvPr id="3" name="Ograda vsebine 2"/>
          <p:cNvSpPr>
            <a:spLocks noGrp="1"/>
          </p:cNvSpPr>
          <p:nvPr>
            <p:ph sz="quarter" idx="1"/>
          </p:nvPr>
        </p:nvSpPr>
        <p:spPr>
          <a:xfrm>
            <a:off x="612775" y="1600200"/>
            <a:ext cx="8153400" cy="4495800"/>
          </a:xfrm>
        </p:spPr>
        <p:txBody>
          <a:bodyPr>
            <a:normAutofit fontScale="70000" lnSpcReduction="20000"/>
          </a:bodyPr>
          <a:lstStyle/>
          <a:p>
            <a:pPr marL="320040" lvl="1" indent="-320040" fontAlgn="auto">
              <a:spcBef>
                <a:spcPts val="700"/>
              </a:spcBef>
              <a:spcAft>
                <a:spcPts val="0"/>
              </a:spcAft>
              <a:buClr>
                <a:schemeClr val="accent2"/>
              </a:buClr>
              <a:buSzPct val="60000"/>
              <a:buFont typeface="Wingdings"/>
              <a:buChar char=""/>
              <a:defRPr/>
            </a:pPr>
            <a:r>
              <a:rPr lang="sl-SI" sz="2900" smtClean="0"/>
              <a:t>Seminarji na slovenistiki FF </a:t>
            </a:r>
            <a:r>
              <a:rPr lang="sl-SI" smtClean="0"/>
              <a:t>(http://beta.wikiversity.org/wiki/Glavna_stran#Seminarji_na_slovenistiki_FF)</a:t>
            </a:r>
            <a:endParaRPr lang="sl-SI" smtClean="0">
              <a:hlinkClick r:id="rId2"/>
            </a:endParaRPr>
          </a:p>
          <a:p>
            <a:pPr marL="640080" lvl="1" indent="-274320" fontAlgn="auto">
              <a:spcAft>
                <a:spcPts val="0"/>
              </a:spcAft>
              <a:buFont typeface="Wingdings 2"/>
              <a:buChar char=""/>
              <a:defRPr/>
            </a:pPr>
            <a:r>
              <a:rPr lang="sl-SI" smtClean="0">
                <a:hlinkClick r:id="rId3" tooltip="Diplomski seminar 2011/12"/>
              </a:rPr>
              <a:t>Diplomski seminar 2011/12</a:t>
            </a:r>
            <a:r>
              <a:rPr lang="sl-SI" smtClean="0"/>
              <a:t> </a:t>
            </a:r>
          </a:p>
          <a:p>
            <a:pPr marL="640080" lvl="1" indent="-274320" fontAlgn="auto">
              <a:spcAft>
                <a:spcPts val="0"/>
              </a:spcAft>
              <a:buFont typeface="Wingdings 2"/>
              <a:buChar char=""/>
              <a:defRPr/>
            </a:pPr>
            <a:r>
              <a:rPr lang="sl-SI" smtClean="0">
                <a:hlinkClick r:id="rId4" tooltip="Strokovno pisanje 2012"/>
              </a:rPr>
              <a:t>Strokovno pisanje 2012</a:t>
            </a:r>
            <a:r>
              <a:rPr lang="sl-SI" smtClean="0"/>
              <a:t> </a:t>
            </a:r>
          </a:p>
          <a:p>
            <a:pPr marL="640080" lvl="1" indent="-274320" fontAlgn="auto">
              <a:spcAft>
                <a:spcPts val="0"/>
              </a:spcAft>
              <a:buFont typeface="Wingdings 2"/>
              <a:buChar char=""/>
              <a:defRPr/>
            </a:pPr>
            <a:r>
              <a:rPr lang="sl-SI" smtClean="0">
                <a:hlinkClick r:id="rId5" tooltip="Strokovno pisanje 2011"/>
              </a:rPr>
              <a:t>Strokovno pisanje 2011</a:t>
            </a:r>
            <a:r>
              <a:rPr lang="sl-SI" smtClean="0"/>
              <a:t> </a:t>
            </a:r>
          </a:p>
          <a:p>
            <a:pPr marL="640080" lvl="1" indent="-274320" fontAlgn="auto">
              <a:spcAft>
                <a:spcPts val="0"/>
              </a:spcAft>
              <a:buFont typeface="Wingdings 2"/>
              <a:buChar char=""/>
              <a:defRPr/>
            </a:pPr>
            <a:r>
              <a:rPr lang="sl-SI" smtClean="0">
                <a:hlinkClick r:id="rId6" tooltip="Uvod v študij slovenske književnosti E 2011/12"/>
              </a:rPr>
              <a:t>Uvod v študij slovenske književnosti E 2011/12</a:t>
            </a:r>
            <a:r>
              <a:rPr lang="sl-SI" smtClean="0"/>
              <a:t> </a:t>
            </a:r>
          </a:p>
          <a:p>
            <a:pPr marL="640080" lvl="1" indent="-274320" fontAlgn="auto">
              <a:spcAft>
                <a:spcPts val="0"/>
              </a:spcAft>
              <a:buFont typeface="Wingdings 2"/>
              <a:buChar char=""/>
              <a:defRPr/>
            </a:pPr>
            <a:r>
              <a:rPr lang="sl-SI" smtClean="0">
                <a:hlinkClick r:id="rId2" tooltip="Uvod v študij slovenske književnosti E 2010/11"/>
              </a:rPr>
              <a:t>Uvod v študij slovenske književnosti E 2010/11</a:t>
            </a:r>
            <a:r>
              <a:rPr lang="sl-SI" smtClean="0"/>
              <a:t> </a:t>
            </a:r>
          </a:p>
          <a:p>
            <a:pPr marL="640080" lvl="1" indent="-274320" fontAlgn="auto">
              <a:spcAft>
                <a:spcPts val="0"/>
              </a:spcAft>
              <a:buFont typeface="Wingdings 2"/>
              <a:buChar char=""/>
              <a:defRPr/>
            </a:pPr>
            <a:r>
              <a:rPr lang="sl-SI" smtClean="0">
                <a:hlinkClick r:id="rId7" tooltip="Uvod v študij slovenske književnosti E 2009/10"/>
              </a:rPr>
              <a:t>Uvod v študij slovenske književnosti E 2009/10</a:t>
            </a:r>
            <a:r>
              <a:rPr lang="sl-SI" smtClean="0"/>
              <a:t> </a:t>
            </a:r>
          </a:p>
          <a:p>
            <a:pPr marL="640080" lvl="1" indent="-274320" fontAlgn="auto">
              <a:spcAft>
                <a:spcPts val="0"/>
              </a:spcAft>
              <a:buFont typeface="Wingdings 2"/>
              <a:buChar char=""/>
              <a:defRPr/>
            </a:pPr>
            <a:r>
              <a:rPr lang="sl-SI" smtClean="0">
                <a:hlinkClick r:id="rId8" tooltip="Uvod v študij slovenske književnosti E"/>
              </a:rPr>
              <a:t>Uvod v študij slovenske književnosti E</a:t>
            </a:r>
            <a:r>
              <a:rPr lang="sl-SI" smtClean="0"/>
              <a:t> 2008/09 </a:t>
            </a:r>
          </a:p>
          <a:p>
            <a:pPr marL="640080" lvl="1" indent="-274320" fontAlgn="auto">
              <a:spcAft>
                <a:spcPts val="0"/>
              </a:spcAft>
              <a:buFont typeface="Wingdings 2"/>
              <a:buChar char=""/>
              <a:defRPr/>
            </a:pPr>
            <a:r>
              <a:rPr lang="sl-SI" smtClean="0">
                <a:hlinkClick r:id="rId9" tooltip="Metodologija slovenistične literarne vede 2009/10"/>
              </a:rPr>
              <a:t>Metodologija slovenistične literarne vede 2009/10</a:t>
            </a:r>
            <a:r>
              <a:rPr lang="sl-SI" smtClean="0"/>
              <a:t> </a:t>
            </a:r>
          </a:p>
          <a:p>
            <a:pPr marL="640080" lvl="1" indent="-274320" fontAlgn="auto">
              <a:spcAft>
                <a:spcPts val="0"/>
              </a:spcAft>
              <a:buFont typeface="Wingdings 2"/>
              <a:buChar char=""/>
              <a:defRPr/>
            </a:pPr>
            <a:r>
              <a:rPr lang="sl-SI" smtClean="0">
                <a:hlinkClick r:id="rId10" tooltip="Doktorski program Slovenistika"/>
              </a:rPr>
              <a:t>Doktorski program Slovenistika</a:t>
            </a:r>
            <a:r>
              <a:rPr lang="sl-SI" smtClean="0"/>
              <a:t> 2010/11 </a:t>
            </a:r>
          </a:p>
          <a:p>
            <a:pPr marL="640080" lvl="1" indent="-274320" fontAlgn="auto">
              <a:spcAft>
                <a:spcPts val="0"/>
              </a:spcAft>
              <a:buFont typeface="Wingdings 2"/>
              <a:buChar char=""/>
              <a:defRPr/>
            </a:pPr>
            <a:r>
              <a:rPr lang="sl-SI" smtClean="0">
                <a:hlinkClick r:id="rId11" tooltip="Napotki za iskanje leposlovja po Cobissu"/>
              </a:rPr>
              <a:t>Napotki za iskanje leposlovja po Cobissu</a:t>
            </a:r>
            <a:r>
              <a:rPr lang="sl-SI" smtClean="0"/>
              <a:t> </a:t>
            </a:r>
          </a:p>
          <a:p>
            <a:pPr marL="640080" lvl="1" indent="-274320" fontAlgn="auto">
              <a:spcAft>
                <a:spcPts val="0"/>
              </a:spcAft>
              <a:buFont typeface="Wingdings 2"/>
              <a:buChar char=""/>
              <a:defRPr/>
            </a:pPr>
            <a:r>
              <a:rPr lang="sl-SI" smtClean="0">
                <a:hlinkClick r:id="rId12" tooltip="Diplomske teme za prvo stopnjo slovenistike"/>
              </a:rPr>
              <a:t>Diplomske teme za prvo stopnjo slovenistike</a:t>
            </a:r>
            <a:endParaRPr lang="sl-SI" smtClean="0"/>
          </a:p>
          <a:p>
            <a:pPr marL="320040" indent="-320040" fontAlgn="auto">
              <a:spcAft>
                <a:spcPts val="0"/>
              </a:spcAft>
              <a:buFont typeface="Wingdings"/>
              <a:buChar char=""/>
              <a:defRPr/>
            </a:pPr>
            <a:r>
              <a:rPr lang="sl-SI" smtClean="0"/>
              <a:t>Projekti</a:t>
            </a:r>
          </a:p>
          <a:p>
            <a:pPr marL="640080" lvl="1" indent="-274320" fontAlgn="auto">
              <a:spcAft>
                <a:spcPts val="0"/>
              </a:spcAft>
              <a:buFont typeface="Wingdings 2"/>
              <a:buChar char=""/>
              <a:defRPr/>
            </a:pPr>
            <a:r>
              <a:rPr lang="sl-SI" smtClean="0">
                <a:hlinkClick r:id="rId13" tooltip="Literatura in prostor"/>
              </a:rPr>
              <a:t>Literatura in prostor</a:t>
            </a:r>
            <a:endParaRPr lang="sl-SI" smtClean="0"/>
          </a:p>
          <a:p>
            <a:pPr marL="320040" indent="-320040" fontAlgn="auto">
              <a:spcAft>
                <a:spcPts val="0"/>
              </a:spcAft>
              <a:buFont typeface="Wingdings"/>
              <a:buChar char=""/>
              <a:defRPr/>
            </a:pPr>
            <a:endParaRPr lang="sl-SI"/>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Naslov 1"/>
          <p:cNvSpPr>
            <a:spLocks noGrp="1"/>
          </p:cNvSpPr>
          <p:nvPr>
            <p:ph type="title"/>
          </p:nvPr>
        </p:nvSpPr>
        <p:spPr>
          <a:xfrm>
            <a:off x="612775" y="228600"/>
            <a:ext cx="8153400" cy="990600"/>
          </a:xfrm>
        </p:spPr>
        <p:txBody>
          <a:bodyPr/>
          <a:lstStyle/>
          <a:p>
            <a:r>
              <a:rPr lang="sl-SI" smtClean="0"/>
              <a:t>Wikiknjige</a:t>
            </a:r>
          </a:p>
        </p:txBody>
      </p:sp>
      <p:sp>
        <p:nvSpPr>
          <p:cNvPr id="50178" name="Ograda vsebine 2"/>
          <p:cNvSpPr>
            <a:spLocks noGrp="1"/>
          </p:cNvSpPr>
          <p:nvPr>
            <p:ph sz="quarter" idx="1"/>
          </p:nvPr>
        </p:nvSpPr>
        <p:spPr>
          <a:xfrm>
            <a:off x="612775" y="1600200"/>
            <a:ext cx="8153400" cy="4495800"/>
          </a:xfrm>
        </p:spPr>
        <p:txBody>
          <a:bodyPr/>
          <a:lstStyle/>
          <a:p>
            <a:r>
              <a:rPr lang="sl-SI" smtClean="0"/>
              <a:t>Slovenska književnost1965-2015 </a:t>
            </a:r>
            <a:r>
              <a:rPr lang="sl-SI" smtClean="0">
                <a:hlinkClick r:id="rId2"/>
              </a:rPr>
              <a:t>http://sl.wikibooks.org/wiki/Slovenska_književnost_1965-2015</a:t>
            </a:r>
            <a:endParaRPr lang="sl-SI" smtClean="0"/>
          </a:p>
          <a:p>
            <a:r>
              <a:rPr lang="sl-SI" smtClean="0"/>
              <a:t>Uvod v mladinsko književnost</a:t>
            </a:r>
            <a:r>
              <a:rPr lang="sl-SI" smtClean="0">
                <a:hlinkClick r:id="rId3"/>
              </a:rPr>
              <a:t> http://sl.wikibooks.org/wiki/Uvod_v_mladinsko_književnost</a:t>
            </a:r>
            <a:endParaRPr lang="sl-SI" smtClean="0"/>
          </a:p>
          <a:p>
            <a:r>
              <a:rPr lang="sl-SI" smtClean="0">
                <a:hlinkClick r:id="rId4" tooltip="Literatura v Wikipedijah"/>
              </a:rPr>
              <a:t>Literatura v Wikipedijah</a:t>
            </a:r>
            <a:r>
              <a:rPr lang="sl-SI" smtClean="0"/>
              <a:t> (diplomska naloga)</a:t>
            </a:r>
          </a:p>
          <a:p>
            <a:pPr>
              <a:buFont typeface="Wingdings" pitchFamily="2" charset="2"/>
              <a:buNone/>
            </a:pPr>
            <a:endParaRPr lang="sl-SI"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Naslov 1"/>
          <p:cNvSpPr>
            <a:spLocks noGrp="1"/>
          </p:cNvSpPr>
          <p:nvPr>
            <p:ph type="title"/>
          </p:nvPr>
        </p:nvSpPr>
        <p:spPr>
          <a:xfrm>
            <a:off x="612775" y="228600"/>
            <a:ext cx="8153400" cy="990600"/>
          </a:xfrm>
        </p:spPr>
        <p:txBody>
          <a:bodyPr/>
          <a:lstStyle/>
          <a:p>
            <a:r>
              <a:rPr lang="sl-SI" smtClean="0"/>
              <a:t>Oblikovanje wikibesedila</a:t>
            </a:r>
          </a:p>
        </p:txBody>
      </p:sp>
      <p:sp>
        <p:nvSpPr>
          <p:cNvPr id="3" name="Ograda vsebine 2"/>
          <p:cNvSpPr>
            <a:spLocks noGrp="1"/>
          </p:cNvSpPr>
          <p:nvPr>
            <p:ph idx="1"/>
          </p:nvPr>
        </p:nvSpPr>
        <p:spPr>
          <a:xfrm>
            <a:off x="612775" y="1600200"/>
            <a:ext cx="8153400" cy="4495800"/>
          </a:xfrm>
        </p:spPr>
        <p:txBody>
          <a:bodyPr rtlCol="0">
            <a:normAutofit fontScale="92500" lnSpcReduction="10000"/>
          </a:bodyPr>
          <a:lstStyle/>
          <a:p>
            <a:pPr marL="320040" indent="-320040" fontAlgn="auto">
              <a:spcBef>
                <a:spcPts val="600"/>
              </a:spcBef>
              <a:spcAft>
                <a:spcPts val="600"/>
              </a:spcAft>
              <a:buFont typeface="Wingdings"/>
              <a:buChar char=""/>
              <a:defRPr/>
            </a:pPr>
            <a:r>
              <a:rPr lang="sl-SI" smtClean="0"/>
              <a:t>Pomoč &gt; </a:t>
            </a:r>
            <a:r>
              <a:rPr lang="sl-SI" smtClean="0">
                <a:hlinkClick r:id="rId2"/>
              </a:rPr>
              <a:t>Kako se uredi stran </a:t>
            </a:r>
            <a:endParaRPr lang="sl-SI" smtClean="0"/>
          </a:p>
          <a:p>
            <a:pPr marL="320040" indent="-320040" fontAlgn="auto">
              <a:spcBef>
                <a:spcPts val="600"/>
              </a:spcBef>
              <a:spcAft>
                <a:spcPts val="600"/>
              </a:spcAft>
              <a:buFont typeface="Wingdings"/>
              <a:buChar char=""/>
              <a:defRPr/>
            </a:pPr>
            <a:r>
              <a:rPr lang="sl-SI" smtClean="0"/>
              <a:t>odstavek  = prazna vrsta</a:t>
            </a:r>
          </a:p>
          <a:p>
            <a:pPr marL="320040" indent="-320040" fontAlgn="auto">
              <a:spcBef>
                <a:spcPts val="600"/>
              </a:spcBef>
              <a:spcAft>
                <a:spcPts val="600"/>
              </a:spcAft>
              <a:buFont typeface="Wingdings"/>
              <a:buChar char=""/>
              <a:defRPr/>
            </a:pPr>
            <a:r>
              <a:rPr lang="sl-SI" smtClean="0"/>
              <a:t>enoto v seznamu  napoveduje *</a:t>
            </a:r>
          </a:p>
          <a:p>
            <a:pPr marL="320040" indent="-320040" fontAlgn="auto">
              <a:spcBef>
                <a:spcPts val="600"/>
              </a:spcBef>
              <a:spcAft>
                <a:spcPts val="600"/>
              </a:spcAft>
              <a:buFont typeface="Wingdings"/>
              <a:buChar char=""/>
              <a:defRPr/>
            </a:pPr>
            <a:r>
              <a:rPr lang="sl-SI" smtClean="0"/>
              <a:t>naslove delamo z enačaji (==xxxx==)</a:t>
            </a:r>
          </a:p>
          <a:p>
            <a:pPr marL="320040" indent="-320040" fontAlgn="auto">
              <a:spcBef>
                <a:spcPts val="600"/>
              </a:spcBef>
              <a:spcAft>
                <a:spcPts val="600"/>
              </a:spcAft>
              <a:buFont typeface="Wingdings"/>
              <a:buChar char=""/>
              <a:defRPr/>
            </a:pPr>
            <a:r>
              <a:rPr lang="sl-SI" smtClean="0"/>
              <a:t>povezave napravimo z oglatimi oklepaji (v [[geslo|geslu]])</a:t>
            </a:r>
          </a:p>
          <a:p>
            <a:pPr marL="320040" indent="-320040" fontAlgn="auto">
              <a:spcBef>
                <a:spcPts val="600"/>
              </a:spcBef>
              <a:spcAft>
                <a:spcPts val="600"/>
              </a:spcAft>
              <a:buFont typeface="Wingdings"/>
              <a:buChar char=""/>
              <a:defRPr/>
            </a:pPr>
            <a:r>
              <a:rPr lang="sl-SI" smtClean="0"/>
              <a:t>spletni naslovi se delajo takole: [http://xxxxx Naslov strani]</a:t>
            </a:r>
          </a:p>
          <a:p>
            <a:pPr marL="320040" indent="-320040" fontAlgn="auto">
              <a:spcBef>
                <a:spcPts val="600"/>
              </a:spcBef>
              <a:spcAft>
                <a:spcPts val="600"/>
              </a:spcAft>
              <a:buFont typeface="Wingdings"/>
              <a:buChar char=""/>
              <a:defRPr/>
            </a:pPr>
            <a:r>
              <a:rPr lang="sl-SI" smtClean="0"/>
              <a:t>sliko vstavimo preko menija</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p:txBody>
          <a:bodyPr/>
          <a:lstStyle/>
          <a:p>
            <a:r>
              <a:rPr lang="sl-SI" smtClean="0"/>
              <a:t>Domača naloga za Wikipedijo</a:t>
            </a:r>
          </a:p>
        </p:txBody>
      </p:sp>
      <p:sp>
        <p:nvSpPr>
          <p:cNvPr id="68611" name="Rectangle 3"/>
          <p:cNvSpPr>
            <a:spLocks noGrp="1"/>
          </p:cNvSpPr>
          <p:nvPr>
            <p:ph type="body" idx="4294967295"/>
          </p:nvPr>
        </p:nvSpPr>
        <p:spPr/>
        <p:txBody>
          <a:bodyPr/>
          <a:lstStyle/>
          <a:p>
            <a:pPr>
              <a:lnSpc>
                <a:spcPct val="90000"/>
              </a:lnSpc>
            </a:pPr>
            <a:r>
              <a:rPr lang="sl-SI" smtClean="0"/>
              <a:t>Dopolni geslo Koroški Slovenci s poglavje o kulturi in literaturi: Jarnik, Drabosnjak, Hartman, [[Mladje (časopis)|Mladje]], Messner, Lipuš, Haderlap, Mohorjeva družba ...</a:t>
            </a:r>
          </a:p>
          <a:p>
            <a:pPr>
              <a:lnSpc>
                <a:spcPct val="90000"/>
              </a:lnSpc>
            </a:pPr>
            <a:r>
              <a:rPr lang="sl-SI" smtClean="0"/>
              <a:t>V geslu Kärntner Slowenen napravi povezavo na slovensko gimnazijo (nemško ime na nemško Wikipedijo, slovensko ime na slovensko Wikipedijo) in dopolni obstoječi škrbinski članek o njej v slovenski Wikipediji ter postavi novega v nemški.</a:t>
            </a:r>
          </a:p>
          <a:p>
            <a:pPr>
              <a:lnSpc>
                <a:spcPct val="90000"/>
              </a:lnSpc>
            </a:pPr>
            <a:r>
              <a:rPr lang="sl-SI" smtClean="0"/>
              <a:t>Napiši geslo o časopisu </a:t>
            </a:r>
            <a:r>
              <a:rPr lang="sl-SI" i="1" smtClean="0"/>
              <a:t>Mladje</a:t>
            </a:r>
            <a:r>
              <a:rPr lang="sl-SI" smtClean="0"/>
              <a:t> v obe Wikipediji.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Naslov 1"/>
          <p:cNvSpPr>
            <a:spLocks noGrp="1"/>
          </p:cNvSpPr>
          <p:nvPr>
            <p:ph type="title"/>
          </p:nvPr>
        </p:nvSpPr>
        <p:spPr>
          <a:xfrm>
            <a:off x="612775" y="228600"/>
            <a:ext cx="8153400" cy="990600"/>
          </a:xfrm>
        </p:spPr>
        <p:txBody>
          <a:bodyPr/>
          <a:lstStyle/>
          <a:p>
            <a:r>
              <a:rPr lang="sl-SI" smtClean="0"/>
              <a:t>Principi</a:t>
            </a:r>
          </a:p>
        </p:txBody>
      </p:sp>
      <p:sp>
        <p:nvSpPr>
          <p:cNvPr id="52226" name="Ograda vsebine 2"/>
          <p:cNvSpPr>
            <a:spLocks noGrp="1"/>
          </p:cNvSpPr>
          <p:nvPr>
            <p:ph idx="1"/>
          </p:nvPr>
        </p:nvSpPr>
        <p:spPr>
          <a:xfrm>
            <a:off x="612775" y="1600200"/>
            <a:ext cx="8153400" cy="4495800"/>
          </a:xfrm>
        </p:spPr>
        <p:txBody>
          <a:bodyPr/>
          <a:lstStyle/>
          <a:p>
            <a:pPr>
              <a:spcBef>
                <a:spcPts val="600"/>
              </a:spcBef>
              <a:spcAft>
                <a:spcPts val="600"/>
              </a:spcAft>
            </a:pPr>
            <a:r>
              <a:rPr lang="sl-SI" smtClean="0"/>
              <a:t>Leksikonski slog</a:t>
            </a:r>
          </a:p>
          <a:p>
            <a:pPr>
              <a:spcBef>
                <a:spcPts val="600"/>
              </a:spcBef>
              <a:spcAft>
                <a:spcPts val="600"/>
              </a:spcAft>
            </a:pPr>
            <a:r>
              <a:rPr lang="sl-SI" smtClean="0"/>
              <a:t>Konsenzualnost, kooperativnost, toleranca</a:t>
            </a:r>
          </a:p>
          <a:p>
            <a:pPr>
              <a:spcBef>
                <a:spcPts val="600"/>
              </a:spcBef>
              <a:spcAft>
                <a:spcPts val="600"/>
              </a:spcAft>
            </a:pPr>
            <a:r>
              <a:rPr lang="sl-SI" smtClean="0"/>
              <a:t>Navajanje virov</a:t>
            </a:r>
          </a:p>
          <a:p>
            <a:pPr>
              <a:spcBef>
                <a:spcPts val="600"/>
              </a:spcBef>
              <a:spcAft>
                <a:spcPts val="600"/>
              </a:spcAft>
            </a:pPr>
            <a:r>
              <a:rPr lang="sl-SI" smtClean="0"/>
              <a:t>Občutljivost za avtorsko lastnino</a:t>
            </a:r>
          </a:p>
          <a:p>
            <a:pPr>
              <a:spcBef>
                <a:spcPts val="600"/>
              </a:spcBef>
              <a:spcAft>
                <a:spcPts val="600"/>
              </a:spcAft>
            </a:pPr>
            <a:r>
              <a:rPr lang="sl-SI" smtClean="0"/>
              <a:t>Ne piši o samem sebi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Naslov 1"/>
          <p:cNvSpPr>
            <a:spLocks noGrp="1"/>
          </p:cNvSpPr>
          <p:nvPr>
            <p:ph type="title"/>
          </p:nvPr>
        </p:nvSpPr>
        <p:spPr>
          <a:xfrm>
            <a:off x="612775" y="228600"/>
            <a:ext cx="8153400" cy="990600"/>
          </a:xfrm>
        </p:spPr>
        <p:txBody>
          <a:bodyPr/>
          <a:lstStyle/>
          <a:p>
            <a:r>
              <a:rPr lang="sl-SI" smtClean="0"/>
              <a:t>Delavnica</a:t>
            </a:r>
          </a:p>
        </p:txBody>
      </p:sp>
      <p:sp>
        <p:nvSpPr>
          <p:cNvPr id="53250" name="Ograda vsebine 2"/>
          <p:cNvSpPr>
            <a:spLocks noGrp="1"/>
          </p:cNvSpPr>
          <p:nvPr>
            <p:ph idx="1"/>
          </p:nvPr>
        </p:nvSpPr>
        <p:spPr>
          <a:xfrm>
            <a:off x="612775" y="1600200"/>
            <a:ext cx="8153400" cy="4495800"/>
          </a:xfrm>
        </p:spPr>
        <p:txBody>
          <a:bodyPr/>
          <a:lstStyle/>
          <a:p>
            <a:pPr>
              <a:spcBef>
                <a:spcPts val="600"/>
              </a:spcBef>
              <a:spcAft>
                <a:spcPts val="600"/>
              </a:spcAft>
            </a:pPr>
            <a:r>
              <a:rPr lang="sl-SI" smtClean="0"/>
              <a:t>Prijavi se (ali pa tudi ne)</a:t>
            </a:r>
          </a:p>
          <a:p>
            <a:pPr>
              <a:spcBef>
                <a:spcPts val="600"/>
              </a:spcBef>
              <a:spcAft>
                <a:spcPts val="600"/>
              </a:spcAft>
            </a:pPr>
            <a:r>
              <a:rPr lang="sl-SI" smtClean="0"/>
              <a:t>Popravljanje in dopolnjevanje obstoječih gesel oz. škrbin (stub)</a:t>
            </a:r>
          </a:p>
          <a:p>
            <a:pPr>
              <a:spcBef>
                <a:spcPts val="600"/>
              </a:spcBef>
              <a:spcAft>
                <a:spcPts val="600"/>
              </a:spcAft>
            </a:pPr>
            <a:r>
              <a:rPr lang="sl-SI" smtClean="0"/>
              <a:t>Kreiranje novega gesla</a:t>
            </a:r>
          </a:p>
          <a:p>
            <a:pPr>
              <a:spcBef>
                <a:spcPts val="600"/>
              </a:spcBef>
              <a:spcAft>
                <a:spcPts val="600"/>
              </a:spcAft>
            </a:pPr>
            <a:r>
              <a:rPr lang="sl-SI" smtClean="0"/>
              <a:t>Kopiranje teksta v WP in njegovo urejanje</a:t>
            </a:r>
          </a:p>
          <a:p>
            <a:pPr>
              <a:spcBef>
                <a:spcPts val="600"/>
              </a:spcBef>
              <a:spcAft>
                <a:spcPts val="600"/>
              </a:spcAft>
            </a:pPr>
            <a:r>
              <a:rPr lang="sl-SI" smtClean="0"/>
              <a:t>Koordinacija med gesli: kategorizacija, seznami, mednarodne povezave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2775" y="228600"/>
            <a:ext cx="8153400" cy="990600"/>
          </a:xfrm>
        </p:spPr>
        <p:txBody>
          <a:bodyPr>
            <a:normAutofit fontScale="90000"/>
          </a:bodyPr>
          <a:lstStyle/>
          <a:p>
            <a:pPr fontAlgn="auto">
              <a:spcAft>
                <a:spcPts val="0"/>
              </a:spcAft>
              <a:defRPr/>
            </a:pPr>
            <a:r>
              <a:rPr lang="sl-SI" smtClean="0"/>
              <a:t>Viri za pisanje slovenskih enciklopedičnih člankov</a:t>
            </a:r>
            <a:endParaRPr lang="sl-SI"/>
          </a:p>
        </p:txBody>
      </p:sp>
      <p:sp>
        <p:nvSpPr>
          <p:cNvPr id="3" name="Ograda vsebine 2"/>
          <p:cNvSpPr>
            <a:spLocks noGrp="1"/>
          </p:cNvSpPr>
          <p:nvPr>
            <p:ph idx="1"/>
          </p:nvPr>
        </p:nvSpPr>
        <p:spPr>
          <a:xfrm>
            <a:off x="612775" y="1600200"/>
            <a:ext cx="8153400" cy="4495800"/>
          </a:xfrm>
        </p:spPr>
        <p:txBody>
          <a:bodyPr>
            <a:normAutofit fontScale="92500" lnSpcReduction="20000"/>
          </a:bodyPr>
          <a:lstStyle/>
          <a:p>
            <a:pPr marL="320040" indent="-320040" fontAlgn="auto">
              <a:spcAft>
                <a:spcPts val="0"/>
              </a:spcAft>
              <a:buFont typeface="Wingdings"/>
              <a:buChar char=""/>
              <a:defRPr/>
            </a:pPr>
            <a:r>
              <a:rPr lang="sl-SI" smtClean="0"/>
              <a:t>ES Enciklopedija Slovenije, SBL Slovenski biografski leksikon, PSBL Primorski slovenski biografski leksikon, Gorenjci.si</a:t>
            </a:r>
          </a:p>
          <a:p>
            <a:pPr marL="320040" indent="-320040" fontAlgn="auto">
              <a:spcAft>
                <a:spcPts val="0"/>
              </a:spcAft>
              <a:buFont typeface="Wingdings"/>
              <a:buChar char=""/>
              <a:defRPr/>
            </a:pPr>
            <a:r>
              <a:rPr lang="sl-SI" smtClean="0"/>
              <a:t>SSKJ Slovar slovenskega knjižnega jezika, etimološki slovar</a:t>
            </a:r>
          </a:p>
          <a:p>
            <a:pPr marL="320040" indent="-320040" fontAlgn="auto">
              <a:spcAft>
                <a:spcPts val="0"/>
              </a:spcAft>
              <a:buFont typeface="Wingdings"/>
              <a:buChar char=""/>
              <a:defRPr/>
            </a:pPr>
            <a:r>
              <a:rPr lang="sl-SI" smtClean="0"/>
              <a:t>Leksikoni Slovenska književnost, Literatura, Rečnik književnih termina</a:t>
            </a:r>
          </a:p>
          <a:p>
            <a:pPr marL="320040" indent="-320040" fontAlgn="auto">
              <a:spcAft>
                <a:spcPts val="0"/>
              </a:spcAft>
              <a:buFont typeface="Wingdings"/>
              <a:buChar char=""/>
              <a:defRPr/>
            </a:pPr>
            <a:r>
              <a:rPr lang="sl-SI" smtClean="0"/>
              <a:t>Googlove slike</a:t>
            </a:r>
          </a:p>
          <a:p>
            <a:pPr marL="320040" indent="-320040" fontAlgn="auto">
              <a:spcAft>
                <a:spcPts val="0"/>
              </a:spcAft>
              <a:buFont typeface="Wingdings"/>
              <a:buChar char=""/>
              <a:defRPr/>
            </a:pPr>
            <a:r>
              <a:rPr lang="sl-SI" smtClean="0"/>
              <a:t>Najdi.si za ugotavljanje frekvence konkurenčnih terminov</a:t>
            </a:r>
          </a:p>
          <a:p>
            <a:pPr marL="320040" indent="-320040" fontAlgn="auto">
              <a:spcAft>
                <a:spcPts val="0"/>
              </a:spcAft>
              <a:buFont typeface="Wingdings"/>
              <a:buChar char=""/>
              <a:defRPr/>
            </a:pPr>
            <a:r>
              <a:rPr lang="sl-SI" smtClean="0"/>
              <a:t>tuje Wikipedije, drugi internetni viri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Naslov 1"/>
          <p:cNvSpPr>
            <a:spLocks noGrp="1"/>
          </p:cNvSpPr>
          <p:nvPr>
            <p:ph type="title"/>
          </p:nvPr>
        </p:nvSpPr>
        <p:spPr>
          <a:xfrm>
            <a:off x="612775" y="228600"/>
            <a:ext cx="8153400" cy="990600"/>
          </a:xfrm>
        </p:spPr>
        <p:txBody>
          <a:bodyPr/>
          <a:lstStyle/>
          <a:p>
            <a:r>
              <a:rPr lang="sl-SI" smtClean="0"/>
              <a:t>Na napakah se učimo</a:t>
            </a:r>
          </a:p>
        </p:txBody>
      </p:sp>
      <p:sp>
        <p:nvSpPr>
          <p:cNvPr id="3" name="Ograda vsebine 2"/>
          <p:cNvSpPr>
            <a:spLocks noGrp="1"/>
          </p:cNvSpPr>
          <p:nvPr>
            <p:ph idx="1"/>
          </p:nvPr>
        </p:nvSpPr>
        <p:spPr>
          <a:xfrm>
            <a:off x="612775" y="1600200"/>
            <a:ext cx="8153400" cy="4495800"/>
          </a:xfrm>
        </p:spPr>
        <p:txBody>
          <a:bodyPr>
            <a:normAutofit fontScale="92500" lnSpcReduction="10000"/>
          </a:bodyPr>
          <a:lstStyle/>
          <a:p>
            <a:pPr marL="320040" indent="-320040" fontAlgn="auto">
              <a:spcAft>
                <a:spcPts val="0"/>
              </a:spcAft>
              <a:buFont typeface="Wingdings"/>
              <a:buChar char=""/>
              <a:defRPr/>
            </a:pPr>
            <a:r>
              <a:rPr lang="sl-SI" smtClean="0"/>
              <a:t>Kopiranje iz virov v WP brez sprememb ni dovoljeno</a:t>
            </a:r>
          </a:p>
          <a:p>
            <a:pPr marL="320040" indent="-320040" fontAlgn="auto">
              <a:spcAft>
                <a:spcPts val="0"/>
              </a:spcAft>
              <a:buFont typeface="Wingdings"/>
              <a:buChar char=""/>
              <a:defRPr/>
            </a:pPr>
            <a:r>
              <a:rPr lang="sl-SI" smtClean="0"/>
              <a:t>Preveč ali premalo seznamov</a:t>
            </a:r>
          </a:p>
          <a:p>
            <a:pPr marL="320040" indent="-320040" fontAlgn="auto">
              <a:spcAft>
                <a:spcPts val="0"/>
              </a:spcAft>
              <a:buFont typeface="Wingdings"/>
              <a:buChar char=""/>
              <a:defRPr/>
            </a:pPr>
            <a:r>
              <a:rPr lang="sl-SI" smtClean="0"/>
              <a:t>Urejenost seznamov (ABC, kronološko)</a:t>
            </a:r>
          </a:p>
          <a:p>
            <a:pPr marL="320040" indent="-320040" fontAlgn="auto">
              <a:spcAft>
                <a:spcPts val="0"/>
              </a:spcAft>
              <a:buFont typeface="Wingdings"/>
              <a:buChar char=""/>
              <a:defRPr/>
            </a:pPr>
            <a:r>
              <a:rPr lang="sl-SI" smtClean="0"/>
              <a:t>Razdrobljenost na odstavke ali poglavja</a:t>
            </a:r>
          </a:p>
          <a:p>
            <a:pPr marL="320040" indent="-320040" fontAlgn="auto">
              <a:spcAft>
                <a:spcPts val="0"/>
              </a:spcAft>
              <a:buFont typeface="Wingdings"/>
              <a:buChar char=""/>
              <a:defRPr/>
            </a:pPr>
            <a:r>
              <a:rPr lang="sl-SI" smtClean="0"/>
              <a:t>Navajanje spletnih naslovov</a:t>
            </a:r>
          </a:p>
          <a:p>
            <a:pPr marL="320040" indent="-320040" fontAlgn="auto">
              <a:spcAft>
                <a:spcPts val="0"/>
              </a:spcAft>
              <a:buFont typeface="Wingdings"/>
              <a:buChar char=""/>
              <a:defRPr/>
            </a:pPr>
            <a:r>
              <a:rPr lang="sl-SI" smtClean="0"/>
              <a:t>Interwikiji (povezave na druge wikipedije)</a:t>
            </a:r>
          </a:p>
          <a:p>
            <a:pPr marL="320040" indent="-320040" fontAlgn="auto">
              <a:spcAft>
                <a:spcPts val="0"/>
              </a:spcAft>
              <a:buFont typeface="Wingdings"/>
              <a:buChar char=""/>
              <a:defRPr/>
            </a:pPr>
            <a:r>
              <a:rPr lang="sl-SI" smtClean="0"/>
              <a:t>Kategorizacija</a:t>
            </a:r>
          </a:p>
          <a:p>
            <a:pPr marL="320040" indent="-320040" fontAlgn="auto">
              <a:spcAft>
                <a:spcPts val="0"/>
              </a:spcAft>
              <a:buFont typeface="Wingdings"/>
              <a:buChar char=""/>
              <a:defRPr/>
            </a:pPr>
            <a:r>
              <a:rPr lang="sl-SI" smtClean="0"/>
              <a:t>Preusmeritev z alternativnih gesel</a:t>
            </a:r>
          </a:p>
          <a:p>
            <a:pPr marL="320040" indent="-320040" fontAlgn="auto">
              <a:spcAft>
                <a:spcPts val="0"/>
              </a:spcAft>
              <a:buFont typeface="Wingdings"/>
              <a:buChar char=""/>
              <a:defRPr/>
            </a:pPr>
            <a:r>
              <a:rPr lang="sl-SI" smtClean="0"/>
              <a:t>Manjkajoče povezave na Cobiss ID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Naslov 1"/>
          <p:cNvSpPr>
            <a:spLocks noGrp="1"/>
          </p:cNvSpPr>
          <p:nvPr>
            <p:ph type="title"/>
          </p:nvPr>
        </p:nvSpPr>
        <p:spPr>
          <a:xfrm>
            <a:off x="612775" y="228600"/>
            <a:ext cx="8153400" cy="990600"/>
          </a:xfrm>
        </p:spPr>
        <p:txBody>
          <a:bodyPr/>
          <a:lstStyle/>
          <a:p>
            <a:r>
              <a:rPr lang="sl-SI" smtClean="0"/>
              <a:t>Sklep</a:t>
            </a:r>
          </a:p>
        </p:txBody>
      </p:sp>
      <p:sp>
        <p:nvSpPr>
          <p:cNvPr id="3" name="Ograda vsebine 2"/>
          <p:cNvSpPr>
            <a:spLocks noGrp="1"/>
          </p:cNvSpPr>
          <p:nvPr>
            <p:ph idx="1"/>
          </p:nvPr>
        </p:nvSpPr>
        <p:spPr>
          <a:xfrm>
            <a:off x="612775" y="1600200"/>
            <a:ext cx="8153400" cy="4495800"/>
          </a:xfrm>
        </p:spPr>
        <p:txBody>
          <a:bodyPr rtlCol="0">
            <a:normAutofit lnSpcReduction="10000"/>
          </a:bodyPr>
          <a:lstStyle/>
          <a:p>
            <a:pPr marL="320040" indent="0" fontAlgn="auto">
              <a:spcAft>
                <a:spcPts val="0"/>
              </a:spcAft>
              <a:buFont typeface="Wingdings"/>
              <a:buNone/>
              <a:defRPr/>
            </a:pPr>
            <a:r>
              <a:rPr lang="sl-SI" smtClean="0"/>
              <a:t>Od angažmaja na WP odvisno naše strokovno preživetje (gre za dejanski vpliv na iskalce informacij in ne na šolski geto). Zato apeliram, da v WP in podobnih projektih ugledamo enkratno priložnost za promocijo svojega dela, ne pa njegovega sovražnika. Samo od nas je odvisno, ali bomo to priložnost izkoristili ali jo bomo prepustili vitalnejšim posameznikom in strokam.</a:t>
            </a:r>
          </a:p>
          <a:p>
            <a:pPr marL="320040" indent="0" fontAlgn="auto">
              <a:spcAft>
                <a:spcPts val="0"/>
              </a:spcAft>
              <a:buFont typeface="Wingdings"/>
              <a:buNone/>
              <a:defRPr/>
            </a:pPr>
            <a:r>
              <a:rPr lang="sl-SI" smtClean="0"/>
              <a:t>Isto velja tudi za druga spletišča, ki čakajo na naše sodelovanje.</a:t>
            </a:r>
          </a:p>
          <a:p>
            <a:pPr marL="320040" indent="-320040" fontAlgn="auto">
              <a:spcAft>
                <a:spcPts val="0"/>
              </a:spcAft>
              <a:buFont typeface="Arial" pitchFamily="34" charset="0"/>
              <a:buChar char="•"/>
              <a:defRPr/>
            </a:pPr>
            <a:endParaRPr lang="sl-SI"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slov 1"/>
          <p:cNvSpPr>
            <a:spLocks noGrp="1"/>
          </p:cNvSpPr>
          <p:nvPr>
            <p:ph type="title"/>
          </p:nvPr>
        </p:nvSpPr>
        <p:spPr>
          <a:xfrm>
            <a:off x="612775" y="228600"/>
            <a:ext cx="8153400" cy="990600"/>
          </a:xfrm>
        </p:spPr>
        <p:txBody>
          <a:bodyPr/>
          <a:lstStyle/>
          <a:p>
            <a:r>
              <a:rPr lang="sl-SI" smtClean="0"/>
              <a:t>Civilizacijski kazalci</a:t>
            </a:r>
          </a:p>
        </p:txBody>
      </p:sp>
      <p:sp>
        <p:nvSpPr>
          <p:cNvPr id="21506" name="Ograda vsebine 2"/>
          <p:cNvSpPr>
            <a:spLocks noGrp="1"/>
          </p:cNvSpPr>
          <p:nvPr>
            <p:ph sz="quarter" idx="1"/>
          </p:nvPr>
        </p:nvSpPr>
        <p:spPr>
          <a:xfrm>
            <a:off x="612775" y="1600200"/>
            <a:ext cx="8153400" cy="4495800"/>
          </a:xfrm>
        </p:spPr>
        <p:txBody>
          <a:bodyPr/>
          <a:lstStyle/>
          <a:p>
            <a:r>
              <a:rPr lang="sl-SI" sz="3200" smtClean="0"/>
              <a:t>Prevod biblije (slovenščina v 16. stol. na 11. mestu)</a:t>
            </a:r>
          </a:p>
          <a:p>
            <a:r>
              <a:rPr lang="sl-SI" sz="3200" smtClean="0"/>
              <a:t>Nacionalni ep </a:t>
            </a:r>
          </a:p>
          <a:p>
            <a:r>
              <a:rPr lang="sl-SI" sz="3200" smtClean="0"/>
              <a:t>Véliki tekst </a:t>
            </a:r>
          </a:p>
          <a:p>
            <a:r>
              <a:rPr lang="sl-SI" sz="3200" smtClean="0"/>
              <a:t>Operacijski sistem Okna (slovenščina v 90. letih 20. stol. na 30. mestu)</a:t>
            </a:r>
          </a:p>
          <a:p>
            <a:r>
              <a:rPr lang="sl-SI" sz="3200" smtClean="0"/>
              <a:t>Število člankov na Wikipediji (slovenščina danes na 34. mestu)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Naslov 1"/>
          <p:cNvSpPr>
            <a:spLocks noGrp="1"/>
          </p:cNvSpPr>
          <p:nvPr>
            <p:ph type="title"/>
          </p:nvPr>
        </p:nvSpPr>
        <p:spPr>
          <a:xfrm>
            <a:off x="612775" y="228600"/>
            <a:ext cx="8153400" cy="990600"/>
          </a:xfrm>
        </p:spPr>
        <p:txBody>
          <a:bodyPr/>
          <a:lstStyle/>
          <a:p>
            <a:r>
              <a:rPr lang="sl-SI" smtClean="0"/>
              <a:t>Kaj prinaša splet novega?</a:t>
            </a:r>
          </a:p>
        </p:txBody>
      </p:sp>
      <p:sp>
        <p:nvSpPr>
          <p:cNvPr id="3" name="Ograda vsebine 2"/>
          <p:cNvSpPr>
            <a:spLocks noGrp="1"/>
          </p:cNvSpPr>
          <p:nvPr>
            <p:ph sz="quarter" idx="1"/>
          </p:nvPr>
        </p:nvSpPr>
        <p:spPr>
          <a:xfrm>
            <a:off x="612775" y="1600200"/>
            <a:ext cx="8153400" cy="4495800"/>
          </a:xfrm>
        </p:spPr>
        <p:txBody>
          <a:bodyPr>
            <a:normAutofit/>
          </a:bodyPr>
          <a:lstStyle/>
          <a:p>
            <a:pPr marL="320040" indent="-320040" fontAlgn="auto">
              <a:spcAft>
                <a:spcPts val="0"/>
              </a:spcAft>
              <a:buFont typeface="Wingdings"/>
              <a:buChar char=""/>
              <a:defRPr/>
            </a:pPr>
            <a:r>
              <a:rPr lang="sl-SI" smtClean="0"/>
              <a:t>Povezljivost (linkanje)</a:t>
            </a:r>
          </a:p>
          <a:p>
            <a:pPr marL="320040" indent="-320040" fontAlgn="auto">
              <a:spcAft>
                <a:spcPts val="0"/>
              </a:spcAft>
              <a:buFont typeface="Wingdings"/>
              <a:buChar char=""/>
              <a:defRPr/>
            </a:pPr>
            <a:r>
              <a:rPr lang="sl-SI" smtClean="0"/>
              <a:t>Instantni dostop (</a:t>
            </a:r>
            <a:r>
              <a:rPr lang="sl-SI" i="1" smtClean="0"/>
              <a:t>open access</a:t>
            </a:r>
            <a:r>
              <a:rPr lang="sl-SI" smtClean="0"/>
              <a:t>)</a:t>
            </a:r>
          </a:p>
          <a:p>
            <a:pPr marL="320040" indent="-320040" fontAlgn="auto">
              <a:spcAft>
                <a:spcPts val="0"/>
              </a:spcAft>
              <a:buFont typeface="Wingdings"/>
              <a:buChar char=""/>
              <a:defRPr/>
            </a:pPr>
            <a:r>
              <a:rPr lang="sl-SI" smtClean="0"/>
              <a:t>Možnost sprotnega odzivanja in objavljanja (</a:t>
            </a:r>
            <a:r>
              <a:rPr lang="sl-SI" i="1" smtClean="0"/>
              <a:t>web 2</a:t>
            </a:r>
            <a:r>
              <a:rPr lang="sl-SI" smtClean="0"/>
              <a:t>) oziroma kooperativna udeležba slehernika pri </a:t>
            </a:r>
            <a:r>
              <a:rPr lang="sl-SI" b="1" smtClean="0">
                <a:solidFill>
                  <a:srgbClr val="CC3300"/>
                </a:solidFill>
              </a:rPr>
              <a:t>ponudbi</a:t>
            </a:r>
            <a:r>
              <a:rPr lang="sl-SI" smtClean="0"/>
              <a:t> informacij, izkušenj in znanja (koncept </a:t>
            </a:r>
            <a:r>
              <a:rPr lang="sl-SI" i="1" smtClean="0"/>
              <a:t>sharing</a:t>
            </a:r>
            <a:r>
              <a:rPr lang="sl-SI" smtClean="0"/>
              <a:t>)</a:t>
            </a:r>
          </a:p>
          <a:p>
            <a:pPr marL="320040" indent="-320040" fontAlgn="auto">
              <a:spcAft>
                <a:spcPts val="0"/>
              </a:spcAft>
              <a:buFont typeface="Wingdings"/>
              <a:buChar char=""/>
              <a:defRPr/>
            </a:pPr>
            <a:r>
              <a:rPr lang="sl-SI" i="1" smtClean="0">
                <a:solidFill>
                  <a:schemeClr val="bg1">
                    <a:lumMod val="75000"/>
                  </a:schemeClr>
                </a:solidFill>
              </a:rPr>
              <a:t>Web 3</a:t>
            </a:r>
            <a:r>
              <a:rPr lang="sl-SI" smtClean="0">
                <a:solidFill>
                  <a:schemeClr val="bg1">
                    <a:lumMod val="75000"/>
                  </a:schemeClr>
                </a:solidFill>
              </a:rPr>
              <a:t>: semantični splet, kjer računalnik proizvaja informacijo in jo personalizira; 3-D; združitev medijev; mešanje fizičnega in virtualnega sveta</a:t>
            </a:r>
            <a:endParaRPr lang="sl-SI" i="1" smtClean="0">
              <a:solidFill>
                <a:schemeClr val="bg1">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Naslov 1"/>
          <p:cNvSpPr>
            <a:spLocks noGrp="1"/>
          </p:cNvSpPr>
          <p:nvPr>
            <p:ph type="title"/>
          </p:nvPr>
        </p:nvSpPr>
        <p:spPr>
          <a:xfrm>
            <a:off x="612775" y="228600"/>
            <a:ext cx="8153400" cy="990600"/>
          </a:xfrm>
        </p:spPr>
        <p:txBody>
          <a:bodyPr/>
          <a:lstStyle/>
          <a:p>
            <a:r>
              <a:rPr lang="sl-SI" smtClean="0"/>
              <a:t>Težave na poti v svetlo prihodnost</a:t>
            </a:r>
          </a:p>
        </p:txBody>
      </p:sp>
      <p:sp>
        <p:nvSpPr>
          <p:cNvPr id="3" name="Ograda vsebine 2"/>
          <p:cNvSpPr>
            <a:spLocks noGrp="1"/>
          </p:cNvSpPr>
          <p:nvPr>
            <p:ph sz="quarter" idx="1"/>
          </p:nvPr>
        </p:nvSpPr>
        <p:spPr>
          <a:xfrm>
            <a:off x="612775" y="1600200"/>
            <a:ext cx="8153400" cy="4495800"/>
          </a:xfrm>
        </p:spPr>
        <p:txBody>
          <a:bodyPr>
            <a:normAutofit fontScale="85000" lnSpcReduction="20000"/>
          </a:bodyPr>
          <a:lstStyle/>
          <a:p>
            <a:pPr marL="320040" indent="-320040" fontAlgn="auto">
              <a:spcAft>
                <a:spcPts val="0"/>
              </a:spcAft>
              <a:buFont typeface="Wingdings"/>
              <a:buChar char=""/>
              <a:defRPr/>
            </a:pPr>
            <a:r>
              <a:rPr lang="sl-SI" sz="3200" smtClean="0"/>
              <a:t>Zadržanost akademskih inštitucij in države pri digitalizaciji virov (prim. Geopedija, slovarji)</a:t>
            </a:r>
          </a:p>
          <a:p>
            <a:pPr marL="320040" indent="-320040" fontAlgn="auto">
              <a:spcAft>
                <a:spcPts val="0"/>
              </a:spcAft>
              <a:buFont typeface="Wingdings"/>
              <a:buChar char=""/>
              <a:defRPr/>
            </a:pPr>
            <a:r>
              <a:rPr lang="sl-SI" sz="3200" smtClean="0"/>
              <a:t>Nezaupljivost in konservativnost tradicionalne humanistike</a:t>
            </a:r>
          </a:p>
          <a:p>
            <a:pPr marL="320040" indent="-320040" fontAlgn="auto">
              <a:spcAft>
                <a:spcPts val="0"/>
              </a:spcAft>
              <a:buFont typeface="Wingdings"/>
              <a:buChar char=""/>
              <a:defRPr/>
            </a:pPr>
            <a:r>
              <a:rPr lang="sl-SI" sz="3200" smtClean="0"/>
              <a:t>Negativna vloga založb in avtorske agencije</a:t>
            </a:r>
          </a:p>
          <a:p>
            <a:pPr marL="320040" indent="-320040" fontAlgn="auto">
              <a:spcAft>
                <a:spcPts val="0"/>
              </a:spcAft>
              <a:buFont typeface="Wingdings"/>
              <a:buChar char=""/>
              <a:defRPr/>
            </a:pPr>
            <a:r>
              <a:rPr lang="sl-SI" sz="3200" smtClean="0"/>
              <a:t>Negativna vloga copyrighta</a:t>
            </a:r>
          </a:p>
          <a:p>
            <a:pPr marL="320040" indent="-320040" fontAlgn="auto">
              <a:spcAft>
                <a:spcPts val="0"/>
              </a:spcAft>
              <a:buFont typeface="Wingdings"/>
              <a:buChar char=""/>
              <a:defRPr/>
            </a:pPr>
            <a:r>
              <a:rPr lang="sl-SI" sz="3200" smtClean="0">
                <a:solidFill>
                  <a:schemeClr val="bg1">
                    <a:lumMod val="50000"/>
                  </a:schemeClr>
                </a:solidFill>
              </a:rPr>
              <a:t>Nepoznavanje jezika oz. strokovnega žargona</a:t>
            </a:r>
          </a:p>
          <a:p>
            <a:pPr marL="320040" indent="-320040" fontAlgn="auto">
              <a:spcAft>
                <a:spcPts val="0"/>
              </a:spcAft>
              <a:buFont typeface="Wingdings"/>
              <a:buChar char=""/>
              <a:defRPr/>
            </a:pPr>
            <a:r>
              <a:rPr lang="sl-SI" sz="3200" smtClean="0">
                <a:solidFill>
                  <a:schemeClr val="bg1">
                    <a:lumMod val="50000"/>
                  </a:schemeClr>
                </a:solidFill>
              </a:rPr>
              <a:t>Publikacije so dostopne samo v slikovnem faksimilu in po njih ni mogoče iskati niti jih kopirati</a:t>
            </a:r>
          </a:p>
          <a:p>
            <a:pPr marL="320040" indent="-320040" fontAlgn="auto">
              <a:spcAft>
                <a:spcPts val="0"/>
              </a:spcAft>
              <a:buFont typeface="Wingdings"/>
              <a:buChar char=""/>
              <a:defRPr/>
            </a:pPr>
            <a:r>
              <a:rPr lang="sl-SI" sz="3200" smtClean="0">
                <a:solidFill>
                  <a:schemeClr val="bg1">
                    <a:lumMod val="50000"/>
                  </a:schemeClr>
                </a:solidFill>
              </a:rPr>
              <a:t>E-publikacije niso indeksirane in jih iskalnik zato ne najde</a:t>
            </a:r>
            <a:endParaRPr lang="sl-SI" sz="2000" smtClean="0"/>
          </a:p>
          <a:p>
            <a:pPr marL="320040" indent="-320040" fontAlgn="auto">
              <a:spcAft>
                <a:spcPts val="0"/>
              </a:spcAft>
              <a:buFont typeface="Wingdings"/>
              <a:buChar char=""/>
              <a:defRPr/>
            </a:pPr>
            <a:endParaRPr lang="sl-SI" sz="3200" smtClean="0">
              <a:solidFill>
                <a:schemeClr val="bg1">
                  <a:lumMod val="5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slov 1"/>
          <p:cNvSpPr>
            <a:spLocks noGrp="1"/>
          </p:cNvSpPr>
          <p:nvPr>
            <p:ph type="title"/>
          </p:nvPr>
        </p:nvSpPr>
        <p:spPr>
          <a:xfrm>
            <a:off x="612775" y="228600"/>
            <a:ext cx="8153400" cy="990600"/>
          </a:xfrm>
        </p:spPr>
        <p:txBody>
          <a:bodyPr/>
          <a:lstStyle/>
          <a:p>
            <a:r>
              <a:rPr lang="sl-SI" smtClean="0"/>
              <a:t>Brave New World</a:t>
            </a:r>
          </a:p>
        </p:txBody>
      </p:sp>
      <p:sp>
        <p:nvSpPr>
          <p:cNvPr id="24578" name="Ograda vsebine 2"/>
          <p:cNvSpPr>
            <a:spLocks noGrp="1"/>
          </p:cNvSpPr>
          <p:nvPr>
            <p:ph sz="quarter" idx="1"/>
          </p:nvPr>
        </p:nvSpPr>
        <p:spPr>
          <a:xfrm>
            <a:off x="612775" y="1600200"/>
            <a:ext cx="8153400" cy="4495800"/>
          </a:xfrm>
        </p:spPr>
        <p:txBody>
          <a:bodyPr/>
          <a:lstStyle/>
          <a:p>
            <a:r>
              <a:rPr lang="sl-SI" sz="3600" smtClean="0"/>
              <a:t>Licence </a:t>
            </a:r>
            <a:r>
              <a:rPr lang="sl-SI" sz="3600" smtClean="0">
                <a:hlinkClick r:id="rId2"/>
              </a:rPr>
              <a:t>creative commons</a:t>
            </a:r>
            <a:endParaRPr lang="sl-SI" sz="3600" smtClean="0"/>
          </a:p>
          <a:p>
            <a:r>
              <a:rPr lang="sl-SI" sz="3600" smtClean="0"/>
              <a:t>Nov koncept avtorstva</a:t>
            </a:r>
          </a:p>
          <a:p>
            <a:r>
              <a:rPr lang="sl-SI" sz="3600" smtClean="0"/>
              <a:t>Namere univerz za vzpostavitev repozitorijev</a:t>
            </a:r>
          </a:p>
          <a:p>
            <a:r>
              <a:rPr lang="sl-SI" sz="3600" smtClean="0"/>
              <a:t>Strokovno ozaveščanje v stalni diskusiji (</a:t>
            </a:r>
            <a:r>
              <a:rPr lang="sl-SI" sz="3600" smtClean="0">
                <a:hlinkClick r:id="rId3"/>
              </a:rPr>
              <a:t>forum SlovLit</a:t>
            </a:r>
            <a:r>
              <a:rPr lang="sl-SI" sz="3600" smtClean="0"/>
              <a:t>) in objave na </a:t>
            </a:r>
            <a:r>
              <a:rPr lang="sl-SI" sz="3600" smtClean="0">
                <a:hlinkClick r:id="rId4"/>
              </a:rPr>
              <a:t>Academia.edu</a:t>
            </a:r>
            <a:endParaRPr lang="sl-SI" sz="4400" smtClean="0"/>
          </a:p>
        </p:txBody>
      </p:sp>
      <p:pic>
        <p:nvPicPr>
          <p:cNvPr id="24579" name="Picture 4"/>
          <p:cNvPicPr>
            <a:picLocks noChangeAspect="1" noChangeArrowheads="1"/>
          </p:cNvPicPr>
          <p:nvPr/>
        </p:nvPicPr>
        <p:blipFill>
          <a:blip r:embed="rId5"/>
          <a:srcRect/>
          <a:stretch>
            <a:fillRect/>
          </a:stretch>
        </p:blipFill>
        <p:spPr bwMode="auto">
          <a:xfrm>
            <a:off x="4879975" y="260350"/>
            <a:ext cx="4264025" cy="7223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Naslov 1"/>
          <p:cNvSpPr>
            <a:spLocks noGrp="1"/>
          </p:cNvSpPr>
          <p:nvPr>
            <p:ph type="title"/>
          </p:nvPr>
        </p:nvSpPr>
        <p:spPr>
          <a:xfrm>
            <a:off x="612775" y="228600"/>
            <a:ext cx="8153400" cy="990600"/>
          </a:xfrm>
        </p:spPr>
        <p:txBody>
          <a:bodyPr/>
          <a:lstStyle/>
          <a:p>
            <a:r>
              <a:rPr lang="sl-SI" smtClean="0"/>
              <a:t>Slovarji, korpusi, katalog</a:t>
            </a:r>
          </a:p>
        </p:txBody>
      </p:sp>
      <p:sp>
        <p:nvSpPr>
          <p:cNvPr id="25602" name="Ograda vsebine 2"/>
          <p:cNvSpPr>
            <a:spLocks noGrp="1"/>
          </p:cNvSpPr>
          <p:nvPr>
            <p:ph sz="quarter" idx="1"/>
          </p:nvPr>
        </p:nvSpPr>
        <p:spPr>
          <a:xfrm>
            <a:off x="612775" y="1600200"/>
            <a:ext cx="8153400" cy="4495800"/>
          </a:xfrm>
        </p:spPr>
        <p:txBody>
          <a:bodyPr/>
          <a:lstStyle/>
          <a:p>
            <a:pPr>
              <a:lnSpc>
                <a:spcPct val="90000"/>
              </a:lnSpc>
            </a:pPr>
            <a:r>
              <a:rPr lang="sl-SI" sz="3600" b="1" smtClean="0"/>
              <a:t>SSKJ</a:t>
            </a:r>
            <a:r>
              <a:rPr lang="sl-SI" sz="3600" smtClean="0"/>
              <a:t> (http://bos.zrc-sazu.si/sskj.html)</a:t>
            </a:r>
          </a:p>
          <a:p>
            <a:pPr>
              <a:lnSpc>
                <a:spcPct val="90000"/>
              </a:lnSpc>
            </a:pPr>
            <a:r>
              <a:rPr lang="sl-SI" sz="3600" b="1" smtClean="0"/>
              <a:t>Nova beseda </a:t>
            </a:r>
            <a:r>
              <a:rPr lang="sl-SI" sz="3600" smtClean="0"/>
              <a:t>(http://bos.zrc-sazu.si/nova_beseda/)</a:t>
            </a:r>
          </a:p>
          <a:p>
            <a:pPr>
              <a:lnSpc>
                <a:spcPct val="90000"/>
              </a:lnSpc>
            </a:pPr>
            <a:r>
              <a:rPr lang="sl-SI" sz="3600" b="1" smtClean="0"/>
              <a:t>Fida+</a:t>
            </a:r>
            <a:r>
              <a:rPr lang="sl-SI" sz="3600" smtClean="0"/>
              <a:t> (http://www.fidaplus.net/), Gigafida</a:t>
            </a:r>
          </a:p>
          <a:p>
            <a:pPr>
              <a:lnSpc>
                <a:spcPct val="90000"/>
              </a:lnSpc>
            </a:pPr>
            <a:r>
              <a:rPr lang="sl-SI" sz="3600" b="1" smtClean="0"/>
              <a:t>Cobiss</a:t>
            </a:r>
            <a:r>
              <a:rPr lang="sl-SI" sz="3600" smtClean="0"/>
              <a:t> (http://cobiss.izum.si)</a:t>
            </a:r>
          </a:p>
          <a:p>
            <a:endParaRPr lang="sl-SI"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12775" y="228600"/>
            <a:ext cx="8153400" cy="990600"/>
          </a:xfrm>
        </p:spPr>
        <p:txBody>
          <a:bodyPr>
            <a:normAutofit fontScale="90000"/>
          </a:bodyPr>
          <a:lstStyle/>
          <a:p>
            <a:pPr fontAlgn="auto">
              <a:spcAft>
                <a:spcPts val="0"/>
              </a:spcAft>
              <a:defRPr/>
            </a:pPr>
            <a:r>
              <a:rPr lang="sl-SI" smtClean="0"/>
              <a:t>Javno dostopne </a:t>
            </a:r>
            <a:r>
              <a:rPr lang="sl-SI" smtClean="0">
                <a:solidFill>
                  <a:srgbClr val="CC3300"/>
                </a:solidFill>
              </a:rPr>
              <a:t>podatkovne zbirke</a:t>
            </a:r>
            <a:r>
              <a:rPr lang="sl-SI" smtClean="0"/>
              <a:t> za slovensko literarno vedo</a:t>
            </a:r>
            <a:endParaRPr lang="sl-SI"/>
          </a:p>
        </p:txBody>
      </p:sp>
      <p:sp>
        <p:nvSpPr>
          <p:cNvPr id="26626" name="Ograda vsebine 2"/>
          <p:cNvSpPr>
            <a:spLocks noGrp="1"/>
          </p:cNvSpPr>
          <p:nvPr>
            <p:ph sz="quarter" idx="1"/>
          </p:nvPr>
        </p:nvSpPr>
        <p:spPr>
          <a:xfrm>
            <a:off x="612775" y="1600200"/>
            <a:ext cx="8153400" cy="4495800"/>
          </a:xfrm>
        </p:spPr>
        <p:txBody>
          <a:bodyPr/>
          <a:lstStyle/>
          <a:p>
            <a:pPr>
              <a:lnSpc>
                <a:spcPct val="90000"/>
              </a:lnSpc>
            </a:pPr>
            <a:r>
              <a:rPr lang="sl-SI" sz="3200" b="1" smtClean="0"/>
              <a:t>Diplomske naloge iz slovenske književnosti </a:t>
            </a:r>
            <a:r>
              <a:rPr lang="sl-SI" sz="3200" smtClean="0"/>
              <a:t>(</a:t>
            </a:r>
            <a:r>
              <a:rPr lang="sl-SI" sz="2800" smtClean="0"/>
              <a:t>http://www.ff.uni-lj.si/hp/dnsk/dnsk.html</a:t>
            </a:r>
            <a:r>
              <a:rPr lang="sl-SI" sz="3200" smtClean="0"/>
              <a:t>)</a:t>
            </a:r>
          </a:p>
          <a:p>
            <a:pPr>
              <a:lnSpc>
                <a:spcPct val="90000"/>
              </a:lnSpc>
            </a:pPr>
            <a:r>
              <a:rPr lang="sl-SI" sz="3200" b="1" smtClean="0"/>
              <a:t>Zbirka Slovenski zgodovinski roman </a:t>
            </a:r>
            <a:r>
              <a:rPr lang="sl-SI" sz="3200" smtClean="0"/>
              <a:t>(</a:t>
            </a:r>
            <a:r>
              <a:rPr lang="sl-SI" sz="2800" smtClean="0"/>
              <a:t>http://www.ff.uni-lj.si/slovjez/mh/zgrom/</a:t>
            </a:r>
            <a:r>
              <a:rPr lang="sl-SI" sz="3200" smtClean="0"/>
              <a:t>)</a:t>
            </a:r>
          </a:p>
          <a:p>
            <a:pPr>
              <a:lnSpc>
                <a:spcPct val="90000"/>
              </a:lnSpc>
            </a:pPr>
            <a:r>
              <a:rPr lang="sl-SI" sz="3200" b="1" smtClean="0"/>
              <a:t>Zbirka Slovenska kmečka povest</a:t>
            </a:r>
          </a:p>
          <a:p>
            <a:pPr>
              <a:lnSpc>
                <a:spcPct val="90000"/>
              </a:lnSpc>
            </a:pPr>
            <a:r>
              <a:rPr lang="sl-SI" sz="3200" b="1" smtClean="0"/>
              <a:t>SBL</a:t>
            </a:r>
            <a:r>
              <a:rPr lang="sl-SI" sz="3200" smtClean="0"/>
              <a:t> </a:t>
            </a:r>
            <a:r>
              <a:rPr lang="sl-SI" sz="2800" smtClean="0"/>
              <a:t>(http://nl.ijs.si:8080/fedora/get/sbl:sbl/VIEW/)</a:t>
            </a:r>
            <a:endParaRPr lang="sl-SI" sz="3200" smtClean="0"/>
          </a:p>
          <a:p>
            <a:pPr>
              <a:lnSpc>
                <a:spcPct val="90000"/>
              </a:lnSpc>
            </a:pPr>
            <a:r>
              <a:rPr lang="sl-SI" sz="3200" b="1" smtClean="0"/>
              <a:t>PSBL</a:t>
            </a:r>
            <a:r>
              <a:rPr lang="sl-SI" sz="3200" smtClean="0"/>
              <a:t> Primorski slovenski biografski leksikon</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redinsko">
  <a:themeElements>
    <a:clrScheme name="Sredinsk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redinsk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redinsk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Sredinsk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16</TotalTime>
  <Words>1599</Words>
  <Application>Microsoft Office PowerPoint</Application>
  <PresentationFormat>On-screen Show (4:3)</PresentationFormat>
  <Paragraphs>230</Paragraphs>
  <Slides>38</Slides>
  <Notes>2</Notes>
  <HiddenSlides>0</HiddenSlides>
  <MMClips>0</MMClips>
  <ScaleCrop>false</ScaleCrop>
  <HeadingPairs>
    <vt:vector size="8" baseType="variant">
      <vt:variant>
        <vt:lpstr>Uporabljene pisave</vt:lpstr>
      </vt:variant>
      <vt:variant>
        <vt:i4>5</vt:i4>
      </vt:variant>
      <vt:variant>
        <vt:lpstr>Predloga načrta</vt:lpstr>
      </vt:variant>
      <vt:variant>
        <vt:i4>12</vt:i4>
      </vt:variant>
      <vt:variant>
        <vt:lpstr>Vdelani OLE strežniki</vt:lpstr>
      </vt:variant>
      <vt:variant>
        <vt:i4>1</vt:i4>
      </vt:variant>
      <vt:variant>
        <vt:lpstr>Naslovi diapozitivov</vt:lpstr>
      </vt:variant>
      <vt:variant>
        <vt:i4>38</vt:i4>
      </vt:variant>
    </vt:vector>
  </HeadingPairs>
  <TitlesOfParts>
    <vt:vector size="56" baseType="lpstr">
      <vt:lpstr>Tw Cen MT</vt:lpstr>
      <vt:lpstr>Arial</vt:lpstr>
      <vt:lpstr>Wingdings</vt:lpstr>
      <vt:lpstr>Wingdings 2</vt:lpstr>
      <vt:lpstr>Calibri</vt:lpstr>
      <vt:lpstr>Sredinsko</vt:lpstr>
      <vt:lpstr>Sredinsko</vt:lpstr>
      <vt:lpstr>Sredinsko</vt:lpstr>
      <vt:lpstr>Sredinsko</vt:lpstr>
      <vt:lpstr>Sredinsko</vt:lpstr>
      <vt:lpstr>Sredinsko</vt:lpstr>
      <vt:lpstr>Sredinsko</vt:lpstr>
      <vt:lpstr>Sredinsko</vt:lpstr>
      <vt:lpstr>Sredinsko</vt:lpstr>
      <vt:lpstr>Sredinsko</vt:lpstr>
      <vt:lpstr>Sredinsko</vt:lpstr>
      <vt:lpstr>Sredinsko</vt:lpstr>
      <vt:lpstr>Photo Editor fotografija</vt:lpstr>
      <vt:lpstr>SLOVENŠČINA V SVETU INTERNETA</vt:lpstr>
      <vt:lpstr>Pojmi</vt:lpstr>
      <vt:lpstr>Viri za domačo rabo</vt:lpstr>
      <vt:lpstr>Civilizacijski kazalci</vt:lpstr>
      <vt:lpstr>Kaj prinaša splet novega?</vt:lpstr>
      <vt:lpstr>Težave na poti v svetlo prihodnost</vt:lpstr>
      <vt:lpstr>Brave New World</vt:lpstr>
      <vt:lpstr>Slovarji, korpusi, katalog</vt:lpstr>
      <vt:lpstr>Javno dostopne podatkovne zbirke za slovensko literarno vedo</vt:lpstr>
      <vt:lpstr>Cobiss</vt:lpstr>
      <vt:lpstr>Slovenistična literarnovedna periodika</vt:lpstr>
      <vt:lpstr>Zbirke monografij</vt:lpstr>
      <vt:lpstr>Strokovna literatura na spletu</vt:lpstr>
      <vt:lpstr>Starejša slovenska literarna veda na spletu</vt:lpstr>
      <vt:lpstr>Zborniki</vt:lpstr>
      <vt:lpstr>Založbe</vt:lpstr>
      <vt:lpstr>Leposlovje na spletu</vt:lpstr>
      <vt:lpstr>Slovensko leposlovje na spletu, še</vt:lpstr>
      <vt:lpstr>Novejša literarna veda na spletu</vt:lpstr>
      <vt:lpstr>dLib</vt:lpstr>
      <vt:lpstr>Wikivir</vt:lpstr>
      <vt:lpstr>Do kod smo prišli z digitalizacijo</vt:lpstr>
      <vt:lpstr>Wikipedija</vt:lpstr>
      <vt:lpstr>Branje in pisanje gesel</vt:lpstr>
      <vt:lpstr>Kdo vse to koordinira?</vt:lpstr>
      <vt:lpstr>Spet Brave New World</vt:lpstr>
      <vt:lpstr>Nevarnosti za vogalom</vt:lpstr>
      <vt:lpstr>Struktura gesla (na primeru Josef Friedrich Perkonig)</vt:lpstr>
      <vt:lpstr>Slovenski študentski projekti</vt:lpstr>
      <vt:lpstr>Wikiverza</vt:lpstr>
      <vt:lpstr>Wikiknjige</vt:lpstr>
      <vt:lpstr>Oblikovanje wikibesedila</vt:lpstr>
      <vt:lpstr>Domača naloga za Wikipedijo</vt:lpstr>
      <vt:lpstr>Principi</vt:lpstr>
      <vt:lpstr>Delavnica</vt:lpstr>
      <vt:lpstr>Viri za pisanje slovenskih enciklopedičnih člankov</vt:lpstr>
      <vt:lpstr>Na napakah se učimo</vt:lpstr>
      <vt:lpstr>Sklep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SLOVENŠČINA V SVETU INTERNETA</dc:title>
  <dc:creator/>
  <cp:lastModifiedBy/>
  <cp:revision>2</cp:revision>
  <dcterms:created xsi:type="dcterms:W3CDTF">2011-11-15T10:17:36Z</dcterms:created>
  <dcterms:modified xsi:type="dcterms:W3CDTF">2011-11-17T06:13:44Z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