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59" r:id="rId5"/>
    <p:sldId id="260" r:id="rId6"/>
    <p:sldId id="281" r:id="rId7"/>
    <p:sldId id="261" r:id="rId8"/>
    <p:sldId id="263" r:id="rId9"/>
    <p:sldId id="264" r:id="rId10"/>
    <p:sldId id="280" r:id="rId11"/>
    <p:sldId id="262" r:id="rId12"/>
    <p:sldId id="282" r:id="rId13"/>
    <p:sldId id="283" r:id="rId14"/>
    <p:sldId id="285" r:id="rId15"/>
    <p:sldId id="267" r:id="rId16"/>
    <p:sldId id="273" r:id="rId17"/>
    <p:sldId id="265" r:id="rId18"/>
    <p:sldId id="266" r:id="rId19"/>
    <p:sldId id="300" r:id="rId20"/>
    <p:sldId id="301" r:id="rId21"/>
    <p:sldId id="268" r:id="rId22"/>
    <p:sldId id="269" r:id="rId23"/>
    <p:sldId id="287" r:id="rId24"/>
    <p:sldId id="270" r:id="rId25"/>
    <p:sldId id="271" r:id="rId26"/>
    <p:sldId id="272" r:id="rId27"/>
    <p:sldId id="284" r:id="rId28"/>
    <p:sldId id="274" r:id="rId29"/>
    <p:sldId id="277" r:id="rId30"/>
    <p:sldId id="275" r:id="rId31"/>
    <p:sldId id="286" r:id="rId32"/>
    <p:sldId id="278" r:id="rId33"/>
    <p:sldId id="288" r:id="rId34"/>
    <p:sldId id="302" r:id="rId35"/>
    <p:sldId id="289" r:id="rId36"/>
    <p:sldId id="290" r:id="rId37"/>
    <p:sldId id="303" r:id="rId38"/>
    <p:sldId id="304" r:id="rId39"/>
    <p:sldId id="293" r:id="rId40"/>
    <p:sldId id="294" r:id="rId41"/>
    <p:sldId id="295" r:id="rId42"/>
    <p:sldId id="296" r:id="rId43"/>
    <p:sldId id="297" r:id="rId44"/>
    <p:sldId id="298" r:id="rId45"/>
    <p:sldId id="276" r:id="rId46"/>
    <p:sldId id="279"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6" d="100"/>
          <a:sy n="116" d="100"/>
        </p:scale>
        <p:origin x="10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sl-SI" smtClean="0"/>
              <a:t>Uredite slog naslova matrice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3/17/2019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z napisom">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pPr/>
              <a:t>3/17/2019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sl-SI" smtClean="0"/>
              <a:t>Uredite slog naslova matrice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pPr/>
              <a:t>3/17/2019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sl-SI" smtClean="0"/>
              <a:t>Uredite slog naslova matrice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pPr/>
              <a:t>3/17/2019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sl-SI" smtClean="0"/>
              <a:t>Uredite slog naslova matrice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pPr/>
              <a:t>3/17/2019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olpec">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sl-SI" smtClean="0"/>
              <a:t>Uredite slog naslova matrice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3" name="Date Placeholder 2"/>
          <p:cNvSpPr>
            <a:spLocks noGrp="1"/>
          </p:cNvSpPr>
          <p:nvPr>
            <p:ph type="dt" sz="half" idx="10"/>
          </p:nvPr>
        </p:nvSpPr>
        <p:spPr/>
        <p:txBody>
          <a:bodyPr/>
          <a:lstStyle/>
          <a:p>
            <a:fld id="{48A87A34-81AB-432B-8DAE-1953F412C126}" type="datetimeFigureOut">
              <a:rPr lang="en-US" dirty="0"/>
              <a:pPr/>
              <a:t>3/17/2019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olpec s tremi slikami">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sl-SI" smtClean="0"/>
              <a:t>Uredite slog naslova matrice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3" name="Date Placeholder 2"/>
          <p:cNvSpPr>
            <a:spLocks noGrp="1"/>
          </p:cNvSpPr>
          <p:nvPr>
            <p:ph type="dt" sz="half" idx="10"/>
          </p:nvPr>
        </p:nvSpPr>
        <p:spPr/>
        <p:txBody>
          <a:bodyPr/>
          <a:lstStyle/>
          <a:p>
            <a:fld id="{48A87A34-81AB-432B-8DAE-1953F412C126}" type="datetimeFigureOut">
              <a:rPr lang="en-US" dirty="0"/>
              <a:pPr/>
              <a:t>3/17/2019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ncho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3/17/2019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sl-SI" smtClean="0"/>
              <a:t>Uredite slog naslova matrice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3/17/2019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3/17/2019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sl-SI" smtClean="0"/>
              <a:t>Uredite slog naslova matrice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8E36636D-D922-432D-A958-524484B5923D}" type="datetimeFigureOut">
              <a:rPr lang="en-US" dirty="0"/>
              <a:pPr/>
              <a:t>3/17/2019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dirty="0"/>
              <a:pPr/>
              <a:t>3/17/2019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sl-SI" smtClean="0"/>
              <a:t>Uredite slog naslova matrice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dirty="0"/>
              <a:pPr/>
              <a:t>3/17/2019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dirty="0"/>
              <a:pPr/>
              <a:t>3/17/2019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dirty="0"/>
              <a:pPr/>
              <a:t>3/17/2019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sl-SI" smtClean="0"/>
              <a:t>Uredite slog naslova matrice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8E36636D-D922-432D-A958-524484B5923D}" type="datetimeFigureOut">
              <a:rPr lang="en-US" dirty="0"/>
              <a:pPr/>
              <a:t>3/17/2019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8E36636D-D922-432D-A958-524484B5923D}" type="datetimeFigureOut">
              <a:rPr lang="en-US" dirty="0"/>
              <a:pPr/>
              <a:t>3/17/2019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sl-SI" smtClean="0"/>
              <a:t>Uredite slog naslova matrice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dirty="0"/>
              <a:pPr/>
              <a:t>3/17/2019</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2" r:id="rId10"/>
    <p:sldLayoutId id="2147483853" r:id="rId11"/>
    <p:sldLayoutId id="2147483854" r:id="rId12"/>
    <p:sldLayoutId id="2147483855" r:id="rId13"/>
    <p:sldLayoutId id="2147483858" r:id="rId14"/>
    <p:sldLayoutId id="2147483859" r:id="rId15"/>
    <p:sldLayoutId id="2147483850" r:id="rId16"/>
    <p:sldLayoutId id="2147483851"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hyperlink" Target="http://med.over.net/forum5/list.php?33"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sl.wikipedia.org/wiki/Wikipedija:WikiProjekt_Romani"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sl.wikiversity.org/wiki/Uvod_v_%C5%A1tudij_slovenske_knji%C5%BEevnosti_E_2015/16"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sl.wikipedia.org/wiki/Ko_zori_%C4%8Dlovek"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sl.wikibooks.org/wiki/Nova_pisarija"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sl.wikipedia.org/wiki/Kategorija:Romani_po_zvrsti"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dlib.si/?URN=URN:NBN:SI:DOC-RAEM3656"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sl.wikisource.org/wiki/Kategorija:%C5%BDenski_roman"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sl.wikisource.org/wiki/Slu%C4%8Daji_usode"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List_of_writing_genres" TargetMode="External"/><Relationship Id="rId2" Type="http://schemas.openxmlformats.org/officeDocument/2006/relationships/hyperlink" Target="https://en.wikipedia.org/wiki/List_of_genre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gigafida.ne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ted.com/talks/ken_robinson_says_schools_kill_creativity.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Ko že vsak nekaj piše</a:t>
            </a:r>
            <a:endParaRPr lang="sl-SI" dirty="0"/>
          </a:p>
        </p:txBody>
      </p:sp>
      <p:sp>
        <p:nvSpPr>
          <p:cNvPr id="3" name="Podnaslov 2"/>
          <p:cNvSpPr>
            <a:spLocks noGrp="1"/>
          </p:cNvSpPr>
          <p:nvPr>
            <p:ph type="subTitle" idx="1"/>
          </p:nvPr>
        </p:nvSpPr>
        <p:spPr>
          <a:xfrm>
            <a:off x="6794499" y="4195239"/>
            <a:ext cx="4902201" cy="2230961"/>
          </a:xfrm>
        </p:spPr>
        <p:txBody>
          <a:bodyPr>
            <a:normAutofit fontScale="77500" lnSpcReduction="20000"/>
          </a:bodyPr>
          <a:lstStyle/>
          <a:p>
            <a:pPr algn="l"/>
            <a:r>
              <a:rPr lang="sl-SI" dirty="0">
                <a:effectLst/>
              </a:rPr>
              <a:t>Iz zavesti, da so kriteriji literarne kvalitete spremenljivi, se pokažejo nove naloge poklicnih in prostovoljnih bralčevih skrbnikov v času množične pisateljske dejavnosti: to ni več izločanje »neprimernega« in odbiranje »kvalitetnega«, ampak kategoriziranje produkcije po žanrih, motivih, obliki, mediju, bralcu itd. Bolj kot vzgoja zahtevnega bralca je cilj tega početja animacija piscev: popisovalcev, komentatorjev in predelovalcev besedil.</a:t>
            </a:r>
          </a:p>
          <a:p>
            <a:endParaRPr lang="sl-SI" dirty="0"/>
          </a:p>
        </p:txBody>
      </p:sp>
    </p:spTree>
    <p:extLst>
      <p:ext uri="{BB962C8B-B14F-4D97-AF65-F5344CB8AC3E}">
        <p14:creationId xmlns:p14="http://schemas.microsoft.com/office/powerpoint/2010/main" val="1441025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Na Dobrih knjigah (še) ni popularnih:</a:t>
            </a:r>
            <a:endParaRPr lang="sl-SI"/>
          </a:p>
        </p:txBody>
      </p:sp>
      <p:sp>
        <p:nvSpPr>
          <p:cNvPr id="3" name="Ograda vsebine 2"/>
          <p:cNvSpPr>
            <a:spLocks noGrp="1"/>
          </p:cNvSpPr>
          <p:nvPr>
            <p:ph idx="1"/>
          </p:nvPr>
        </p:nvSpPr>
        <p:spPr/>
        <p:txBody>
          <a:bodyPr>
            <a:normAutofit fontScale="92500" lnSpcReduction="10000"/>
          </a:bodyPr>
          <a:lstStyle/>
          <a:p>
            <a:r>
              <a:rPr lang="sl-SI" smtClean="0"/>
              <a:t>Maša Modic</a:t>
            </a:r>
          </a:p>
          <a:p>
            <a:r>
              <a:rPr lang="sl-SI" smtClean="0"/>
              <a:t>Tanja Frumen</a:t>
            </a:r>
          </a:p>
          <a:p>
            <a:r>
              <a:rPr lang="sl-SI" smtClean="0"/>
              <a:t>Stella Norris (Darja Hočevar)</a:t>
            </a:r>
          </a:p>
          <a:p>
            <a:r>
              <a:rPr lang="sl-SI" smtClean="0"/>
              <a:t>Romana Berni</a:t>
            </a:r>
          </a:p>
          <a:p>
            <a:r>
              <a:rPr lang="sl-SI" smtClean="0"/>
              <a:t>Azra Širovnik</a:t>
            </a:r>
          </a:p>
          <a:p>
            <a:r>
              <a:rPr lang="sl-SI" smtClean="0"/>
              <a:t>Aksinja Kermauner</a:t>
            </a:r>
          </a:p>
          <a:p>
            <a:r>
              <a:rPr lang="sl-SI" smtClean="0"/>
              <a:t>...</a:t>
            </a:r>
          </a:p>
          <a:p>
            <a:endParaRPr lang="sl-SI" smtClean="0"/>
          </a:p>
          <a:p>
            <a:endParaRPr lang="sl-SI" smtClean="0"/>
          </a:p>
          <a:p>
            <a:r>
              <a:rPr lang="sl-SI" smtClean="0"/>
              <a:t>Vlado Žabot</a:t>
            </a:r>
          </a:p>
          <a:p>
            <a:endParaRPr lang="sl-SI"/>
          </a:p>
        </p:txBody>
      </p:sp>
      <p:sp>
        <p:nvSpPr>
          <p:cNvPr id="4" name="Naslov 1"/>
          <p:cNvSpPr txBox="1">
            <a:spLocks/>
          </p:cNvSpPr>
          <p:nvPr/>
        </p:nvSpPr>
        <p:spPr>
          <a:xfrm>
            <a:off x="1838238" y="4361935"/>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sl-SI" sz="4000" b="0" i="0" u="none" strike="noStrike" kern="1200" cap="none" spc="0" normalizeH="0" baseline="0" noProof="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j-lt"/>
                <a:ea typeface="+mj-ea"/>
                <a:cs typeface="Trebuchet MS"/>
              </a:rPr>
              <a:t>... in manj popularnih:</a:t>
            </a:r>
            <a:endParaRPr kumimoji="0" lang="sl-SI" sz="4000" b="0" i="0" u="none" strike="noStrike" kern="1200" cap="none" spc="0" normalizeH="0" baseline="0" noProof="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j-lt"/>
              <a:ea typeface="+mj-ea"/>
              <a:cs typeface="Trebuchet M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Dve zbirki z opisi knjig</a:t>
            </a:r>
            <a:endParaRPr lang="sl-SI" dirty="0"/>
          </a:p>
        </p:txBody>
      </p:sp>
      <p:sp>
        <p:nvSpPr>
          <p:cNvPr id="5" name="Ograda besedila 4"/>
          <p:cNvSpPr>
            <a:spLocks noGrp="1"/>
          </p:cNvSpPr>
          <p:nvPr>
            <p:ph type="body" idx="1"/>
          </p:nvPr>
        </p:nvSpPr>
        <p:spPr/>
        <p:txBody>
          <a:bodyPr/>
          <a:lstStyle/>
          <a:p>
            <a:r>
              <a:rPr lang="sl-SI" smtClean="0">
                <a:solidFill>
                  <a:srgbClr val="FF0000"/>
                </a:solidFill>
              </a:rPr>
              <a:t>Dobre knjige.si</a:t>
            </a:r>
            <a:endParaRPr lang="sl-SI">
              <a:solidFill>
                <a:srgbClr val="FF0000"/>
              </a:solidFill>
            </a:endParaRPr>
          </a:p>
        </p:txBody>
      </p:sp>
      <p:sp>
        <p:nvSpPr>
          <p:cNvPr id="3" name="Označba mesta vsebine 2"/>
          <p:cNvSpPr>
            <a:spLocks noGrp="1"/>
          </p:cNvSpPr>
          <p:nvPr>
            <p:ph sz="half" idx="2"/>
          </p:nvPr>
        </p:nvSpPr>
        <p:spPr>
          <a:xfrm>
            <a:off x="140043" y="2380137"/>
            <a:ext cx="4819135" cy="2183625"/>
          </a:xfrm>
        </p:spPr>
        <p:txBody>
          <a:bodyPr>
            <a:normAutofit fontScale="92500" lnSpcReduction="10000"/>
          </a:bodyPr>
          <a:lstStyle/>
          <a:p>
            <a:pPr marL="414000" lvl="1" indent="0"/>
            <a:r>
              <a:rPr lang="sl-SI" sz="2400" smtClean="0"/>
              <a:t>1342 opisov knjig (26. 3. 2016)</a:t>
            </a:r>
          </a:p>
          <a:p>
            <a:pPr marL="414000" lvl="1" indent="0"/>
            <a:r>
              <a:rPr lang="sl-SI" sz="2400" smtClean="0"/>
              <a:t>500 opisov/leto = 1/3 vsega</a:t>
            </a:r>
          </a:p>
          <a:p>
            <a:pPr marL="414000" lvl="1" indent="0"/>
            <a:r>
              <a:rPr lang="sl-SI" sz="2400" smtClean="0"/>
              <a:t>sveže izšle knjige</a:t>
            </a:r>
          </a:p>
          <a:p>
            <a:pPr marL="414000" lvl="1" indent="0"/>
            <a:r>
              <a:rPr lang="sl-SI" sz="2400" smtClean="0"/>
              <a:t>120 popisovalcev</a:t>
            </a:r>
          </a:p>
          <a:p>
            <a:pPr marL="414000" lvl="1" indent="0"/>
            <a:r>
              <a:rPr lang="sl-SI" sz="2400" smtClean="0"/>
              <a:t>z bralskega stališča</a:t>
            </a:r>
            <a:endParaRPr lang="sl-SI" sz="2400" dirty="0"/>
          </a:p>
        </p:txBody>
      </p:sp>
      <p:sp>
        <p:nvSpPr>
          <p:cNvPr id="6" name="Ograda besedila 5"/>
          <p:cNvSpPr>
            <a:spLocks noGrp="1"/>
          </p:cNvSpPr>
          <p:nvPr>
            <p:ph type="body" sz="quarter" idx="3"/>
          </p:nvPr>
        </p:nvSpPr>
        <p:spPr/>
        <p:txBody>
          <a:bodyPr/>
          <a:lstStyle/>
          <a:p>
            <a:r>
              <a:rPr lang="sl-SI" smtClean="0">
                <a:solidFill>
                  <a:srgbClr val="FF0000"/>
                </a:solidFill>
              </a:rPr>
              <a:t>Wikipedija</a:t>
            </a:r>
            <a:endParaRPr lang="sl-SI">
              <a:solidFill>
                <a:srgbClr val="FF0000"/>
              </a:solidFill>
            </a:endParaRPr>
          </a:p>
        </p:txBody>
      </p:sp>
      <p:sp>
        <p:nvSpPr>
          <p:cNvPr id="7" name="Ograda vsebine 6"/>
          <p:cNvSpPr>
            <a:spLocks noGrp="1"/>
          </p:cNvSpPr>
          <p:nvPr>
            <p:ph sz="quarter" idx="4"/>
          </p:nvPr>
        </p:nvSpPr>
        <p:spPr>
          <a:xfrm>
            <a:off x="4901514" y="2380137"/>
            <a:ext cx="7068063" cy="2068295"/>
          </a:xfrm>
        </p:spPr>
        <p:txBody>
          <a:bodyPr>
            <a:normAutofit fontScale="92500" lnSpcReduction="20000"/>
          </a:bodyPr>
          <a:lstStyle/>
          <a:p>
            <a:pPr marL="414000" lvl="1" indent="0"/>
            <a:r>
              <a:rPr lang="sl-SI" sz="2400" smtClean="0"/>
              <a:t>1175 gesel v kategorijah Knjiga leta nnnn</a:t>
            </a:r>
          </a:p>
          <a:p>
            <a:pPr marL="414000" lvl="1" indent="0"/>
            <a:r>
              <a:rPr lang="sl-SI" sz="2400" smtClean="0"/>
              <a:t>470 gesel v okviru projekta Romani (29. dec. 2015)</a:t>
            </a:r>
          </a:p>
          <a:p>
            <a:pPr marL="414000" lvl="1" indent="0"/>
            <a:r>
              <a:rPr lang="sl-SI" sz="2400" smtClean="0"/>
              <a:t>klasika</a:t>
            </a:r>
          </a:p>
          <a:p>
            <a:pPr marL="414000" lvl="1" indent="0"/>
            <a:r>
              <a:rPr lang="sl-SI" sz="2400" smtClean="0"/>
              <a:t>25–30 popisovalcev letno</a:t>
            </a:r>
          </a:p>
          <a:p>
            <a:pPr marL="414000" lvl="1" indent="0"/>
            <a:r>
              <a:rPr lang="sl-SI" sz="2400" smtClean="0"/>
              <a:t>z enciklopedičnega stališča</a:t>
            </a:r>
          </a:p>
        </p:txBody>
      </p:sp>
      <p:sp>
        <p:nvSpPr>
          <p:cNvPr id="8" name="PoljeZBesedilom 7"/>
          <p:cNvSpPr txBox="1"/>
          <p:nvPr/>
        </p:nvSpPr>
        <p:spPr>
          <a:xfrm>
            <a:off x="617838" y="5469925"/>
            <a:ext cx="8092215" cy="923330"/>
          </a:xfrm>
          <a:prstGeom prst="rect">
            <a:avLst/>
          </a:prstGeom>
          <a:noFill/>
        </p:spPr>
        <p:txBody>
          <a:bodyPr wrap="square" rtlCol="0">
            <a:spAutoFit/>
          </a:bodyPr>
          <a:lstStyle/>
          <a:p>
            <a:r>
              <a:rPr lang="sl-SI" smtClean="0"/>
              <a:t>Zapisi se ne podvajajo, zbirki sta komplementarni. </a:t>
            </a:r>
          </a:p>
          <a:p>
            <a:r>
              <a:rPr lang="sl-SI" smtClean="0"/>
              <a:t>Struktura zapisov je podobna: 1. zgodba, 2. ocene v časopisju, 3. žanrska oznaka.</a:t>
            </a:r>
          </a:p>
          <a:p>
            <a:endParaRPr lang="sl-SI" smtClean="0"/>
          </a:p>
        </p:txBody>
      </p:sp>
    </p:spTree>
    <p:extLst>
      <p:ext uri="{BB962C8B-B14F-4D97-AF65-F5344CB8AC3E}">
        <p14:creationId xmlns:p14="http://schemas.microsoft.com/office/powerpoint/2010/main" val="2550951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6"/>
          <p:cNvSpPr>
            <a:spLocks noGrp="1"/>
          </p:cNvSpPr>
          <p:nvPr>
            <p:ph type="title"/>
          </p:nvPr>
        </p:nvSpPr>
        <p:spPr/>
        <p:txBody>
          <a:bodyPr/>
          <a:lstStyle/>
          <a:p>
            <a:r>
              <a:rPr lang="sl-SI" smtClean="0"/>
              <a:t>Vprašanja za Dobro knjigo</a:t>
            </a:r>
            <a:endParaRPr lang="sl-SI"/>
          </a:p>
        </p:txBody>
      </p:sp>
      <p:sp>
        <p:nvSpPr>
          <p:cNvPr id="8" name="Ograda vsebine 7"/>
          <p:cNvSpPr>
            <a:spLocks noGrp="1"/>
          </p:cNvSpPr>
          <p:nvPr>
            <p:ph idx="1"/>
          </p:nvPr>
        </p:nvSpPr>
        <p:spPr/>
        <p:txBody>
          <a:bodyPr>
            <a:normAutofit/>
          </a:bodyPr>
          <a:lstStyle/>
          <a:p>
            <a:r>
              <a:rPr lang="sl-SI" sz="2800" smtClean="0"/>
              <a:t>vodenje</a:t>
            </a:r>
          </a:p>
          <a:p>
            <a:r>
              <a:rPr lang="sl-SI" sz="2800" smtClean="0"/>
              <a:t>računalniško programiranje</a:t>
            </a:r>
          </a:p>
          <a:p>
            <a:r>
              <a:rPr lang="sl-SI" sz="2800" smtClean="0"/>
              <a:t>izbor knjig</a:t>
            </a:r>
          </a:p>
          <a:p>
            <a:r>
              <a:rPr lang="sl-SI" sz="2800" smtClean="0"/>
              <a:t>financiranje in načrti za prihodnost </a:t>
            </a:r>
          </a:p>
          <a:p>
            <a:r>
              <a:rPr lang="sl-SI" sz="2800" smtClean="0"/>
              <a:t>razmerje s forumom </a:t>
            </a:r>
            <a:r>
              <a:rPr lang="sl-SI" sz="2800" smtClean="0">
                <a:hlinkClick r:id="rId2"/>
              </a:rPr>
              <a:t>Knjižni molji</a:t>
            </a:r>
            <a:r>
              <a:rPr lang="sl-SI" sz="2800" smtClean="0"/>
              <a:t> na Med.Over.Net</a:t>
            </a:r>
          </a:p>
          <a:p>
            <a:r>
              <a:rPr lang="sl-SI" sz="2800" smtClean="0"/>
              <a:t>sodelovanje z Wikipedijo</a:t>
            </a:r>
          </a:p>
          <a:p>
            <a:endParaRPr lang="sl-SI" sz="28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Domislice in predlogi za Dobro knjigo</a:t>
            </a:r>
            <a:endParaRPr lang="sl-SI"/>
          </a:p>
        </p:txBody>
      </p:sp>
      <p:sp>
        <p:nvSpPr>
          <p:cNvPr id="3" name="Ograda vsebine 2"/>
          <p:cNvSpPr>
            <a:spLocks noGrp="1"/>
          </p:cNvSpPr>
          <p:nvPr>
            <p:ph idx="1"/>
          </p:nvPr>
        </p:nvSpPr>
        <p:spPr>
          <a:xfrm>
            <a:off x="913795" y="1732449"/>
            <a:ext cx="10353762" cy="4594210"/>
          </a:xfrm>
        </p:spPr>
        <p:txBody>
          <a:bodyPr>
            <a:noAutofit/>
          </a:bodyPr>
          <a:lstStyle/>
          <a:p>
            <a:r>
              <a:rPr lang="sl-SI" smtClean="0"/>
              <a:t>angažma študentov bibliotekarstva in drugih študentov</a:t>
            </a:r>
          </a:p>
          <a:p>
            <a:r>
              <a:rPr lang="sl-SI" smtClean="0"/>
              <a:t>angažma upokojencev v okviru univerze za tretje življenjsko obdobje</a:t>
            </a:r>
          </a:p>
          <a:p>
            <a:r>
              <a:rPr lang="sl-SI" smtClean="0"/>
              <a:t>licenciranje zapisov s CC</a:t>
            </a:r>
          </a:p>
          <a:p>
            <a:r>
              <a:rPr lang="sl-SI" smtClean="0"/>
              <a:t>podatek o branosti posameznega zapisa</a:t>
            </a:r>
          </a:p>
          <a:p>
            <a:r>
              <a:rPr lang="sl-SI" smtClean="0"/>
              <a:t>lestvica sodelavcev (po številu/obsegu vpisov)</a:t>
            </a:r>
          </a:p>
          <a:p>
            <a:r>
              <a:rPr lang="sl-SI" smtClean="0"/>
              <a:t>podatek o sposoji in rezervacijah knjige</a:t>
            </a:r>
          </a:p>
          <a:p>
            <a:r>
              <a:rPr lang="sl-SI" smtClean="0"/>
              <a:t>podatek o številu knjižnic s knjigo</a:t>
            </a:r>
          </a:p>
          <a:p>
            <a:r>
              <a:rPr lang="sl-SI" smtClean="0"/>
              <a:t>razširiti povzetke zgodb s tistimi na Wikipediji</a:t>
            </a:r>
          </a:p>
          <a:p>
            <a:r>
              <a:rPr lang="sl-SI" smtClean="0"/>
              <a:t>povezava na tujejezične zapise o izvirnikih prevedenih knjig</a:t>
            </a:r>
          </a:p>
          <a:p>
            <a:r>
              <a:rPr lang="sl-SI" smtClean="0"/>
              <a:t>Vnešene knjige &gt; Vnesene knjige</a:t>
            </a:r>
            <a:endParaRPr lang="sl-SI"/>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5914" y="107092"/>
            <a:ext cx="10353762" cy="970450"/>
          </a:xfrm>
        </p:spPr>
        <p:txBody>
          <a:bodyPr>
            <a:normAutofit fontScale="90000"/>
          </a:bodyPr>
          <a:lstStyle/>
          <a:p>
            <a:r>
              <a:rPr lang="sl-SI" smtClean="0"/>
              <a:t>Primer vpisa v Dobre knjige: Esad Babačić, </a:t>
            </a:r>
            <a:r>
              <a:rPr lang="sl-SI" i="1" smtClean="0"/>
              <a:t>Trdobojec</a:t>
            </a:r>
            <a:endParaRPr lang="sl-SI" i="1"/>
          </a:p>
        </p:txBody>
      </p:sp>
      <p:pic>
        <p:nvPicPr>
          <p:cNvPr id="4098" name="Picture 2"/>
          <p:cNvPicPr>
            <a:picLocks noGrp="1" noChangeAspect="1" noChangeArrowheads="1"/>
          </p:cNvPicPr>
          <p:nvPr>
            <p:ph idx="1"/>
          </p:nvPr>
        </p:nvPicPr>
        <p:blipFill>
          <a:blip r:embed="rId2" cstate="screen"/>
          <a:srcRect/>
          <a:stretch>
            <a:fillRect/>
          </a:stretch>
        </p:blipFill>
        <p:spPr bwMode="auto">
          <a:xfrm>
            <a:off x="2950267" y="1169773"/>
            <a:ext cx="6811571" cy="56206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6"/>
          <p:cNvSpPr>
            <a:spLocks noGrp="1"/>
          </p:cNvSpPr>
          <p:nvPr>
            <p:ph type="title"/>
          </p:nvPr>
        </p:nvSpPr>
        <p:spPr>
          <a:xfrm>
            <a:off x="304195" y="172995"/>
            <a:ext cx="10353762" cy="970450"/>
          </a:xfrm>
        </p:spPr>
        <p:txBody>
          <a:bodyPr/>
          <a:lstStyle/>
          <a:p>
            <a:r>
              <a:rPr lang="sl-SI" smtClean="0">
                <a:hlinkClick r:id="rId2"/>
              </a:rPr>
              <a:t>WikiProjekt Romani</a:t>
            </a:r>
            <a:endParaRPr lang="sl-SI"/>
          </a:p>
        </p:txBody>
      </p:sp>
      <p:pic>
        <p:nvPicPr>
          <p:cNvPr id="3074"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684233" y="1178011"/>
            <a:ext cx="11326999" cy="54122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103" y="148282"/>
            <a:ext cx="11838378" cy="970450"/>
          </a:xfrm>
        </p:spPr>
        <p:txBody>
          <a:bodyPr>
            <a:normAutofit fontScale="90000"/>
          </a:bodyPr>
          <a:lstStyle/>
          <a:p>
            <a:r>
              <a:rPr lang="sl-SI" smtClean="0">
                <a:hlinkClick r:id="rId2"/>
              </a:rPr>
              <a:t>Popisi romanov pri Uvodu v študij slovenske književnosti</a:t>
            </a:r>
            <a:endParaRPr lang="sl-SI"/>
          </a:p>
        </p:txBody>
      </p:sp>
      <p:pic>
        <p:nvPicPr>
          <p:cNvPr id="8194" name="Picture 2"/>
          <p:cNvPicPr>
            <a:picLocks noGrp="1" noChangeAspect="1" noChangeArrowheads="1"/>
          </p:cNvPicPr>
          <p:nvPr>
            <p:ph idx="1"/>
          </p:nvPr>
        </p:nvPicPr>
        <p:blipFill>
          <a:blip r:embed="rId3" cstate="screen"/>
          <a:srcRect/>
          <a:stretch>
            <a:fillRect/>
          </a:stretch>
        </p:blipFill>
        <p:spPr bwMode="auto">
          <a:xfrm>
            <a:off x="916887" y="1070919"/>
            <a:ext cx="10772557" cy="56017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6"/>
          <p:cNvSpPr>
            <a:spLocks noGrp="1"/>
          </p:cNvSpPr>
          <p:nvPr>
            <p:ph type="title"/>
          </p:nvPr>
        </p:nvSpPr>
        <p:spPr>
          <a:xfrm>
            <a:off x="131200" y="98855"/>
            <a:ext cx="10353762" cy="970450"/>
          </a:xfrm>
        </p:spPr>
        <p:txBody>
          <a:bodyPr>
            <a:normAutofit fontScale="90000"/>
          </a:bodyPr>
          <a:lstStyle/>
          <a:p>
            <a:r>
              <a:rPr lang="sl-SI" smtClean="0"/>
              <a:t>Zgled popisa knjige na Wikipediji: Janez Švajncer, </a:t>
            </a:r>
            <a:r>
              <a:rPr lang="sl-SI" smtClean="0">
                <a:hlinkClick r:id="rId2"/>
              </a:rPr>
              <a:t>Ko zori človek</a:t>
            </a:r>
            <a:endParaRPr lang="sl-SI"/>
          </a:p>
        </p:txBody>
      </p:sp>
      <p:pic>
        <p:nvPicPr>
          <p:cNvPr id="1026" name="Picture 2"/>
          <p:cNvPicPr>
            <a:picLocks noGrp="1" noChangeAspect="1" noChangeArrowheads="1"/>
          </p:cNvPicPr>
          <p:nvPr>
            <p:ph idx="1"/>
          </p:nvPr>
        </p:nvPicPr>
        <p:blipFill>
          <a:blip r:embed="rId3" cstate="screen"/>
          <a:srcRect/>
          <a:stretch>
            <a:fillRect/>
          </a:stretch>
        </p:blipFill>
        <p:spPr bwMode="auto">
          <a:xfrm>
            <a:off x="480403" y="1199625"/>
            <a:ext cx="11415036" cy="54528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80627" y="148281"/>
            <a:ext cx="10353762" cy="970450"/>
          </a:xfrm>
        </p:spPr>
        <p:txBody>
          <a:bodyPr>
            <a:normAutofit fontScale="90000"/>
          </a:bodyPr>
          <a:lstStyle/>
          <a:p>
            <a:r>
              <a:rPr lang="sl-SI" smtClean="0">
                <a:hlinkClick r:id="rId2"/>
              </a:rPr>
              <a:t>Kako sestaviti enciklopedični članek o knjigi</a:t>
            </a:r>
            <a:r>
              <a:rPr lang="sl-SI" smtClean="0"/>
              <a:t>. </a:t>
            </a:r>
            <a:r>
              <a:rPr lang="sl-SI" i="1" smtClean="0"/>
              <a:t>Nova pisarija</a:t>
            </a:r>
            <a:r>
              <a:rPr lang="sl-SI" smtClean="0"/>
              <a:t>. Wikiknjige</a:t>
            </a:r>
            <a:endParaRPr lang="sl-SI"/>
          </a:p>
        </p:txBody>
      </p:sp>
      <p:pic>
        <p:nvPicPr>
          <p:cNvPr id="2050"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324585" y="1202724"/>
            <a:ext cx="10018917" cy="55054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Popularen : žanrski</a:t>
            </a:r>
            <a:endParaRPr lang="sl-SI" dirty="0"/>
          </a:p>
        </p:txBody>
      </p:sp>
      <p:pic>
        <p:nvPicPr>
          <p:cNvPr id="4" name="Označba mesta vsebine 3"/>
          <p:cNvPicPr>
            <a:picLocks noGrp="1" noChangeAspect="1"/>
          </p:cNvPicPr>
          <p:nvPr>
            <p:ph idx="1"/>
          </p:nvPr>
        </p:nvPicPr>
        <p:blipFill>
          <a:blip r:embed="rId2"/>
          <a:stretch>
            <a:fillRect/>
          </a:stretch>
        </p:blipFill>
        <p:spPr>
          <a:xfrm>
            <a:off x="103860" y="1732449"/>
            <a:ext cx="11811643" cy="4630251"/>
          </a:xfrm>
          <a:prstGeom prst="rect">
            <a:avLst/>
          </a:prstGeom>
        </p:spPr>
      </p:pic>
    </p:spTree>
    <p:extLst>
      <p:ext uri="{BB962C8B-B14F-4D97-AF65-F5344CB8AC3E}">
        <p14:creationId xmlns:p14="http://schemas.microsoft.com/office/powerpoint/2010/main" val="3134380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dirty="0" smtClean="0"/>
              <a:t>Slovenska knjižna </a:t>
            </a:r>
            <a:r>
              <a:rPr lang="sl-SI" smtClean="0"/>
              <a:t>produkcija 2014</a:t>
            </a:r>
            <a:endParaRPr lang="sl-SI" dirty="0"/>
          </a:p>
        </p:txBody>
      </p:sp>
      <p:sp>
        <p:nvSpPr>
          <p:cNvPr id="3" name="Označba mesta vsebine 2"/>
          <p:cNvSpPr>
            <a:spLocks noGrp="1"/>
          </p:cNvSpPr>
          <p:nvPr>
            <p:ph idx="1"/>
          </p:nvPr>
        </p:nvSpPr>
        <p:spPr>
          <a:xfrm>
            <a:off x="913795" y="1732450"/>
            <a:ext cx="10380282" cy="4322362"/>
          </a:xfrm>
        </p:spPr>
        <p:txBody>
          <a:bodyPr>
            <a:noAutofit/>
          </a:bodyPr>
          <a:lstStyle/>
          <a:p>
            <a:r>
              <a:rPr lang="sl-SI" sz="3200" dirty="0" smtClean="0">
                <a:effectLst/>
              </a:rPr>
              <a:t>5331 knjig (rekord </a:t>
            </a:r>
            <a:r>
              <a:rPr lang="sl-SI" sz="3200" dirty="0">
                <a:effectLst/>
              </a:rPr>
              <a:t>2008 – </a:t>
            </a:r>
            <a:r>
              <a:rPr lang="sl-SI" sz="3200" dirty="0" smtClean="0">
                <a:effectLst/>
              </a:rPr>
              <a:t>6358 knjig): </a:t>
            </a:r>
            <a:r>
              <a:rPr lang="sl-SI" dirty="0">
                <a:effectLst/>
              </a:rPr>
              <a:t>22 % </a:t>
            </a:r>
            <a:r>
              <a:rPr lang="sl-SI" dirty="0" smtClean="0">
                <a:effectLst/>
              </a:rPr>
              <a:t>(1/5) ponatisov, </a:t>
            </a:r>
            <a:r>
              <a:rPr lang="sl-SI" dirty="0">
                <a:effectLst/>
              </a:rPr>
              <a:t>66 % </a:t>
            </a:r>
            <a:r>
              <a:rPr lang="sl-SI" dirty="0" smtClean="0">
                <a:effectLst/>
              </a:rPr>
              <a:t>(2/3) izvirnih </a:t>
            </a:r>
            <a:endParaRPr lang="sl-SI" sz="3200" dirty="0">
              <a:effectLst/>
            </a:endParaRPr>
          </a:p>
          <a:p>
            <a:pPr lvl="1"/>
            <a:r>
              <a:rPr lang="sl-SI" sz="2800" dirty="0" smtClean="0">
                <a:effectLst/>
              </a:rPr>
              <a:t>1434 (27 %) leposlovje: 713 </a:t>
            </a:r>
            <a:r>
              <a:rPr lang="sl-SI" sz="2800" dirty="0">
                <a:effectLst/>
              </a:rPr>
              <a:t>izvirnega in 721 </a:t>
            </a:r>
            <a:r>
              <a:rPr lang="sl-SI" sz="2800" dirty="0" smtClean="0">
                <a:effectLst/>
              </a:rPr>
              <a:t>prevedenega</a:t>
            </a:r>
            <a:endParaRPr lang="sl-SI" sz="2800" dirty="0">
              <a:effectLst/>
            </a:endParaRPr>
          </a:p>
          <a:p>
            <a:pPr lvl="2"/>
            <a:r>
              <a:rPr lang="sl-SI" sz="2400" dirty="0" smtClean="0">
                <a:effectLst/>
              </a:rPr>
              <a:t>616 </a:t>
            </a:r>
            <a:r>
              <a:rPr lang="sl-SI" sz="2400" dirty="0">
                <a:effectLst/>
              </a:rPr>
              <a:t>(43 %) romanov: od tega 173 (28 % = </a:t>
            </a:r>
            <a:r>
              <a:rPr lang="sl-SI" sz="2400" dirty="0" smtClean="0">
                <a:effectLst/>
              </a:rPr>
              <a:t>manj kot 1/3) izvirnih </a:t>
            </a:r>
            <a:r>
              <a:rPr lang="sl-SI" sz="2400" dirty="0">
                <a:effectLst/>
              </a:rPr>
              <a:t>in 440 prevedenih </a:t>
            </a:r>
            <a:endParaRPr lang="sl-SI" sz="2400" dirty="0" smtClean="0">
              <a:effectLst/>
            </a:endParaRPr>
          </a:p>
          <a:p>
            <a:pPr lvl="2"/>
            <a:r>
              <a:rPr lang="sl-SI" sz="2400" dirty="0" smtClean="0">
                <a:effectLst/>
              </a:rPr>
              <a:t>otroška </a:t>
            </a:r>
            <a:r>
              <a:rPr lang="sl-SI" sz="2400" dirty="0">
                <a:effectLst/>
              </a:rPr>
              <a:t>lit. (29 %: 253 slovenskih in 160 tujih</a:t>
            </a:r>
            <a:r>
              <a:rPr lang="sl-SI" sz="2400" dirty="0" smtClean="0">
                <a:effectLst/>
              </a:rPr>
              <a:t>!)</a:t>
            </a:r>
          </a:p>
          <a:p>
            <a:pPr lvl="2"/>
            <a:r>
              <a:rPr lang="sl-SI" sz="2400" dirty="0" smtClean="0">
                <a:effectLst/>
              </a:rPr>
              <a:t>14 </a:t>
            </a:r>
            <a:r>
              <a:rPr lang="sl-SI" sz="2400" dirty="0">
                <a:effectLst/>
              </a:rPr>
              <a:t>% </a:t>
            </a:r>
            <a:r>
              <a:rPr lang="sl-SI" sz="2400" dirty="0" smtClean="0">
                <a:effectLst/>
              </a:rPr>
              <a:t>pesmi</a:t>
            </a:r>
          </a:p>
          <a:p>
            <a:pPr lvl="2"/>
            <a:r>
              <a:rPr lang="sl-SI" sz="2400" dirty="0" smtClean="0">
                <a:effectLst/>
              </a:rPr>
              <a:t>kratka </a:t>
            </a:r>
            <a:r>
              <a:rPr lang="sl-SI" sz="2400" dirty="0">
                <a:effectLst/>
              </a:rPr>
              <a:t>proza 8 %, otroška poezija 3 % drama 1 </a:t>
            </a:r>
            <a:r>
              <a:rPr lang="sl-SI" sz="2400" dirty="0" smtClean="0">
                <a:effectLst/>
              </a:rPr>
              <a:t>%</a:t>
            </a:r>
            <a:endParaRPr lang="sl-SI" sz="2400" dirty="0"/>
          </a:p>
        </p:txBody>
      </p:sp>
      <p:sp>
        <p:nvSpPr>
          <p:cNvPr id="4" name="PoljeZBesedilom 3"/>
          <p:cNvSpPr txBox="1"/>
          <p:nvPr/>
        </p:nvSpPr>
        <p:spPr>
          <a:xfrm>
            <a:off x="453081" y="5972432"/>
            <a:ext cx="9321334" cy="923330"/>
          </a:xfrm>
          <a:prstGeom prst="rect">
            <a:avLst/>
          </a:prstGeom>
          <a:noFill/>
        </p:spPr>
        <p:txBody>
          <a:bodyPr wrap="square" rtlCol="0">
            <a:spAutoFit/>
          </a:bodyPr>
          <a:lstStyle/>
          <a:p>
            <a:r>
              <a:rPr lang="sl-SI" smtClean="0"/>
              <a:t>Viri: </a:t>
            </a:r>
          </a:p>
          <a:p>
            <a:r>
              <a:rPr lang="sl-SI" smtClean="0"/>
              <a:t>Igor Bratož: Občudovanja vreden ples številk, </a:t>
            </a:r>
            <a:r>
              <a:rPr lang="sl-SI" i="1" smtClean="0"/>
              <a:t>Delo</a:t>
            </a:r>
            <a:r>
              <a:rPr lang="sl-SI" smtClean="0"/>
              <a:t> 21. nov. 2015. 19. </a:t>
            </a:r>
          </a:p>
          <a:p>
            <a:r>
              <a:rPr lang="sl-SI" smtClean="0"/>
              <a:t>Statistični urad RS. </a:t>
            </a:r>
            <a:endParaRPr lang="sl-SI"/>
          </a:p>
        </p:txBody>
      </p:sp>
    </p:spTree>
    <p:extLst>
      <p:ext uri="{BB962C8B-B14F-4D97-AF65-F5344CB8AC3E}">
        <p14:creationId xmlns:p14="http://schemas.microsoft.com/office/powerpoint/2010/main" val="4725077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Izraz trivialen poznajo samo Nemci</a:t>
            </a:r>
            <a:endParaRPr lang="sl-SI" dirty="0"/>
          </a:p>
        </p:txBody>
      </p:sp>
      <p:pic>
        <p:nvPicPr>
          <p:cNvPr id="4" name="Označba mesta vsebine 3"/>
          <p:cNvPicPr>
            <a:picLocks noGrp="1" noChangeAspect="1"/>
          </p:cNvPicPr>
          <p:nvPr>
            <p:ph idx="1"/>
          </p:nvPr>
        </p:nvPicPr>
        <p:blipFill>
          <a:blip r:embed="rId2"/>
          <a:stretch>
            <a:fillRect/>
          </a:stretch>
        </p:blipFill>
        <p:spPr>
          <a:xfrm>
            <a:off x="311716" y="1731963"/>
            <a:ext cx="10760203" cy="4960937"/>
          </a:xfrm>
          <a:prstGeom prst="rect">
            <a:avLst/>
          </a:prstGeom>
        </p:spPr>
      </p:pic>
    </p:spTree>
    <p:extLst>
      <p:ext uri="{BB962C8B-B14F-4D97-AF65-F5344CB8AC3E}">
        <p14:creationId xmlns:p14="http://schemas.microsoft.com/office/powerpoint/2010/main" val="20865366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13579" y="148281"/>
            <a:ext cx="10353762" cy="970450"/>
          </a:xfrm>
        </p:spPr>
        <p:txBody>
          <a:bodyPr/>
          <a:lstStyle/>
          <a:p>
            <a:r>
              <a:rPr lang="sl-SI" smtClean="0">
                <a:hlinkClick r:id="rId2"/>
              </a:rPr>
              <a:t>Romaneskni žanri v Wikipediji</a:t>
            </a:r>
            <a:endParaRPr lang="sl-SI"/>
          </a:p>
        </p:txBody>
      </p:sp>
      <p:pic>
        <p:nvPicPr>
          <p:cNvPr id="4098"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273089" y="1005017"/>
            <a:ext cx="10007142" cy="57252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103" y="131805"/>
            <a:ext cx="10353762" cy="970450"/>
          </a:xfrm>
        </p:spPr>
        <p:txBody>
          <a:bodyPr>
            <a:normAutofit fontScale="90000"/>
          </a:bodyPr>
          <a:lstStyle/>
          <a:p>
            <a:r>
              <a:rPr lang="sl-SI" dirty="0" smtClean="0"/>
              <a:t>Aleksandra Belšak: </a:t>
            </a:r>
            <a:r>
              <a:rPr lang="sl-SI" dirty="0" smtClean="0">
                <a:hlinkClick r:id="rId2"/>
              </a:rPr>
              <a:t>Žanrski sistem slovenske literature</a:t>
            </a:r>
            <a:endParaRPr lang="sl-SI" dirty="0"/>
          </a:p>
        </p:txBody>
      </p:sp>
      <p:pic>
        <p:nvPicPr>
          <p:cNvPr id="5122"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331308" y="1158992"/>
            <a:ext cx="8007178" cy="55424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stretch>
            <a:fillRect/>
          </a:stretch>
        </p:blipFill>
        <p:spPr>
          <a:xfrm>
            <a:off x="700294" y="461319"/>
            <a:ext cx="10025371" cy="6137397"/>
          </a:xfrm>
          <a:prstGeom prst="rect">
            <a:avLst/>
          </a:prstGeom>
        </p:spPr>
      </p:pic>
      <p:sp>
        <p:nvSpPr>
          <p:cNvPr id="5" name="PoljeZBesedilom 4"/>
          <p:cNvSpPr txBox="1"/>
          <p:nvPr/>
        </p:nvSpPr>
        <p:spPr>
          <a:xfrm>
            <a:off x="10906897" y="6458465"/>
            <a:ext cx="1122423" cy="369332"/>
          </a:xfrm>
          <a:prstGeom prst="rect">
            <a:avLst/>
          </a:prstGeom>
          <a:noFill/>
        </p:spPr>
        <p:txBody>
          <a:bodyPr wrap="none" rtlCol="0">
            <a:spAutoFit/>
          </a:bodyPr>
          <a:lstStyle/>
          <a:p>
            <a:r>
              <a:rPr lang="sl-SI" dirty="0" smtClean="0"/>
              <a:t>A. Belšak</a:t>
            </a:r>
            <a:endParaRPr lang="sl-SI" dirty="0"/>
          </a:p>
        </p:txBody>
      </p:sp>
    </p:spTree>
    <p:extLst>
      <p:ext uri="{BB962C8B-B14F-4D97-AF65-F5344CB8AC3E}">
        <p14:creationId xmlns:p14="http://schemas.microsoft.com/office/powerpoint/2010/main" val="30453089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2389" y="131806"/>
            <a:ext cx="10353762" cy="988540"/>
          </a:xfrm>
        </p:spPr>
        <p:txBody>
          <a:bodyPr>
            <a:normAutofit fontScale="90000"/>
          </a:bodyPr>
          <a:lstStyle/>
          <a:p>
            <a:r>
              <a:rPr lang="sl-SI" smtClean="0"/>
              <a:t>Romaneskni žanri na Wikiviru, prim. kategorija </a:t>
            </a:r>
            <a:r>
              <a:rPr lang="sl-SI" smtClean="0">
                <a:hlinkClick r:id="rId2"/>
              </a:rPr>
              <a:t>Ženski roman</a:t>
            </a:r>
            <a:endParaRPr lang="sl-SI"/>
          </a:p>
        </p:txBody>
      </p:sp>
      <p:pic>
        <p:nvPicPr>
          <p:cNvPr id="6146"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542659" y="1235675"/>
            <a:ext cx="9426963" cy="54204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633982" y="140496"/>
            <a:ext cx="4558017" cy="3055709"/>
          </a:xfrm>
          <a:ln w="57150">
            <a:solidFill>
              <a:schemeClr val="tx1"/>
            </a:solidFill>
          </a:ln>
        </p:spPr>
        <p:txBody>
          <a:bodyPr>
            <a:normAutofit fontScale="90000"/>
          </a:bodyPr>
          <a:lstStyle/>
          <a:p>
            <a:r>
              <a:rPr lang="sl-SI" smtClean="0"/>
              <a:t>Zgled žanrske oznake Ženski roman: Pavlina Pajk, </a:t>
            </a:r>
            <a:r>
              <a:rPr lang="sl-SI" smtClean="0">
                <a:hlinkClick r:id="rId2"/>
              </a:rPr>
              <a:t>Slučaji usode</a:t>
            </a:r>
            <a:r>
              <a:rPr lang="sl-SI" smtClean="0"/>
              <a:t>, 1897</a:t>
            </a:r>
            <a:endParaRPr lang="sl-SI"/>
          </a:p>
        </p:txBody>
      </p:sp>
      <p:pic>
        <p:nvPicPr>
          <p:cNvPr id="7170" name="Picture 2"/>
          <p:cNvPicPr>
            <a:picLocks noGrp="1" noChangeAspect="1" noChangeArrowheads="1"/>
          </p:cNvPicPr>
          <p:nvPr>
            <p:ph idx="1"/>
          </p:nvPr>
        </p:nvPicPr>
        <p:blipFill>
          <a:blip r:embed="rId3" cstate="screen"/>
          <a:srcRect/>
          <a:stretch>
            <a:fillRect/>
          </a:stretch>
        </p:blipFill>
        <p:spPr bwMode="auto">
          <a:xfrm>
            <a:off x="117105" y="0"/>
            <a:ext cx="7501611" cy="3774823"/>
          </a:xfrm>
          <a:prstGeom prst="rect">
            <a:avLst/>
          </a:prstGeom>
          <a:noFill/>
          <a:ln w="9525">
            <a:noFill/>
            <a:miter lim="800000"/>
            <a:headEnd/>
            <a:tailEnd/>
          </a:ln>
        </p:spPr>
      </p:pic>
      <p:pic>
        <p:nvPicPr>
          <p:cNvPr id="1026" name="Picture 2"/>
          <p:cNvPicPr>
            <a:picLocks noChangeAspect="1" noChangeArrowheads="1"/>
          </p:cNvPicPr>
          <p:nvPr/>
        </p:nvPicPr>
        <p:blipFill>
          <a:blip r:embed="rId4" cstate="screen"/>
          <a:srcRect/>
          <a:stretch>
            <a:fillRect/>
          </a:stretch>
        </p:blipFill>
        <p:spPr bwMode="auto">
          <a:xfrm>
            <a:off x="145732" y="3983273"/>
            <a:ext cx="7497847" cy="1975203"/>
          </a:xfrm>
          <a:prstGeom prst="rect">
            <a:avLst/>
          </a:prstGeom>
          <a:noFill/>
          <a:ln w="9525">
            <a:noFill/>
            <a:miter lim="800000"/>
            <a:headEnd/>
            <a:tailEnd/>
          </a:ln>
        </p:spPr>
      </p:pic>
      <p:sp>
        <p:nvSpPr>
          <p:cNvPr id="5" name="Prostoročno 4"/>
          <p:cNvSpPr/>
          <p:nvPr/>
        </p:nvSpPr>
        <p:spPr>
          <a:xfrm>
            <a:off x="5251273" y="4882869"/>
            <a:ext cx="1711589" cy="905535"/>
          </a:xfrm>
          <a:custGeom>
            <a:avLst/>
            <a:gdLst>
              <a:gd name="connsiteX0" fmla="*/ 470019 w 1711589"/>
              <a:gd name="connsiteY0" fmla="*/ 242804 h 905535"/>
              <a:gd name="connsiteX1" fmla="*/ 193182 w 1711589"/>
              <a:gd name="connsiteY1" fmla="*/ 259582 h 905535"/>
              <a:gd name="connsiteX2" fmla="*/ 134459 w 1711589"/>
              <a:gd name="connsiteY2" fmla="*/ 284749 h 905535"/>
              <a:gd name="connsiteX3" fmla="*/ 109292 w 1711589"/>
              <a:gd name="connsiteY3" fmla="*/ 293138 h 905535"/>
              <a:gd name="connsiteX4" fmla="*/ 92514 w 1711589"/>
              <a:gd name="connsiteY4" fmla="*/ 318305 h 905535"/>
              <a:gd name="connsiteX5" fmla="*/ 67347 w 1711589"/>
              <a:gd name="connsiteY5" fmla="*/ 343472 h 905535"/>
              <a:gd name="connsiteX6" fmla="*/ 50569 w 1711589"/>
              <a:gd name="connsiteY6" fmla="*/ 393806 h 905535"/>
              <a:gd name="connsiteX7" fmla="*/ 42180 w 1711589"/>
              <a:gd name="connsiteY7" fmla="*/ 418973 h 905535"/>
              <a:gd name="connsiteX8" fmla="*/ 67347 w 1711589"/>
              <a:gd name="connsiteY8" fmla="*/ 720977 h 905535"/>
              <a:gd name="connsiteX9" fmla="*/ 92514 w 1711589"/>
              <a:gd name="connsiteY9" fmla="*/ 746144 h 905535"/>
              <a:gd name="connsiteX10" fmla="*/ 117681 w 1711589"/>
              <a:gd name="connsiteY10" fmla="*/ 754533 h 905535"/>
              <a:gd name="connsiteX11" fmla="*/ 142848 w 1711589"/>
              <a:gd name="connsiteY11" fmla="*/ 771311 h 905535"/>
              <a:gd name="connsiteX12" fmla="*/ 168015 w 1711589"/>
              <a:gd name="connsiteY12" fmla="*/ 779700 h 905535"/>
              <a:gd name="connsiteX13" fmla="*/ 235127 w 1711589"/>
              <a:gd name="connsiteY13" fmla="*/ 796478 h 905535"/>
              <a:gd name="connsiteX14" fmla="*/ 285461 w 1711589"/>
              <a:gd name="connsiteY14" fmla="*/ 813256 h 905535"/>
              <a:gd name="connsiteX15" fmla="*/ 444852 w 1711589"/>
              <a:gd name="connsiteY15" fmla="*/ 830034 h 905535"/>
              <a:gd name="connsiteX16" fmla="*/ 511964 w 1711589"/>
              <a:gd name="connsiteY16" fmla="*/ 846812 h 905535"/>
              <a:gd name="connsiteX17" fmla="*/ 562298 w 1711589"/>
              <a:gd name="connsiteY17" fmla="*/ 855201 h 905535"/>
              <a:gd name="connsiteX18" fmla="*/ 604243 w 1711589"/>
              <a:gd name="connsiteY18" fmla="*/ 863590 h 905535"/>
              <a:gd name="connsiteX19" fmla="*/ 662966 w 1711589"/>
              <a:gd name="connsiteY19" fmla="*/ 871979 h 905535"/>
              <a:gd name="connsiteX20" fmla="*/ 696521 w 1711589"/>
              <a:gd name="connsiteY20" fmla="*/ 880368 h 905535"/>
              <a:gd name="connsiteX21" fmla="*/ 805578 w 1711589"/>
              <a:gd name="connsiteY21" fmla="*/ 888757 h 905535"/>
              <a:gd name="connsiteX22" fmla="*/ 931413 w 1711589"/>
              <a:gd name="connsiteY22" fmla="*/ 905535 h 905535"/>
              <a:gd name="connsiteX23" fmla="*/ 1384419 w 1711589"/>
              <a:gd name="connsiteY23" fmla="*/ 897146 h 905535"/>
              <a:gd name="connsiteX24" fmla="*/ 1434753 w 1711589"/>
              <a:gd name="connsiteY24" fmla="*/ 880368 h 905535"/>
              <a:gd name="connsiteX25" fmla="*/ 1493476 w 1711589"/>
              <a:gd name="connsiteY25" fmla="*/ 863590 h 905535"/>
              <a:gd name="connsiteX26" fmla="*/ 1518643 w 1711589"/>
              <a:gd name="connsiteY26" fmla="*/ 855201 h 905535"/>
              <a:gd name="connsiteX27" fmla="*/ 1543810 w 1711589"/>
              <a:gd name="connsiteY27" fmla="*/ 830034 h 905535"/>
              <a:gd name="connsiteX28" fmla="*/ 1568977 w 1711589"/>
              <a:gd name="connsiteY28" fmla="*/ 813256 h 905535"/>
              <a:gd name="connsiteX29" fmla="*/ 1585755 w 1711589"/>
              <a:gd name="connsiteY29" fmla="*/ 779700 h 905535"/>
              <a:gd name="connsiteX30" fmla="*/ 1610921 w 1711589"/>
              <a:gd name="connsiteY30" fmla="*/ 737755 h 905535"/>
              <a:gd name="connsiteX31" fmla="*/ 1619310 w 1711589"/>
              <a:gd name="connsiteY31" fmla="*/ 712588 h 905535"/>
              <a:gd name="connsiteX32" fmla="*/ 1652866 w 1711589"/>
              <a:gd name="connsiteY32" fmla="*/ 628698 h 905535"/>
              <a:gd name="connsiteX33" fmla="*/ 1686422 w 1711589"/>
              <a:gd name="connsiteY33" fmla="*/ 578364 h 905535"/>
              <a:gd name="connsiteX34" fmla="*/ 1703200 w 1711589"/>
              <a:gd name="connsiteY34" fmla="*/ 528030 h 905535"/>
              <a:gd name="connsiteX35" fmla="*/ 1711589 w 1711589"/>
              <a:gd name="connsiteY35" fmla="*/ 502863 h 905535"/>
              <a:gd name="connsiteX36" fmla="*/ 1703200 w 1711589"/>
              <a:gd name="connsiteY36" fmla="*/ 335083 h 905535"/>
              <a:gd name="connsiteX37" fmla="*/ 1686422 w 1711589"/>
              <a:gd name="connsiteY37" fmla="*/ 309916 h 905535"/>
              <a:gd name="connsiteX38" fmla="*/ 1652866 w 1711589"/>
              <a:gd name="connsiteY38" fmla="*/ 251193 h 905535"/>
              <a:gd name="connsiteX39" fmla="*/ 1627699 w 1711589"/>
              <a:gd name="connsiteY39" fmla="*/ 234415 h 905535"/>
              <a:gd name="connsiteX40" fmla="*/ 1577366 w 1711589"/>
              <a:gd name="connsiteY40" fmla="*/ 200859 h 905535"/>
              <a:gd name="connsiteX41" fmla="*/ 1543810 w 1711589"/>
              <a:gd name="connsiteY41" fmla="*/ 175692 h 905535"/>
              <a:gd name="connsiteX42" fmla="*/ 1459920 w 1711589"/>
              <a:gd name="connsiteY42" fmla="*/ 142137 h 905535"/>
              <a:gd name="connsiteX43" fmla="*/ 1426364 w 1711589"/>
              <a:gd name="connsiteY43" fmla="*/ 125359 h 905535"/>
              <a:gd name="connsiteX44" fmla="*/ 1384419 w 1711589"/>
              <a:gd name="connsiteY44" fmla="*/ 108581 h 905535"/>
              <a:gd name="connsiteX45" fmla="*/ 1350863 w 1711589"/>
              <a:gd name="connsiteY45" fmla="*/ 100192 h 905535"/>
              <a:gd name="connsiteX46" fmla="*/ 1300529 w 1711589"/>
              <a:gd name="connsiteY46" fmla="*/ 83414 h 905535"/>
              <a:gd name="connsiteX47" fmla="*/ 1216639 w 1711589"/>
              <a:gd name="connsiteY47" fmla="*/ 58247 h 905535"/>
              <a:gd name="connsiteX48" fmla="*/ 1124360 w 1711589"/>
              <a:gd name="connsiteY48" fmla="*/ 49858 h 905535"/>
              <a:gd name="connsiteX49" fmla="*/ 1065637 w 1711589"/>
              <a:gd name="connsiteY49" fmla="*/ 41469 h 905535"/>
              <a:gd name="connsiteX50" fmla="*/ 721688 w 1711589"/>
              <a:gd name="connsiteY50" fmla="*/ 41469 h 905535"/>
              <a:gd name="connsiteX51" fmla="*/ 696521 w 1711589"/>
              <a:gd name="connsiteY51" fmla="*/ 49858 h 905535"/>
              <a:gd name="connsiteX52" fmla="*/ 595854 w 1711589"/>
              <a:gd name="connsiteY52" fmla="*/ 58247 h 905535"/>
              <a:gd name="connsiteX53" fmla="*/ 562298 w 1711589"/>
              <a:gd name="connsiteY53" fmla="*/ 66636 h 905535"/>
              <a:gd name="connsiteX54" fmla="*/ 511964 w 1711589"/>
              <a:gd name="connsiteY54" fmla="*/ 83414 h 905535"/>
              <a:gd name="connsiteX55" fmla="*/ 436463 w 1711589"/>
              <a:gd name="connsiteY55" fmla="*/ 133748 h 905535"/>
              <a:gd name="connsiteX56" fmla="*/ 394518 w 1711589"/>
              <a:gd name="connsiteY56" fmla="*/ 150525 h 905535"/>
              <a:gd name="connsiteX57" fmla="*/ 344184 w 1711589"/>
              <a:gd name="connsiteY57" fmla="*/ 192470 h 905535"/>
              <a:gd name="connsiteX58" fmla="*/ 319017 w 1711589"/>
              <a:gd name="connsiteY58" fmla="*/ 200859 h 905535"/>
              <a:gd name="connsiteX59" fmla="*/ 293850 w 1711589"/>
              <a:gd name="connsiteY59" fmla="*/ 234415 h 90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711589" h="905535">
                <a:moveTo>
                  <a:pt x="470019" y="242804"/>
                </a:moveTo>
                <a:cubicBezTo>
                  <a:pt x="411102" y="245259"/>
                  <a:pt x="272216" y="246410"/>
                  <a:pt x="193182" y="259582"/>
                </a:cubicBezTo>
                <a:cubicBezTo>
                  <a:pt x="171720" y="263159"/>
                  <a:pt x="153907" y="276414"/>
                  <a:pt x="134459" y="284749"/>
                </a:cubicBezTo>
                <a:cubicBezTo>
                  <a:pt x="126331" y="288232"/>
                  <a:pt x="117681" y="290342"/>
                  <a:pt x="109292" y="293138"/>
                </a:cubicBezTo>
                <a:cubicBezTo>
                  <a:pt x="103699" y="301527"/>
                  <a:pt x="98969" y="310560"/>
                  <a:pt x="92514" y="318305"/>
                </a:cubicBezTo>
                <a:cubicBezTo>
                  <a:pt x="84919" y="327419"/>
                  <a:pt x="73109" y="333101"/>
                  <a:pt x="67347" y="343472"/>
                </a:cubicBezTo>
                <a:cubicBezTo>
                  <a:pt x="58758" y="358932"/>
                  <a:pt x="56162" y="377028"/>
                  <a:pt x="50569" y="393806"/>
                </a:cubicBezTo>
                <a:lnTo>
                  <a:pt x="42180" y="418973"/>
                </a:lnTo>
                <a:cubicBezTo>
                  <a:pt x="45001" y="512073"/>
                  <a:pt x="0" y="640160"/>
                  <a:pt x="67347" y="720977"/>
                </a:cubicBezTo>
                <a:cubicBezTo>
                  <a:pt x="74942" y="730091"/>
                  <a:pt x="82643" y="739563"/>
                  <a:pt x="92514" y="746144"/>
                </a:cubicBezTo>
                <a:cubicBezTo>
                  <a:pt x="99872" y="751049"/>
                  <a:pt x="109292" y="751737"/>
                  <a:pt x="117681" y="754533"/>
                </a:cubicBezTo>
                <a:cubicBezTo>
                  <a:pt x="126070" y="760126"/>
                  <a:pt x="133830" y="766802"/>
                  <a:pt x="142848" y="771311"/>
                </a:cubicBezTo>
                <a:cubicBezTo>
                  <a:pt x="150757" y="775266"/>
                  <a:pt x="159484" y="777373"/>
                  <a:pt x="168015" y="779700"/>
                </a:cubicBezTo>
                <a:cubicBezTo>
                  <a:pt x="190262" y="785767"/>
                  <a:pt x="212756" y="790885"/>
                  <a:pt x="235127" y="796478"/>
                </a:cubicBezTo>
                <a:cubicBezTo>
                  <a:pt x="252285" y="800767"/>
                  <a:pt x="267848" y="811655"/>
                  <a:pt x="285461" y="813256"/>
                </a:cubicBezTo>
                <a:cubicBezTo>
                  <a:pt x="313530" y="815808"/>
                  <a:pt x="410348" y="823565"/>
                  <a:pt x="444852" y="830034"/>
                </a:cubicBezTo>
                <a:cubicBezTo>
                  <a:pt x="467516" y="834284"/>
                  <a:pt x="489219" y="843021"/>
                  <a:pt x="511964" y="846812"/>
                </a:cubicBezTo>
                <a:lnTo>
                  <a:pt x="562298" y="855201"/>
                </a:lnTo>
                <a:cubicBezTo>
                  <a:pt x="576327" y="857752"/>
                  <a:pt x="590178" y="861246"/>
                  <a:pt x="604243" y="863590"/>
                </a:cubicBezTo>
                <a:cubicBezTo>
                  <a:pt x="623747" y="866841"/>
                  <a:pt x="643512" y="868442"/>
                  <a:pt x="662966" y="871979"/>
                </a:cubicBezTo>
                <a:cubicBezTo>
                  <a:pt x="674309" y="874041"/>
                  <a:pt x="685071" y="879021"/>
                  <a:pt x="696521" y="880368"/>
                </a:cubicBezTo>
                <a:cubicBezTo>
                  <a:pt x="732731" y="884628"/>
                  <a:pt x="769268" y="885456"/>
                  <a:pt x="805578" y="888757"/>
                </a:cubicBezTo>
                <a:cubicBezTo>
                  <a:pt x="873343" y="894917"/>
                  <a:pt x="872654" y="895742"/>
                  <a:pt x="931413" y="905535"/>
                </a:cubicBezTo>
                <a:cubicBezTo>
                  <a:pt x="1082415" y="902739"/>
                  <a:pt x="1233580" y="904688"/>
                  <a:pt x="1384419" y="897146"/>
                </a:cubicBezTo>
                <a:cubicBezTo>
                  <a:pt x="1402082" y="896263"/>
                  <a:pt x="1417975" y="885961"/>
                  <a:pt x="1434753" y="880368"/>
                </a:cubicBezTo>
                <a:cubicBezTo>
                  <a:pt x="1495095" y="860254"/>
                  <a:pt x="1419740" y="884657"/>
                  <a:pt x="1493476" y="863590"/>
                </a:cubicBezTo>
                <a:cubicBezTo>
                  <a:pt x="1501979" y="861161"/>
                  <a:pt x="1510254" y="857997"/>
                  <a:pt x="1518643" y="855201"/>
                </a:cubicBezTo>
                <a:cubicBezTo>
                  <a:pt x="1527032" y="846812"/>
                  <a:pt x="1534696" y="837629"/>
                  <a:pt x="1543810" y="830034"/>
                </a:cubicBezTo>
                <a:cubicBezTo>
                  <a:pt x="1551555" y="823579"/>
                  <a:pt x="1562522" y="821001"/>
                  <a:pt x="1568977" y="813256"/>
                </a:cubicBezTo>
                <a:cubicBezTo>
                  <a:pt x="1576983" y="803649"/>
                  <a:pt x="1579682" y="790632"/>
                  <a:pt x="1585755" y="779700"/>
                </a:cubicBezTo>
                <a:cubicBezTo>
                  <a:pt x="1593673" y="765447"/>
                  <a:pt x="1603629" y="752339"/>
                  <a:pt x="1610921" y="737755"/>
                </a:cubicBezTo>
                <a:cubicBezTo>
                  <a:pt x="1614876" y="729846"/>
                  <a:pt x="1615827" y="720716"/>
                  <a:pt x="1619310" y="712588"/>
                </a:cubicBezTo>
                <a:cubicBezTo>
                  <a:pt x="1656341" y="626183"/>
                  <a:pt x="1614677" y="743265"/>
                  <a:pt x="1652866" y="628698"/>
                </a:cubicBezTo>
                <a:cubicBezTo>
                  <a:pt x="1659243" y="609568"/>
                  <a:pt x="1680045" y="597494"/>
                  <a:pt x="1686422" y="578364"/>
                </a:cubicBezTo>
                <a:lnTo>
                  <a:pt x="1703200" y="528030"/>
                </a:lnTo>
                <a:lnTo>
                  <a:pt x="1711589" y="502863"/>
                </a:lnTo>
                <a:cubicBezTo>
                  <a:pt x="1708793" y="446936"/>
                  <a:pt x="1710443" y="390609"/>
                  <a:pt x="1703200" y="335083"/>
                </a:cubicBezTo>
                <a:cubicBezTo>
                  <a:pt x="1701896" y="325085"/>
                  <a:pt x="1691424" y="318670"/>
                  <a:pt x="1686422" y="309916"/>
                </a:cubicBezTo>
                <a:cubicBezTo>
                  <a:pt x="1677649" y="294564"/>
                  <a:pt x="1666492" y="264819"/>
                  <a:pt x="1652866" y="251193"/>
                </a:cubicBezTo>
                <a:cubicBezTo>
                  <a:pt x="1645737" y="244064"/>
                  <a:pt x="1635444" y="240870"/>
                  <a:pt x="1627699" y="234415"/>
                </a:cubicBezTo>
                <a:cubicBezTo>
                  <a:pt x="1585806" y="199504"/>
                  <a:pt x="1621595" y="215602"/>
                  <a:pt x="1577366" y="200859"/>
                </a:cubicBezTo>
                <a:cubicBezTo>
                  <a:pt x="1566181" y="192470"/>
                  <a:pt x="1555666" y="183102"/>
                  <a:pt x="1543810" y="175692"/>
                </a:cubicBezTo>
                <a:cubicBezTo>
                  <a:pt x="1515595" y="158057"/>
                  <a:pt x="1492195" y="152895"/>
                  <a:pt x="1459920" y="142137"/>
                </a:cubicBezTo>
                <a:cubicBezTo>
                  <a:pt x="1448056" y="138183"/>
                  <a:pt x="1437792" y="130438"/>
                  <a:pt x="1426364" y="125359"/>
                </a:cubicBezTo>
                <a:cubicBezTo>
                  <a:pt x="1412603" y="119243"/>
                  <a:pt x="1398705" y="113343"/>
                  <a:pt x="1384419" y="108581"/>
                </a:cubicBezTo>
                <a:cubicBezTo>
                  <a:pt x="1373481" y="104935"/>
                  <a:pt x="1361906" y="103505"/>
                  <a:pt x="1350863" y="100192"/>
                </a:cubicBezTo>
                <a:cubicBezTo>
                  <a:pt x="1333923" y="95110"/>
                  <a:pt x="1317687" y="87703"/>
                  <a:pt x="1300529" y="83414"/>
                </a:cubicBezTo>
                <a:cubicBezTo>
                  <a:pt x="1249815" y="70736"/>
                  <a:pt x="1277911" y="78671"/>
                  <a:pt x="1216639" y="58247"/>
                </a:cubicBezTo>
                <a:cubicBezTo>
                  <a:pt x="1187337" y="48480"/>
                  <a:pt x="1155058" y="53269"/>
                  <a:pt x="1124360" y="49858"/>
                </a:cubicBezTo>
                <a:cubicBezTo>
                  <a:pt x="1104708" y="47674"/>
                  <a:pt x="1085211" y="44265"/>
                  <a:pt x="1065637" y="41469"/>
                </a:cubicBezTo>
                <a:cubicBezTo>
                  <a:pt x="941230" y="0"/>
                  <a:pt x="1030049" y="26427"/>
                  <a:pt x="721688" y="41469"/>
                </a:cubicBezTo>
                <a:cubicBezTo>
                  <a:pt x="712856" y="41900"/>
                  <a:pt x="705286" y="48689"/>
                  <a:pt x="696521" y="49858"/>
                </a:cubicBezTo>
                <a:cubicBezTo>
                  <a:pt x="663144" y="54308"/>
                  <a:pt x="629410" y="55451"/>
                  <a:pt x="595854" y="58247"/>
                </a:cubicBezTo>
                <a:cubicBezTo>
                  <a:pt x="584669" y="61043"/>
                  <a:pt x="573341" y="63323"/>
                  <a:pt x="562298" y="66636"/>
                </a:cubicBezTo>
                <a:cubicBezTo>
                  <a:pt x="545358" y="71718"/>
                  <a:pt x="511964" y="83414"/>
                  <a:pt x="511964" y="83414"/>
                </a:cubicBezTo>
                <a:lnTo>
                  <a:pt x="436463" y="133748"/>
                </a:lnTo>
                <a:cubicBezTo>
                  <a:pt x="423933" y="142101"/>
                  <a:pt x="407987" y="143791"/>
                  <a:pt x="394518" y="150525"/>
                </a:cubicBezTo>
                <a:cubicBezTo>
                  <a:pt x="339630" y="177968"/>
                  <a:pt x="399838" y="155368"/>
                  <a:pt x="344184" y="192470"/>
                </a:cubicBezTo>
                <a:cubicBezTo>
                  <a:pt x="336826" y="197375"/>
                  <a:pt x="327406" y="198063"/>
                  <a:pt x="319017" y="200859"/>
                </a:cubicBezTo>
                <a:cubicBezTo>
                  <a:pt x="300045" y="229316"/>
                  <a:pt x="309368" y="218897"/>
                  <a:pt x="293850" y="23441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l-SI"/>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Žanrske oznake</a:t>
            </a:r>
            <a:endParaRPr lang="sl-SI"/>
          </a:p>
        </p:txBody>
      </p:sp>
      <p:sp>
        <p:nvSpPr>
          <p:cNvPr id="3" name="Ograda vsebine 2"/>
          <p:cNvSpPr>
            <a:spLocks noGrp="1"/>
          </p:cNvSpPr>
          <p:nvPr>
            <p:ph idx="1"/>
          </p:nvPr>
        </p:nvSpPr>
        <p:spPr>
          <a:xfrm>
            <a:off x="486032" y="1732449"/>
            <a:ext cx="11425881" cy="4824870"/>
          </a:xfrm>
        </p:spPr>
        <p:txBody>
          <a:bodyPr>
            <a:noAutofit/>
          </a:bodyPr>
          <a:lstStyle/>
          <a:p>
            <a:r>
              <a:rPr lang="sl-SI" sz="2800" smtClean="0"/>
              <a:t>Dobre knjige :78 oznak</a:t>
            </a:r>
          </a:p>
          <a:p>
            <a:r>
              <a:rPr lang="sl-SI" sz="2800" smtClean="0"/>
              <a:t>Katalog slovenskih literarnovednih terminov ZRC SAZU: 16 večjih žanrov: </a:t>
            </a:r>
            <a:r>
              <a:rPr lang="sl-SI" sz="1800" smtClean="0"/>
              <a:t>zgodovinski 200, kmečki 145, pustolovski 58, sentimentalni 60, kriminalni 46, ZF 38, biografski, vojni, humoristični, viteški 20, rodbinski, generacijski 20, avtobiografski 11, ljubezenski, grozljivi 10, planinski 10</a:t>
            </a:r>
            <a:endParaRPr lang="sl-SI" sz="2800" smtClean="0"/>
          </a:p>
          <a:p>
            <a:r>
              <a:rPr lang="sl-SI" sz="2800" smtClean="0"/>
              <a:t>slovenska Wikipedija: 48 </a:t>
            </a:r>
          </a:p>
          <a:p>
            <a:r>
              <a:rPr lang="sl-SI" sz="2800" smtClean="0">
                <a:hlinkClick r:id="rId2"/>
              </a:rPr>
              <a:t>angleška Wikipedija</a:t>
            </a:r>
            <a:r>
              <a:rPr lang="sl-SI" sz="2800" smtClean="0"/>
              <a:t>: 177 nefikcijskih </a:t>
            </a:r>
            <a:r>
              <a:rPr lang="sl-SI" smtClean="0"/>
              <a:t>(biografije, spomini, verska besedila ...)</a:t>
            </a:r>
            <a:r>
              <a:rPr lang="sl-SI" sz="2800" smtClean="0"/>
              <a:t> + 187 fikcijskih </a:t>
            </a:r>
            <a:r>
              <a:rPr lang="sl-SI" smtClean="0"/>
              <a:t>(satira, šolska zgodba, erotična pripoved ...); gl. tudi </a:t>
            </a:r>
            <a:r>
              <a:rPr lang="sl-SI" smtClean="0">
                <a:hlinkClick r:id="rId3"/>
              </a:rPr>
              <a:t>List of writing genres</a:t>
            </a:r>
            <a:endParaRPr lang="sl-SI" sz="2800" smtClean="0"/>
          </a:p>
          <a:p>
            <a:r>
              <a:rPr lang="sl-SI" sz="2800" smtClean="0"/>
              <a:t>Wikivir: ~ 18 kategorij </a:t>
            </a:r>
            <a:r>
              <a:rPr lang="sl-SI" smtClean="0"/>
              <a:t>(pesem 985, povest 126, humor 124, novela 41 ...)</a:t>
            </a:r>
            <a:endParaRPr lang="sl-SI" sz="28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4725" y="115329"/>
            <a:ext cx="10353762" cy="970450"/>
          </a:xfrm>
        </p:spPr>
        <p:txBody>
          <a:bodyPr/>
          <a:lstStyle/>
          <a:p>
            <a:r>
              <a:rPr lang="sl-SI" smtClean="0"/>
              <a:t>Žanri na Dobrih knjigah</a:t>
            </a:r>
            <a:endParaRPr lang="sl-SI"/>
          </a:p>
        </p:txBody>
      </p:sp>
      <p:pic>
        <p:nvPicPr>
          <p:cNvPr id="3074" name="Picture 2"/>
          <p:cNvPicPr>
            <a:picLocks noGrp="1" noChangeAspect="1" noChangeArrowheads="1"/>
          </p:cNvPicPr>
          <p:nvPr>
            <p:ph idx="1"/>
          </p:nvPr>
        </p:nvPicPr>
        <p:blipFill>
          <a:blip r:embed="rId2" cstate="screen"/>
          <a:srcRect/>
          <a:stretch>
            <a:fillRect/>
          </a:stretch>
        </p:blipFill>
        <p:spPr bwMode="auto">
          <a:xfrm>
            <a:off x="1877464" y="947351"/>
            <a:ext cx="8724633" cy="582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24325" y="296562"/>
            <a:ext cx="10353762" cy="970450"/>
          </a:xfrm>
        </p:spPr>
        <p:txBody>
          <a:bodyPr>
            <a:normAutofit fontScale="90000"/>
          </a:bodyPr>
          <a:lstStyle/>
          <a:p>
            <a:r>
              <a:rPr lang="sl-SI" smtClean="0"/>
              <a:t>Pogoste žanrske oznake pri Dobrih knjigah in v katalogu na ZRC SAZU</a:t>
            </a:r>
            <a:endParaRPr lang="sl-SI"/>
          </a:p>
        </p:txBody>
      </p:sp>
      <p:sp>
        <p:nvSpPr>
          <p:cNvPr id="3" name="Ograda vsebine 2"/>
          <p:cNvSpPr>
            <a:spLocks noGrp="1"/>
          </p:cNvSpPr>
          <p:nvPr>
            <p:ph idx="1"/>
          </p:nvPr>
        </p:nvSpPr>
        <p:spPr>
          <a:xfrm>
            <a:off x="913794" y="1732449"/>
            <a:ext cx="11138163" cy="4791919"/>
          </a:xfrm>
        </p:spPr>
        <p:txBody>
          <a:bodyPr numCol="3">
            <a:normAutofit fontScale="92500"/>
          </a:bodyPr>
          <a:lstStyle/>
          <a:p>
            <a:pPr>
              <a:buClr>
                <a:srgbClr val="000000"/>
              </a:buClr>
              <a:buNone/>
            </a:pPr>
            <a:r>
              <a:rPr lang="sl-SI" smtClean="0">
                <a:solidFill>
                  <a:srgbClr val="FF0000"/>
                </a:solidFill>
                <a:latin typeface="Calibri"/>
              </a:rPr>
              <a:t>						</a:t>
            </a:r>
            <a:r>
              <a:rPr lang="sl-SI" b="1" smtClean="0">
                <a:solidFill>
                  <a:schemeClr val="tx1"/>
                </a:solidFill>
                <a:latin typeface="Calibri"/>
              </a:rPr>
              <a:t>DK   SAZU</a:t>
            </a:r>
          </a:p>
          <a:p>
            <a:pPr>
              <a:buClr>
                <a:srgbClr val="000000"/>
              </a:buClr>
              <a:buNone/>
            </a:pPr>
            <a:r>
              <a:rPr lang="sl-SI" smtClean="0">
                <a:solidFill>
                  <a:srgbClr val="FF0000"/>
                </a:solidFill>
                <a:latin typeface="Calibri"/>
              </a:rPr>
              <a:t>družbeni roman 		356	---	</a:t>
            </a:r>
          </a:p>
          <a:p>
            <a:pPr>
              <a:buClr>
                <a:srgbClr val="000000"/>
              </a:buClr>
              <a:buNone/>
            </a:pPr>
            <a:r>
              <a:rPr lang="sl-SI" smtClean="0">
                <a:solidFill>
                  <a:srgbClr val="FF0000"/>
                </a:solidFill>
                <a:latin typeface="Calibri"/>
              </a:rPr>
              <a:t>družbenokritični roman 89	---</a:t>
            </a:r>
            <a:r>
              <a:rPr lang="sl-SI" smtClean="0">
                <a:solidFill>
                  <a:schemeClr val="tx1"/>
                </a:solidFill>
                <a:latin typeface="Calibri"/>
              </a:rPr>
              <a:t>	</a:t>
            </a:r>
          </a:p>
          <a:p>
            <a:pPr>
              <a:buClr>
                <a:srgbClr val="000000"/>
              </a:buClr>
              <a:buNone/>
            </a:pPr>
            <a:r>
              <a:rPr lang="sl-SI" smtClean="0">
                <a:solidFill>
                  <a:schemeClr val="tx1"/>
                </a:solidFill>
                <a:latin typeface="Calibri"/>
              </a:rPr>
              <a:t>zgodovinski roman 	76	200	</a:t>
            </a:r>
          </a:p>
          <a:p>
            <a:pPr>
              <a:buClr>
                <a:srgbClr val="000000"/>
              </a:buClr>
              <a:buNone/>
            </a:pPr>
            <a:r>
              <a:rPr lang="sl-SI" smtClean="0">
                <a:solidFill>
                  <a:schemeClr val="tx1"/>
                </a:solidFill>
                <a:latin typeface="Calibri"/>
              </a:rPr>
              <a:t>avtobiografski roman 	70	11	</a:t>
            </a:r>
          </a:p>
          <a:p>
            <a:pPr>
              <a:buClr>
                <a:srgbClr val="000000"/>
              </a:buClr>
              <a:buNone/>
            </a:pPr>
            <a:r>
              <a:rPr lang="sl-SI" smtClean="0">
                <a:solidFill>
                  <a:schemeClr val="tx1"/>
                </a:solidFill>
                <a:latin typeface="Calibri"/>
              </a:rPr>
              <a:t>kriminalni roman 		69	46	</a:t>
            </a:r>
          </a:p>
          <a:p>
            <a:pPr>
              <a:buClr>
                <a:srgbClr val="000000"/>
              </a:buClr>
              <a:buNone/>
            </a:pPr>
            <a:r>
              <a:rPr lang="sl-SI" smtClean="0">
                <a:solidFill>
                  <a:schemeClr val="tx1"/>
                </a:solidFill>
                <a:latin typeface="Calibri"/>
              </a:rPr>
              <a:t>kratka zgodba 		63	---	</a:t>
            </a:r>
          </a:p>
          <a:p>
            <a:pPr>
              <a:buClr>
                <a:srgbClr val="000000"/>
              </a:buClr>
              <a:buNone/>
            </a:pPr>
            <a:r>
              <a:rPr lang="sl-SI" smtClean="0">
                <a:solidFill>
                  <a:schemeClr val="tx1"/>
                </a:solidFill>
                <a:latin typeface="Calibri"/>
              </a:rPr>
              <a:t>psihološki roman 		61	---	</a:t>
            </a:r>
          </a:p>
          <a:p>
            <a:pPr>
              <a:buClr>
                <a:srgbClr val="000000"/>
              </a:buClr>
              <a:buNone/>
            </a:pPr>
            <a:r>
              <a:rPr lang="sl-SI" smtClean="0">
                <a:solidFill>
                  <a:schemeClr val="tx1"/>
                </a:solidFill>
                <a:latin typeface="Calibri"/>
              </a:rPr>
              <a:t>ljubezenski roman 	60	11	</a:t>
            </a:r>
          </a:p>
          <a:p>
            <a:pPr>
              <a:buClr>
                <a:srgbClr val="000000"/>
              </a:buClr>
              <a:buNone/>
            </a:pPr>
            <a:r>
              <a:rPr lang="sl-SI" smtClean="0">
                <a:solidFill>
                  <a:schemeClr val="tx1"/>
                </a:solidFill>
                <a:latin typeface="Calibri"/>
              </a:rPr>
              <a:t>spomini 				58	---	</a:t>
            </a:r>
          </a:p>
          <a:p>
            <a:pPr>
              <a:buClr>
                <a:srgbClr val="000000"/>
              </a:buClr>
              <a:buNone/>
            </a:pPr>
            <a:r>
              <a:rPr lang="sl-SI" smtClean="0">
                <a:solidFill>
                  <a:schemeClr val="tx1"/>
                </a:solidFill>
                <a:latin typeface="Calibri"/>
              </a:rPr>
              <a:t>mladinski roman 		48	---	</a:t>
            </a:r>
          </a:p>
          <a:p>
            <a:pPr>
              <a:buClr>
                <a:srgbClr val="000000"/>
              </a:buClr>
              <a:buNone/>
            </a:pPr>
            <a:r>
              <a:rPr lang="sl-SI" smtClean="0">
                <a:solidFill>
                  <a:schemeClr val="tx1"/>
                </a:solidFill>
                <a:latin typeface="Calibri"/>
              </a:rPr>
              <a:t>biografski roman 			45	38</a:t>
            </a:r>
          </a:p>
          <a:p>
            <a:pPr>
              <a:buClr>
                <a:srgbClr val="000000"/>
              </a:buClr>
              <a:buNone/>
            </a:pPr>
            <a:r>
              <a:rPr lang="sl-SI" smtClean="0">
                <a:solidFill>
                  <a:schemeClr val="tx1"/>
                </a:solidFill>
                <a:latin typeface="Calibri"/>
              </a:rPr>
              <a:t>pesem 					36	---</a:t>
            </a:r>
          </a:p>
          <a:p>
            <a:pPr>
              <a:buClr>
                <a:srgbClr val="000000"/>
              </a:buClr>
              <a:buNone/>
            </a:pPr>
            <a:r>
              <a:rPr lang="sv-SE" smtClean="0">
                <a:solidFill>
                  <a:schemeClr val="tx1"/>
                </a:solidFill>
                <a:latin typeface="Calibri"/>
              </a:rPr>
              <a:t>družinski (rodbinski)</a:t>
            </a:r>
            <a:r>
              <a:rPr lang="sl-SI" smtClean="0">
                <a:solidFill>
                  <a:schemeClr val="tx1"/>
                </a:solidFill>
                <a:latin typeface="Calibri"/>
              </a:rPr>
              <a:t> r.</a:t>
            </a:r>
            <a:r>
              <a:rPr lang="sv-SE" smtClean="0">
                <a:solidFill>
                  <a:schemeClr val="tx1"/>
                </a:solidFill>
                <a:latin typeface="Calibri"/>
              </a:rPr>
              <a:t>	</a:t>
            </a:r>
            <a:r>
              <a:rPr lang="sl-SI" smtClean="0">
                <a:solidFill>
                  <a:schemeClr val="tx1"/>
                </a:solidFill>
                <a:latin typeface="Calibri"/>
              </a:rPr>
              <a:t>	</a:t>
            </a:r>
            <a:r>
              <a:rPr lang="sv-SE" smtClean="0">
                <a:solidFill>
                  <a:schemeClr val="tx1"/>
                </a:solidFill>
                <a:latin typeface="Calibri"/>
              </a:rPr>
              <a:t>34	24</a:t>
            </a:r>
          </a:p>
          <a:p>
            <a:pPr>
              <a:buClr>
                <a:srgbClr val="000000"/>
              </a:buClr>
              <a:buNone/>
            </a:pPr>
            <a:r>
              <a:rPr lang="sl-SI" smtClean="0">
                <a:solidFill>
                  <a:schemeClr val="tx1"/>
                </a:solidFill>
                <a:latin typeface="Calibri"/>
              </a:rPr>
              <a:t>fantastični roman 			34	---</a:t>
            </a:r>
          </a:p>
          <a:p>
            <a:pPr>
              <a:buClr>
                <a:srgbClr val="000000"/>
              </a:buClr>
              <a:buNone/>
            </a:pPr>
            <a:r>
              <a:rPr lang="sl-SI" smtClean="0">
                <a:solidFill>
                  <a:schemeClr val="tx1"/>
                </a:solidFill>
                <a:latin typeface="Calibri"/>
              </a:rPr>
              <a:t>življenjepis / biografija 	32	---</a:t>
            </a:r>
          </a:p>
          <a:p>
            <a:pPr>
              <a:buClr>
                <a:srgbClr val="000000"/>
              </a:buClr>
              <a:buNone/>
            </a:pPr>
            <a:r>
              <a:rPr lang="sl-SI" smtClean="0">
                <a:solidFill>
                  <a:schemeClr val="tx1"/>
                </a:solidFill>
                <a:latin typeface="Calibri"/>
              </a:rPr>
              <a:t>humoristični roman 		30	22</a:t>
            </a:r>
          </a:p>
          <a:p>
            <a:pPr>
              <a:buClr>
                <a:srgbClr val="000000"/>
              </a:buClr>
              <a:buNone/>
            </a:pPr>
            <a:r>
              <a:rPr lang="sl-SI" smtClean="0">
                <a:solidFill>
                  <a:schemeClr val="tx1"/>
                </a:solidFill>
                <a:latin typeface="Calibri"/>
              </a:rPr>
              <a:t>problemski roman 		28	---</a:t>
            </a:r>
          </a:p>
          <a:p>
            <a:pPr>
              <a:buClr>
                <a:srgbClr val="000000"/>
              </a:buClr>
              <a:buNone/>
            </a:pPr>
            <a:r>
              <a:rPr lang="sl-SI" smtClean="0">
                <a:solidFill>
                  <a:schemeClr val="tx1"/>
                </a:solidFill>
                <a:latin typeface="Calibri"/>
              </a:rPr>
              <a:t>potopisni roman 			23	---</a:t>
            </a:r>
          </a:p>
          <a:p>
            <a:pPr>
              <a:buClr>
                <a:srgbClr val="000000"/>
              </a:buClr>
              <a:buNone/>
            </a:pPr>
            <a:r>
              <a:rPr lang="sl-SI" smtClean="0">
                <a:solidFill>
                  <a:schemeClr val="tx1"/>
                </a:solidFill>
                <a:latin typeface="Calibri"/>
              </a:rPr>
              <a:t>eksistencialistični roman 	21	---</a:t>
            </a:r>
          </a:p>
          <a:p>
            <a:pPr>
              <a:buClr>
                <a:srgbClr val="000000"/>
              </a:buClr>
              <a:buNone/>
            </a:pPr>
            <a:r>
              <a:rPr lang="sl-SI" smtClean="0">
                <a:solidFill>
                  <a:srgbClr val="00B050"/>
                </a:solidFill>
                <a:latin typeface="Calibri"/>
              </a:rPr>
              <a:t>vojni roman </a:t>
            </a:r>
            <a:r>
              <a:rPr lang="sl-SI" smtClean="0">
                <a:solidFill>
                  <a:schemeClr val="tx1"/>
                </a:solidFill>
                <a:latin typeface="Calibri"/>
              </a:rPr>
              <a:t>				20	39</a:t>
            </a:r>
          </a:p>
          <a:p>
            <a:pPr>
              <a:buClr>
                <a:srgbClr val="000000"/>
              </a:buClr>
              <a:buNone/>
            </a:pPr>
            <a:r>
              <a:rPr lang="sl-SI" smtClean="0">
                <a:solidFill>
                  <a:schemeClr val="tx1"/>
                </a:solidFill>
                <a:latin typeface="Calibri"/>
              </a:rPr>
              <a:t>esej 					18	---</a:t>
            </a:r>
          </a:p>
          <a:p>
            <a:pPr>
              <a:buClr>
                <a:srgbClr val="000000"/>
              </a:buClr>
              <a:buNone/>
            </a:pPr>
            <a:r>
              <a:rPr lang="sl-SI" smtClean="0">
                <a:solidFill>
                  <a:schemeClr val="tx1"/>
                </a:solidFill>
                <a:latin typeface="Calibri"/>
              </a:rPr>
              <a:t>satirični roman 	18	---</a:t>
            </a:r>
          </a:p>
          <a:p>
            <a:pPr>
              <a:buClr>
                <a:srgbClr val="000000"/>
              </a:buClr>
              <a:buNone/>
            </a:pPr>
            <a:r>
              <a:rPr lang="sl-SI" smtClean="0">
                <a:solidFill>
                  <a:schemeClr val="tx1"/>
                </a:solidFill>
                <a:latin typeface="Calibri"/>
              </a:rPr>
              <a:t>detektivski roman 17	---	</a:t>
            </a:r>
          </a:p>
          <a:p>
            <a:pPr>
              <a:buClr>
                <a:srgbClr val="000000"/>
              </a:buClr>
              <a:buNone/>
            </a:pPr>
            <a:r>
              <a:rPr lang="sl-SI" smtClean="0">
                <a:solidFill>
                  <a:schemeClr val="tx1"/>
                </a:solidFill>
                <a:latin typeface="Calibri"/>
              </a:rPr>
              <a:t>filozofski roman 	15	---	</a:t>
            </a:r>
          </a:p>
          <a:p>
            <a:pPr>
              <a:buClr>
                <a:srgbClr val="000000"/>
              </a:buClr>
              <a:buNone/>
            </a:pPr>
            <a:r>
              <a:rPr lang="sl-SI" smtClean="0">
                <a:solidFill>
                  <a:schemeClr val="tx1"/>
                </a:solidFill>
                <a:latin typeface="Calibri"/>
              </a:rPr>
              <a:t>novela 			13	---	</a:t>
            </a:r>
          </a:p>
          <a:p>
            <a:pPr>
              <a:buClr>
                <a:srgbClr val="000000"/>
              </a:buClr>
              <a:buNone/>
            </a:pPr>
            <a:r>
              <a:rPr lang="sl-SI" smtClean="0">
                <a:solidFill>
                  <a:schemeClr val="tx1"/>
                </a:solidFill>
                <a:latin typeface="Calibri"/>
              </a:rPr>
              <a:t>dnevnik 			10	---	</a:t>
            </a:r>
          </a:p>
          <a:p>
            <a:pPr>
              <a:buClr>
                <a:srgbClr val="000000"/>
              </a:buClr>
              <a:buNone/>
            </a:pPr>
            <a:r>
              <a:rPr lang="sl-SI" smtClean="0">
                <a:solidFill>
                  <a:srgbClr val="00B050"/>
                </a:solidFill>
                <a:latin typeface="Calibri"/>
              </a:rPr>
              <a:t>pustolovski roman </a:t>
            </a:r>
            <a:r>
              <a:rPr lang="sl-SI" smtClean="0">
                <a:solidFill>
                  <a:schemeClr val="tx1"/>
                </a:solidFill>
                <a:latin typeface="Calibri"/>
              </a:rPr>
              <a:t>9	58	</a:t>
            </a:r>
          </a:p>
          <a:p>
            <a:pPr>
              <a:buClr>
                <a:srgbClr val="000000"/>
              </a:buClr>
              <a:buNone/>
            </a:pPr>
            <a:r>
              <a:rPr lang="sl-SI" smtClean="0">
                <a:solidFill>
                  <a:srgbClr val="00B050"/>
                </a:solidFill>
                <a:latin typeface="Calibri"/>
              </a:rPr>
              <a:t>znanstvenofantast.</a:t>
            </a:r>
            <a:r>
              <a:rPr lang="sl-SI" smtClean="0">
                <a:solidFill>
                  <a:schemeClr val="tx1"/>
                </a:solidFill>
                <a:latin typeface="Calibri"/>
              </a:rPr>
              <a:t> 8	38	</a:t>
            </a:r>
          </a:p>
          <a:p>
            <a:pPr>
              <a:buClr>
                <a:srgbClr val="000000"/>
              </a:buClr>
              <a:buNone/>
            </a:pPr>
            <a:r>
              <a:rPr lang="sl-SI" smtClean="0">
                <a:solidFill>
                  <a:schemeClr val="tx1"/>
                </a:solidFill>
                <a:latin typeface="Calibri"/>
              </a:rPr>
              <a:t>humor. kratka proza 7	---	</a:t>
            </a:r>
          </a:p>
          <a:p>
            <a:pPr>
              <a:buClr>
                <a:srgbClr val="000000"/>
              </a:buClr>
              <a:buNone/>
            </a:pPr>
            <a:r>
              <a:rPr lang="sl-SI" smtClean="0">
                <a:solidFill>
                  <a:schemeClr val="tx1"/>
                </a:solidFill>
                <a:latin typeface="Calibri"/>
              </a:rPr>
              <a:t>erotični roman 	6	---	</a:t>
            </a:r>
          </a:p>
          <a:p>
            <a:pPr>
              <a:buClr>
                <a:srgbClr val="000000"/>
              </a:buClr>
              <a:buNone/>
            </a:pPr>
            <a:r>
              <a:rPr lang="sl-SI" smtClean="0">
                <a:solidFill>
                  <a:schemeClr val="tx1"/>
                </a:solidFill>
                <a:latin typeface="Calibri"/>
              </a:rPr>
              <a:t>realistični roman 	6	---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smtClean="0"/>
              <a:t>Preveri frekvenco žanrske oznake tudi na </a:t>
            </a:r>
            <a:r>
              <a:rPr lang="sl-SI" smtClean="0">
                <a:hlinkClick r:id="rId2"/>
              </a:rPr>
              <a:t>Gigafidi</a:t>
            </a:r>
            <a:endParaRPr lang="sl-SI"/>
          </a:p>
        </p:txBody>
      </p:sp>
      <p:sp>
        <p:nvSpPr>
          <p:cNvPr id="3" name="Ograda vsebine 2"/>
          <p:cNvSpPr>
            <a:spLocks noGrp="1"/>
          </p:cNvSpPr>
          <p:nvPr>
            <p:ph idx="1"/>
          </p:nvPr>
        </p:nvSpPr>
        <p:spPr>
          <a:xfrm>
            <a:off x="387178" y="1732449"/>
            <a:ext cx="11500021" cy="4923724"/>
          </a:xfrm>
        </p:spPr>
        <p:txBody>
          <a:bodyPr numCol="4">
            <a:noAutofit/>
          </a:bodyPr>
          <a:lstStyle/>
          <a:p>
            <a:r>
              <a:rPr lang="sl-SI" sz="1800" smtClean="0"/>
              <a:t>zgodovinski roman  660</a:t>
            </a:r>
          </a:p>
          <a:p>
            <a:r>
              <a:rPr lang="sl-SI" sz="1800" smtClean="0"/>
              <a:t>ljubezenski roman  642</a:t>
            </a:r>
          </a:p>
          <a:p>
            <a:r>
              <a:rPr lang="sl-SI" sz="1800" smtClean="0"/>
              <a:t>kriminalni roman  629</a:t>
            </a:r>
          </a:p>
          <a:p>
            <a:r>
              <a:rPr lang="sl-SI" sz="1800" smtClean="0"/>
              <a:t>pustolovski roman  473 + 7 avanturistični r.</a:t>
            </a:r>
          </a:p>
          <a:p>
            <a:r>
              <a:rPr lang="sl-SI" sz="1800" smtClean="0"/>
              <a:t>avtobiografski roman  354</a:t>
            </a:r>
          </a:p>
          <a:p>
            <a:r>
              <a:rPr lang="sl-SI" sz="1800" smtClean="0"/>
              <a:t>mladinski roman  329</a:t>
            </a:r>
          </a:p>
          <a:p>
            <a:r>
              <a:rPr lang="sl-SI" sz="1800" smtClean="0"/>
              <a:t>detektivski roman  250</a:t>
            </a:r>
          </a:p>
          <a:p>
            <a:r>
              <a:rPr lang="sl-SI" sz="1800" smtClean="0"/>
              <a:t>znanstvenofantastični roman  175</a:t>
            </a:r>
          </a:p>
          <a:p>
            <a:r>
              <a:rPr lang="sl-SI" sz="1800" smtClean="0"/>
              <a:t>moderni roman  145</a:t>
            </a:r>
          </a:p>
          <a:p>
            <a:r>
              <a:rPr lang="sl-SI" sz="1800" smtClean="0"/>
              <a:t>biografski roman  126</a:t>
            </a:r>
          </a:p>
          <a:p>
            <a:r>
              <a:rPr lang="sl-SI" sz="1800" smtClean="0"/>
              <a:t>vojni roman  115</a:t>
            </a:r>
          </a:p>
          <a:p>
            <a:r>
              <a:rPr lang="sl-SI" sz="1800" smtClean="0"/>
              <a:t>erotični roman  114</a:t>
            </a:r>
          </a:p>
          <a:p>
            <a:r>
              <a:rPr lang="sl-SI" sz="1800" smtClean="0"/>
              <a:t>realistični roman  104</a:t>
            </a:r>
          </a:p>
          <a:p>
            <a:r>
              <a:rPr lang="sl-SI" sz="1800" smtClean="0"/>
              <a:t>fantastični roman  100</a:t>
            </a:r>
          </a:p>
          <a:p>
            <a:r>
              <a:rPr lang="sl-SI" sz="1800" smtClean="0"/>
              <a:t>viteški roman 96</a:t>
            </a:r>
          </a:p>
          <a:p>
            <a:r>
              <a:rPr lang="sl-SI" sz="1800" smtClean="0"/>
              <a:t>psihološki roman  93</a:t>
            </a:r>
          </a:p>
          <a:p>
            <a:r>
              <a:rPr lang="sl-SI" sz="1800" smtClean="0"/>
              <a:t>satirični roman  87</a:t>
            </a:r>
          </a:p>
          <a:p>
            <a:r>
              <a:rPr lang="sl-SI" sz="1800" smtClean="0"/>
              <a:t>pisemski roman  76</a:t>
            </a:r>
          </a:p>
          <a:p>
            <a:r>
              <a:rPr lang="sl-SI" sz="1800" smtClean="0"/>
              <a:t>družinski roman 66 (rodbinski r. 6)</a:t>
            </a:r>
          </a:p>
          <a:p>
            <a:r>
              <a:rPr lang="sl-SI" sz="1800" smtClean="0"/>
              <a:t>romantični roman  59</a:t>
            </a:r>
          </a:p>
          <a:p>
            <a:r>
              <a:rPr lang="sl-SI" sz="1800" smtClean="0"/>
              <a:t>potopisni roman  58</a:t>
            </a:r>
          </a:p>
          <a:p>
            <a:r>
              <a:rPr lang="sl-SI" sz="1800" smtClean="0"/>
              <a:t>grozljivi roman 53</a:t>
            </a:r>
          </a:p>
          <a:p>
            <a:r>
              <a:rPr lang="sl-SI" sz="1800" smtClean="0"/>
              <a:t>razvojni roman  50</a:t>
            </a:r>
          </a:p>
          <a:p>
            <a:r>
              <a:rPr lang="sl-SI" sz="1800" smtClean="0"/>
              <a:t>pikareskni roman  34 + 16 potepuški r.</a:t>
            </a:r>
          </a:p>
          <a:p>
            <a:r>
              <a:rPr lang="sl-SI" sz="1800" smtClean="0"/>
              <a:t>sentimentalni roman  50</a:t>
            </a:r>
          </a:p>
          <a:p>
            <a:r>
              <a:rPr lang="sl-SI" sz="1800" smtClean="0"/>
              <a:t>ženski roman 50</a:t>
            </a:r>
          </a:p>
          <a:p>
            <a:r>
              <a:rPr lang="sl-SI" sz="1800" smtClean="0"/>
              <a:t>humoristični roman  48</a:t>
            </a:r>
          </a:p>
          <a:p>
            <a:r>
              <a:rPr lang="sl-SI" sz="1800" smtClean="0"/>
              <a:t>utopični roman  44</a:t>
            </a:r>
          </a:p>
          <a:p>
            <a:r>
              <a:rPr lang="sl-SI" sz="1800" smtClean="0"/>
              <a:t>filozofski roman  41</a:t>
            </a:r>
          </a:p>
          <a:p>
            <a:r>
              <a:rPr lang="sl-SI" sz="1800" smtClean="0"/>
              <a:t>bildungsroman 32</a:t>
            </a:r>
          </a:p>
          <a:p>
            <a:r>
              <a:rPr lang="sl-SI" sz="1800" smtClean="0"/>
              <a:t>problemski roman  31</a:t>
            </a:r>
          </a:p>
          <a:p>
            <a:r>
              <a:rPr lang="sl-SI" sz="1800" smtClean="0"/>
              <a:t>srhljivi roman  29</a:t>
            </a:r>
          </a:p>
          <a:p>
            <a:r>
              <a:rPr lang="sl-SI" sz="1800" smtClean="0"/>
              <a:t>družbeni roman  24</a:t>
            </a:r>
          </a:p>
          <a:p>
            <a:r>
              <a:rPr lang="sl-SI" sz="1800" smtClean="0"/>
              <a:t>vzgojni roman  21</a:t>
            </a:r>
          </a:p>
          <a:p>
            <a:r>
              <a:rPr lang="sl-SI" sz="1800" smtClean="0"/>
              <a:t>postmodernistični roman  19</a:t>
            </a:r>
          </a:p>
          <a:p>
            <a:r>
              <a:rPr lang="sl-SI" sz="1800" smtClean="0"/>
              <a:t>kmečki roman 17</a:t>
            </a:r>
          </a:p>
          <a:p>
            <a:r>
              <a:rPr lang="sl-SI" sz="1800" smtClean="0"/>
              <a:t>planinski roman + 15 alpinistični roman</a:t>
            </a:r>
            <a:endParaRPr lang="sl-SI" sz="18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smtClean="0"/>
              <a:t>Knjižna produkcija ljubljanskih založb skozi </a:t>
            </a:r>
            <a:r>
              <a:rPr lang="sl-SI" dirty="0" smtClean="0"/>
              <a:t>stoletja</a:t>
            </a:r>
            <a:endParaRPr lang="sl-SI" dirty="0"/>
          </a:p>
        </p:txBody>
      </p:sp>
      <p:graphicFrame>
        <p:nvGraphicFramePr>
          <p:cNvPr id="4" name="Označba mesta vsebine 3"/>
          <p:cNvGraphicFramePr>
            <a:graphicFrameLocks noGrp="1"/>
          </p:cNvGraphicFramePr>
          <p:nvPr>
            <p:ph idx="1"/>
            <p:extLst>
              <p:ext uri="{D42A27DB-BD31-4B8C-83A1-F6EECF244321}">
                <p14:modId xmlns:p14="http://schemas.microsoft.com/office/powerpoint/2010/main" val="1204509125"/>
              </p:ext>
            </p:extLst>
          </p:nvPr>
        </p:nvGraphicFramePr>
        <p:xfrm>
          <a:off x="698499" y="1714504"/>
          <a:ext cx="5224506" cy="4508496"/>
        </p:xfrm>
        <a:graphic>
          <a:graphicData uri="http://schemas.openxmlformats.org/drawingml/2006/table">
            <a:tbl>
              <a:tblPr firstRow="1" firstCol="1" bandRow="1">
                <a:tableStyleId>{5C22544A-7EE6-4342-B048-85BDC9FD1C3A}</a:tableStyleId>
              </a:tblPr>
              <a:tblGrid>
                <a:gridCol w="2161057"/>
                <a:gridCol w="3063449"/>
              </a:tblGrid>
              <a:tr h="500944">
                <a:tc>
                  <a:txBody>
                    <a:bodyPr/>
                    <a:lstStyle/>
                    <a:p>
                      <a:pPr algn="ctr">
                        <a:spcAft>
                          <a:spcPts val="0"/>
                        </a:spcAft>
                      </a:pPr>
                      <a:r>
                        <a:rPr lang="sl-SI" sz="2400" dirty="0">
                          <a:effectLst/>
                        </a:rPr>
                        <a:t>Obdobje</a:t>
                      </a:r>
                      <a:endParaRPr lang="sl-SI"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sl-SI" sz="2400">
                          <a:effectLst/>
                        </a:rPr>
                        <a:t>Ljubljana</a:t>
                      </a:r>
                      <a:endParaRPr lang="sl-SI"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r>
              <a:tr h="500944">
                <a:tc>
                  <a:txBody>
                    <a:bodyPr/>
                    <a:lstStyle/>
                    <a:p>
                      <a:pPr>
                        <a:spcAft>
                          <a:spcPts val="0"/>
                        </a:spcAft>
                      </a:pPr>
                      <a:r>
                        <a:rPr lang="sl-SI" sz="2400" dirty="0">
                          <a:effectLst/>
                        </a:rPr>
                        <a:t>1851–1870</a:t>
                      </a:r>
                      <a:endParaRPr lang="sl-SI"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spcAft>
                          <a:spcPts val="0"/>
                        </a:spcAft>
                      </a:pPr>
                      <a:r>
                        <a:rPr lang="sl-SI" sz="2400">
                          <a:effectLst/>
                        </a:rPr>
                        <a:t>767</a:t>
                      </a:r>
                      <a:endParaRPr lang="sl-SI"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r>
              <a:tr h="500944">
                <a:tc>
                  <a:txBody>
                    <a:bodyPr/>
                    <a:lstStyle/>
                    <a:p>
                      <a:pPr>
                        <a:spcAft>
                          <a:spcPts val="0"/>
                        </a:spcAft>
                      </a:pPr>
                      <a:r>
                        <a:rPr lang="sl-SI" sz="2400" dirty="0">
                          <a:effectLst/>
                        </a:rPr>
                        <a:t>1871–1890</a:t>
                      </a:r>
                      <a:endParaRPr lang="sl-SI"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spcAft>
                          <a:spcPts val="0"/>
                        </a:spcAft>
                      </a:pPr>
                      <a:r>
                        <a:rPr lang="sl-SI" sz="2400">
                          <a:effectLst/>
                        </a:rPr>
                        <a:t>1050</a:t>
                      </a:r>
                      <a:endParaRPr lang="sl-SI"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r>
              <a:tr h="500944">
                <a:tc>
                  <a:txBody>
                    <a:bodyPr/>
                    <a:lstStyle/>
                    <a:p>
                      <a:pPr>
                        <a:spcAft>
                          <a:spcPts val="0"/>
                        </a:spcAft>
                      </a:pPr>
                      <a:r>
                        <a:rPr lang="sl-SI" sz="2400">
                          <a:effectLst/>
                        </a:rPr>
                        <a:t>1891–1910</a:t>
                      </a:r>
                      <a:endParaRPr lang="sl-SI"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spcAft>
                          <a:spcPts val="0"/>
                        </a:spcAft>
                      </a:pPr>
                      <a:r>
                        <a:rPr lang="sl-SI" sz="2400">
                          <a:effectLst/>
                        </a:rPr>
                        <a:t>2176</a:t>
                      </a:r>
                      <a:endParaRPr lang="sl-SI"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r>
              <a:tr h="500944">
                <a:tc>
                  <a:txBody>
                    <a:bodyPr/>
                    <a:lstStyle/>
                    <a:p>
                      <a:pPr>
                        <a:spcAft>
                          <a:spcPts val="0"/>
                        </a:spcAft>
                      </a:pPr>
                      <a:r>
                        <a:rPr lang="sl-SI" sz="2400">
                          <a:effectLst/>
                        </a:rPr>
                        <a:t>1911–1930</a:t>
                      </a:r>
                      <a:endParaRPr lang="sl-SI"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spcAft>
                          <a:spcPts val="0"/>
                        </a:spcAft>
                      </a:pPr>
                      <a:r>
                        <a:rPr lang="sl-SI" sz="2400" dirty="0">
                          <a:effectLst/>
                        </a:rPr>
                        <a:t>3553</a:t>
                      </a:r>
                      <a:endParaRPr lang="sl-SI"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r>
              <a:tr h="500944">
                <a:tc>
                  <a:txBody>
                    <a:bodyPr/>
                    <a:lstStyle/>
                    <a:p>
                      <a:pPr>
                        <a:spcAft>
                          <a:spcPts val="0"/>
                        </a:spcAft>
                      </a:pPr>
                      <a:r>
                        <a:rPr lang="sl-SI" sz="2400">
                          <a:effectLst/>
                        </a:rPr>
                        <a:t>1931–1950</a:t>
                      </a:r>
                      <a:endParaRPr lang="sl-SI"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spcAft>
                          <a:spcPts val="0"/>
                        </a:spcAft>
                      </a:pPr>
                      <a:r>
                        <a:rPr lang="sl-SI" sz="2400" dirty="0">
                          <a:effectLst/>
                        </a:rPr>
                        <a:t>6989</a:t>
                      </a:r>
                      <a:endParaRPr lang="sl-SI"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r>
              <a:tr h="500944">
                <a:tc>
                  <a:txBody>
                    <a:bodyPr/>
                    <a:lstStyle/>
                    <a:p>
                      <a:pPr>
                        <a:spcAft>
                          <a:spcPts val="0"/>
                        </a:spcAft>
                      </a:pPr>
                      <a:r>
                        <a:rPr lang="sl-SI" sz="2400">
                          <a:effectLst/>
                        </a:rPr>
                        <a:t>1951–1970</a:t>
                      </a:r>
                      <a:endParaRPr lang="sl-SI"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spcAft>
                          <a:spcPts val="0"/>
                        </a:spcAft>
                      </a:pPr>
                      <a:r>
                        <a:rPr lang="sl-SI" sz="2400" dirty="0" smtClean="0">
                          <a:effectLst/>
                        </a:rPr>
                        <a:t>23.546</a:t>
                      </a:r>
                      <a:endParaRPr lang="sl-SI"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r>
              <a:tr h="500944">
                <a:tc>
                  <a:txBody>
                    <a:bodyPr/>
                    <a:lstStyle/>
                    <a:p>
                      <a:pPr>
                        <a:spcAft>
                          <a:spcPts val="0"/>
                        </a:spcAft>
                      </a:pPr>
                      <a:r>
                        <a:rPr lang="sl-SI" sz="2400">
                          <a:effectLst/>
                        </a:rPr>
                        <a:t>1971–1990</a:t>
                      </a:r>
                      <a:endParaRPr lang="sl-SI"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spcAft>
                          <a:spcPts val="0"/>
                        </a:spcAft>
                      </a:pPr>
                      <a:r>
                        <a:rPr lang="sl-SI" sz="2400" dirty="0" smtClean="0">
                          <a:effectLst/>
                        </a:rPr>
                        <a:t>92.301</a:t>
                      </a:r>
                      <a:endParaRPr lang="sl-SI"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r>
              <a:tr h="500944">
                <a:tc>
                  <a:txBody>
                    <a:bodyPr/>
                    <a:lstStyle/>
                    <a:p>
                      <a:pPr>
                        <a:spcAft>
                          <a:spcPts val="0"/>
                        </a:spcAft>
                      </a:pPr>
                      <a:r>
                        <a:rPr lang="sl-SI" sz="2400">
                          <a:effectLst/>
                        </a:rPr>
                        <a:t>1991–2009</a:t>
                      </a:r>
                      <a:endParaRPr lang="sl-SI" sz="20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spcAft>
                          <a:spcPts val="0"/>
                        </a:spcAft>
                      </a:pPr>
                      <a:r>
                        <a:rPr lang="sl-SI" sz="2400" dirty="0" smtClean="0">
                          <a:effectLst/>
                        </a:rPr>
                        <a:t>280.044</a:t>
                      </a:r>
                      <a:endParaRPr lang="sl-SI"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r>
            </a:tbl>
          </a:graphicData>
        </a:graphic>
      </p:graphicFrame>
      <p:sp>
        <p:nvSpPr>
          <p:cNvPr id="5" name="PoljeZBesedilom 4"/>
          <p:cNvSpPr txBox="1"/>
          <p:nvPr/>
        </p:nvSpPr>
        <p:spPr>
          <a:xfrm>
            <a:off x="7658100" y="2032000"/>
            <a:ext cx="4013200" cy="3539430"/>
          </a:xfrm>
          <a:prstGeom prst="rect">
            <a:avLst/>
          </a:prstGeom>
          <a:noFill/>
        </p:spPr>
        <p:txBody>
          <a:bodyPr wrap="square" rtlCol="0">
            <a:spAutoFit/>
          </a:bodyPr>
          <a:lstStyle/>
          <a:p>
            <a:r>
              <a:rPr lang="sl-SI" sz="3200" dirty="0" smtClean="0"/>
              <a:t>Do 1950 je rast produkcije 75-odstotna na vsakih 20 let</a:t>
            </a:r>
            <a:r>
              <a:rPr lang="sl-SI" sz="3200" smtClean="0"/>
              <a:t>, po </a:t>
            </a:r>
            <a:r>
              <a:rPr lang="sl-SI" sz="3200" dirty="0" smtClean="0"/>
              <a:t>1950 pa se produkcija knjig na vsakih 20 </a:t>
            </a:r>
            <a:r>
              <a:rPr lang="sl-SI" sz="3200" smtClean="0"/>
              <a:t>let celo potroji</a:t>
            </a:r>
            <a:r>
              <a:rPr lang="sl-SI" sz="3200" dirty="0" smtClean="0"/>
              <a:t>.</a:t>
            </a:r>
            <a:endParaRPr lang="sl-SI" sz="3200" dirty="0"/>
          </a:p>
        </p:txBody>
      </p:sp>
    </p:spTree>
    <p:extLst>
      <p:ext uri="{BB962C8B-B14F-4D97-AF65-F5344CB8AC3E}">
        <p14:creationId xmlns:p14="http://schemas.microsoft.com/office/powerpoint/2010/main" val="9469262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64368" y="271849"/>
            <a:ext cx="10353762" cy="970450"/>
          </a:xfrm>
        </p:spPr>
        <p:txBody>
          <a:bodyPr>
            <a:normAutofit fontScale="90000"/>
          </a:bodyPr>
          <a:lstStyle/>
          <a:p>
            <a:r>
              <a:rPr lang="sl-SI" smtClean="0"/>
              <a:t>Dodatne možne žanrske oznake za Dobre knjige</a:t>
            </a:r>
            <a:endParaRPr lang="sl-SI"/>
          </a:p>
        </p:txBody>
      </p:sp>
      <p:sp>
        <p:nvSpPr>
          <p:cNvPr id="3" name="Ograda vsebine 2"/>
          <p:cNvSpPr>
            <a:spLocks noGrp="1"/>
          </p:cNvSpPr>
          <p:nvPr>
            <p:ph idx="1"/>
          </p:nvPr>
        </p:nvSpPr>
        <p:spPr>
          <a:xfrm>
            <a:off x="913795" y="1732449"/>
            <a:ext cx="10503848" cy="4660113"/>
          </a:xfrm>
        </p:spPr>
        <p:txBody>
          <a:bodyPr numCol="3">
            <a:normAutofit lnSpcReduction="10000"/>
          </a:bodyPr>
          <a:lstStyle/>
          <a:p>
            <a:r>
              <a:rPr lang="sl-SI" sz="2800" smtClean="0"/>
              <a:t>duhovniški roman</a:t>
            </a:r>
          </a:p>
          <a:p>
            <a:r>
              <a:rPr lang="sl-SI" sz="2800" smtClean="0"/>
              <a:t>partizanski roman</a:t>
            </a:r>
          </a:p>
          <a:p>
            <a:r>
              <a:rPr lang="sl-SI" sz="2800" smtClean="0"/>
              <a:t>vampirski roman</a:t>
            </a:r>
          </a:p>
          <a:p>
            <a:r>
              <a:rPr lang="sl-SI" sz="2800" smtClean="0"/>
              <a:t>kmečki roman</a:t>
            </a:r>
          </a:p>
          <a:p>
            <a:r>
              <a:rPr lang="sl-SI" sz="2800" smtClean="0"/>
              <a:t>viteški roman</a:t>
            </a:r>
          </a:p>
          <a:p>
            <a:r>
              <a:rPr lang="sl-SI" sz="2800" smtClean="0"/>
              <a:t>generacijski roman</a:t>
            </a:r>
          </a:p>
          <a:p>
            <a:r>
              <a:rPr lang="sl-SI" sz="2800" smtClean="0"/>
              <a:t>grozljivi roman</a:t>
            </a:r>
          </a:p>
          <a:p>
            <a:r>
              <a:rPr lang="sl-SI" sz="2800" smtClean="0"/>
              <a:t>skrivnostni roman</a:t>
            </a:r>
          </a:p>
          <a:p>
            <a:r>
              <a:rPr lang="sl-SI" sz="2800" smtClean="0"/>
              <a:t>bildungsroman</a:t>
            </a:r>
          </a:p>
          <a:p>
            <a:r>
              <a:rPr lang="sl-SI" sz="2800" smtClean="0"/>
              <a:t>fantazijski roman</a:t>
            </a:r>
          </a:p>
          <a:p>
            <a:r>
              <a:rPr lang="sl-SI" sz="2800" smtClean="0"/>
              <a:t>kolektivni roman</a:t>
            </a:r>
          </a:p>
          <a:p>
            <a:r>
              <a:rPr lang="sl-SI" sz="2800" smtClean="0"/>
              <a:t>športni roman: </a:t>
            </a:r>
            <a:r>
              <a:rPr lang="sl-SI" smtClean="0"/>
              <a:t>nogometni, smučarski, alpinistični, o borilnih veščinah ...</a:t>
            </a:r>
            <a:endParaRPr lang="sl-SI" sz="2800" smtClean="0"/>
          </a:p>
          <a:p>
            <a:r>
              <a:rPr lang="sl-SI" sz="2800" smtClean="0"/>
              <a:t>ženski roman</a:t>
            </a:r>
          </a:p>
          <a:p>
            <a:r>
              <a:rPr lang="sl-SI" sz="2800" smtClean="0"/>
              <a:t>časovni roman</a:t>
            </a:r>
          </a:p>
          <a:p>
            <a:r>
              <a:rPr lang="sl-SI" sz="2800" smtClean="0"/>
              <a:t>doktor roman</a:t>
            </a:r>
          </a:p>
          <a:p>
            <a:r>
              <a:rPr lang="sl-SI" sz="2800" smtClean="0"/>
              <a:t>kronikalni roman</a:t>
            </a:r>
          </a:p>
          <a:p>
            <a:r>
              <a:rPr lang="sl-SI" sz="2800" smtClean="0"/>
              <a:t>dokumentarni roman</a:t>
            </a:r>
          </a:p>
          <a:p>
            <a:r>
              <a:rPr lang="sl-SI" sz="2800" smtClean="0"/>
              <a:t>univerzitetni roman</a:t>
            </a:r>
          </a:p>
          <a:p>
            <a:r>
              <a:rPr lang="sl-SI" sz="2800" smtClean="0"/>
              <a:t>šolski roman</a:t>
            </a:r>
          </a:p>
          <a:p>
            <a:r>
              <a:rPr lang="sl-SI" sz="2800" smtClean="0"/>
              <a:t>umetniški roman</a:t>
            </a:r>
            <a:endParaRPr lang="sl-SI" sz="28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Najpogostejši slovenski pripovedni žanri</a:t>
            </a:r>
            <a:endParaRPr lang="sl-SI" dirty="0"/>
          </a:p>
        </p:txBody>
      </p:sp>
      <p:sp>
        <p:nvSpPr>
          <p:cNvPr id="3" name="Označba mesta vsebine 2"/>
          <p:cNvSpPr>
            <a:spLocks noGrp="1"/>
          </p:cNvSpPr>
          <p:nvPr>
            <p:ph sz="half" idx="1"/>
          </p:nvPr>
        </p:nvSpPr>
        <p:spPr>
          <a:xfrm>
            <a:off x="913795" y="1732449"/>
            <a:ext cx="2579048" cy="4940200"/>
          </a:xfrm>
        </p:spPr>
        <p:txBody>
          <a:bodyPr>
            <a:noAutofit/>
          </a:bodyPr>
          <a:lstStyle/>
          <a:p>
            <a:r>
              <a:rPr lang="sl-SI" sz="1400" dirty="0"/>
              <a:t>zgodovinski, </a:t>
            </a:r>
            <a:endParaRPr lang="sl-SI" sz="1400" dirty="0" smtClean="0"/>
          </a:p>
          <a:p>
            <a:r>
              <a:rPr lang="sl-SI" sz="1400" dirty="0" smtClean="0"/>
              <a:t>kriminalni</a:t>
            </a:r>
            <a:r>
              <a:rPr lang="sl-SI" sz="1400" dirty="0"/>
              <a:t>, </a:t>
            </a:r>
            <a:endParaRPr lang="sl-SI" sz="1400" dirty="0" smtClean="0"/>
          </a:p>
          <a:p>
            <a:r>
              <a:rPr lang="sl-SI" sz="1400" dirty="0" smtClean="0"/>
              <a:t>ljubezenski</a:t>
            </a:r>
            <a:r>
              <a:rPr lang="sl-SI" sz="1400" dirty="0"/>
              <a:t>,</a:t>
            </a:r>
          </a:p>
          <a:p>
            <a:r>
              <a:rPr lang="sl-SI" sz="1400" dirty="0"/>
              <a:t>biografski, </a:t>
            </a:r>
            <a:endParaRPr lang="sl-SI" sz="1400" dirty="0" smtClean="0"/>
          </a:p>
          <a:p>
            <a:r>
              <a:rPr lang="sl-SI" sz="1400" dirty="0" smtClean="0"/>
              <a:t>(</a:t>
            </a:r>
            <a:r>
              <a:rPr lang="sl-SI" sz="1400" dirty="0"/>
              <a:t>znanstveno)fantastični, </a:t>
            </a:r>
            <a:endParaRPr lang="sl-SI" sz="1400" dirty="0" smtClean="0"/>
          </a:p>
          <a:p>
            <a:r>
              <a:rPr lang="sl-SI" sz="1400" dirty="0" smtClean="0"/>
              <a:t>vojni</a:t>
            </a:r>
            <a:r>
              <a:rPr lang="sl-SI" sz="1400" dirty="0"/>
              <a:t>, </a:t>
            </a:r>
            <a:endParaRPr lang="sl-SI" sz="1400" dirty="0" smtClean="0"/>
          </a:p>
          <a:p>
            <a:r>
              <a:rPr lang="sl-SI" sz="1400" dirty="0" smtClean="0"/>
              <a:t>avtobiografski</a:t>
            </a:r>
            <a:r>
              <a:rPr lang="sl-SI" sz="1400" dirty="0"/>
              <a:t>, </a:t>
            </a:r>
            <a:endParaRPr lang="sl-SI" sz="1400" dirty="0" smtClean="0"/>
          </a:p>
          <a:p>
            <a:r>
              <a:rPr lang="sl-SI" sz="1400" dirty="0" smtClean="0"/>
              <a:t>humoristični</a:t>
            </a:r>
            <a:r>
              <a:rPr lang="sl-SI" sz="1400" dirty="0"/>
              <a:t>,</a:t>
            </a:r>
          </a:p>
          <a:p>
            <a:r>
              <a:rPr lang="sl-SI" sz="1400" dirty="0"/>
              <a:t>potopisni, </a:t>
            </a:r>
            <a:endParaRPr lang="sl-SI" sz="1400" dirty="0" smtClean="0"/>
          </a:p>
          <a:p>
            <a:r>
              <a:rPr lang="sl-SI" sz="1400" dirty="0" smtClean="0"/>
              <a:t>pustolovski</a:t>
            </a:r>
            <a:r>
              <a:rPr lang="sl-SI" sz="1400" dirty="0"/>
              <a:t>, </a:t>
            </a:r>
            <a:endParaRPr lang="sl-SI" sz="1400" dirty="0" smtClean="0"/>
          </a:p>
          <a:p>
            <a:r>
              <a:rPr lang="sl-SI" sz="1400" dirty="0" smtClean="0"/>
              <a:t>mladinski</a:t>
            </a:r>
            <a:r>
              <a:rPr lang="sl-SI" sz="1400" dirty="0"/>
              <a:t>, </a:t>
            </a:r>
            <a:endParaRPr lang="sl-SI" sz="1400" dirty="0" smtClean="0"/>
          </a:p>
          <a:p>
            <a:r>
              <a:rPr lang="sl-SI" sz="1400" dirty="0" smtClean="0"/>
              <a:t>psihološki </a:t>
            </a:r>
            <a:r>
              <a:rPr lang="sl-SI" sz="1400" dirty="0"/>
              <a:t>roman, </a:t>
            </a:r>
            <a:endParaRPr lang="sl-SI" sz="1400" dirty="0" smtClean="0"/>
          </a:p>
          <a:p>
            <a:r>
              <a:rPr lang="sl-SI" sz="1400" dirty="0" smtClean="0"/>
              <a:t>spomini</a:t>
            </a:r>
            <a:r>
              <a:rPr lang="sl-SI" sz="1400" dirty="0"/>
              <a:t>, </a:t>
            </a:r>
            <a:endParaRPr lang="sl-SI" sz="1400" dirty="0" smtClean="0"/>
          </a:p>
          <a:p>
            <a:r>
              <a:rPr lang="sl-SI" sz="1400" dirty="0" smtClean="0"/>
              <a:t>ženski </a:t>
            </a:r>
            <a:r>
              <a:rPr lang="sl-SI" sz="1400" dirty="0"/>
              <a:t>roman </a:t>
            </a:r>
          </a:p>
        </p:txBody>
      </p:sp>
      <p:sp>
        <p:nvSpPr>
          <p:cNvPr id="4" name="Označba mesta vsebine 3"/>
          <p:cNvSpPr>
            <a:spLocks noGrp="1"/>
          </p:cNvSpPr>
          <p:nvPr>
            <p:ph sz="half" idx="2"/>
          </p:nvPr>
        </p:nvSpPr>
        <p:spPr>
          <a:xfrm>
            <a:off x="6202892" y="1732449"/>
            <a:ext cx="5064665" cy="4940200"/>
          </a:xfrm>
        </p:spPr>
        <p:txBody>
          <a:bodyPr>
            <a:normAutofit fontScale="62500" lnSpcReduction="20000"/>
          </a:bodyPr>
          <a:lstStyle/>
          <a:p>
            <a:r>
              <a:rPr lang="sl-SI" dirty="0"/>
              <a:t>duhovniški, </a:t>
            </a:r>
            <a:endParaRPr lang="sl-SI" dirty="0" smtClean="0"/>
          </a:p>
          <a:p>
            <a:r>
              <a:rPr lang="sl-SI" dirty="0" smtClean="0"/>
              <a:t>partizanski</a:t>
            </a:r>
            <a:r>
              <a:rPr lang="sl-SI" dirty="0"/>
              <a:t>, </a:t>
            </a:r>
            <a:endParaRPr lang="sl-SI" dirty="0" smtClean="0"/>
          </a:p>
          <a:p>
            <a:r>
              <a:rPr lang="sl-SI" dirty="0" smtClean="0"/>
              <a:t>vampirski</a:t>
            </a:r>
            <a:r>
              <a:rPr lang="sl-SI" dirty="0"/>
              <a:t>, </a:t>
            </a:r>
            <a:endParaRPr lang="sl-SI" dirty="0" smtClean="0"/>
          </a:p>
          <a:p>
            <a:r>
              <a:rPr lang="sl-SI" dirty="0" smtClean="0"/>
              <a:t>kmečki</a:t>
            </a:r>
            <a:r>
              <a:rPr lang="sl-SI" dirty="0"/>
              <a:t>, </a:t>
            </a:r>
            <a:endParaRPr lang="sl-SI" dirty="0" smtClean="0"/>
          </a:p>
          <a:p>
            <a:r>
              <a:rPr lang="sl-SI" dirty="0" smtClean="0"/>
              <a:t>viteški</a:t>
            </a:r>
            <a:r>
              <a:rPr lang="sl-SI" dirty="0"/>
              <a:t>, </a:t>
            </a:r>
            <a:endParaRPr lang="sl-SI" dirty="0" smtClean="0"/>
          </a:p>
          <a:p>
            <a:r>
              <a:rPr lang="sl-SI" dirty="0" smtClean="0"/>
              <a:t>generacijski</a:t>
            </a:r>
            <a:r>
              <a:rPr lang="sl-SI" dirty="0"/>
              <a:t>,</a:t>
            </a:r>
          </a:p>
          <a:p>
            <a:r>
              <a:rPr lang="sl-SI" dirty="0"/>
              <a:t>grozljivi, </a:t>
            </a:r>
            <a:endParaRPr lang="sl-SI" dirty="0" smtClean="0"/>
          </a:p>
          <a:p>
            <a:r>
              <a:rPr lang="sl-SI" dirty="0" smtClean="0"/>
              <a:t>skrivnostni</a:t>
            </a:r>
            <a:r>
              <a:rPr lang="sl-SI" dirty="0"/>
              <a:t>, </a:t>
            </a:r>
            <a:endParaRPr lang="sl-SI" dirty="0" smtClean="0"/>
          </a:p>
          <a:p>
            <a:r>
              <a:rPr lang="sl-SI" dirty="0" smtClean="0"/>
              <a:t>fantazijski</a:t>
            </a:r>
            <a:r>
              <a:rPr lang="sl-SI" dirty="0"/>
              <a:t>, </a:t>
            </a:r>
            <a:endParaRPr lang="sl-SI" dirty="0" smtClean="0"/>
          </a:p>
          <a:p>
            <a:r>
              <a:rPr lang="sl-SI" dirty="0" smtClean="0"/>
              <a:t>kolektivni</a:t>
            </a:r>
            <a:r>
              <a:rPr lang="sl-SI" dirty="0"/>
              <a:t>, </a:t>
            </a:r>
            <a:endParaRPr lang="sl-SI" dirty="0" smtClean="0"/>
          </a:p>
          <a:p>
            <a:r>
              <a:rPr lang="sl-SI" dirty="0" smtClean="0"/>
              <a:t>športni </a:t>
            </a:r>
            <a:r>
              <a:rPr lang="sl-SI" dirty="0"/>
              <a:t>(nogometni, smučarski, alpinistični</a:t>
            </a:r>
            <a:r>
              <a:rPr lang="sl-SI" dirty="0" smtClean="0"/>
              <a:t>, </a:t>
            </a:r>
            <a:r>
              <a:rPr lang="pl-PL" dirty="0" smtClean="0"/>
              <a:t>o </a:t>
            </a:r>
            <a:r>
              <a:rPr lang="pl-PL" dirty="0"/>
              <a:t>borilnih </a:t>
            </a:r>
            <a:r>
              <a:rPr lang="pl-PL" dirty="0" smtClean="0"/>
              <a:t>veščinah)</a:t>
            </a:r>
          </a:p>
          <a:p>
            <a:r>
              <a:rPr lang="pl-PL" dirty="0" smtClean="0"/>
              <a:t>časovni</a:t>
            </a:r>
            <a:r>
              <a:rPr lang="pl-PL" dirty="0"/>
              <a:t>, </a:t>
            </a:r>
            <a:endParaRPr lang="pl-PL" dirty="0" smtClean="0"/>
          </a:p>
          <a:p>
            <a:r>
              <a:rPr lang="pl-PL" dirty="0" smtClean="0"/>
              <a:t>doktorski</a:t>
            </a:r>
            <a:r>
              <a:rPr lang="pl-PL" dirty="0"/>
              <a:t>, </a:t>
            </a:r>
            <a:endParaRPr lang="pl-PL" dirty="0" smtClean="0"/>
          </a:p>
          <a:p>
            <a:r>
              <a:rPr lang="pl-PL" dirty="0" smtClean="0"/>
              <a:t>kronikalni</a:t>
            </a:r>
            <a:r>
              <a:rPr lang="pl-PL" dirty="0"/>
              <a:t>, </a:t>
            </a:r>
            <a:endParaRPr lang="pl-PL" dirty="0" smtClean="0"/>
          </a:p>
          <a:p>
            <a:r>
              <a:rPr lang="pl-PL" dirty="0" smtClean="0"/>
              <a:t>dokumentarni</a:t>
            </a:r>
            <a:r>
              <a:rPr lang="pl-PL" dirty="0"/>
              <a:t>,</a:t>
            </a:r>
          </a:p>
          <a:p>
            <a:r>
              <a:rPr lang="sl-SI" dirty="0"/>
              <a:t>univerzitetni, šolski, </a:t>
            </a:r>
            <a:endParaRPr lang="sl-SI" dirty="0" smtClean="0"/>
          </a:p>
          <a:p>
            <a:r>
              <a:rPr lang="sl-SI" dirty="0" smtClean="0"/>
              <a:t>umetniški </a:t>
            </a:r>
            <a:r>
              <a:rPr lang="sl-SI" dirty="0"/>
              <a:t>roman</a:t>
            </a:r>
          </a:p>
        </p:txBody>
      </p:sp>
    </p:spTree>
    <p:extLst>
      <p:ext uri="{BB962C8B-B14F-4D97-AF65-F5344CB8AC3E}">
        <p14:creationId xmlns:p14="http://schemas.microsoft.com/office/powerpoint/2010/main" val="19141326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Sklep o žanrih</a:t>
            </a:r>
            <a:endParaRPr lang="sl-SI"/>
          </a:p>
        </p:txBody>
      </p:sp>
      <p:sp>
        <p:nvSpPr>
          <p:cNvPr id="3" name="Ograda vsebine 2"/>
          <p:cNvSpPr>
            <a:spLocks noGrp="1"/>
          </p:cNvSpPr>
          <p:nvPr>
            <p:ph idx="1"/>
          </p:nvPr>
        </p:nvSpPr>
        <p:spPr>
          <a:xfrm>
            <a:off x="913795" y="2224216"/>
            <a:ext cx="10353762" cy="3566984"/>
          </a:xfrm>
        </p:spPr>
        <p:txBody>
          <a:bodyPr>
            <a:normAutofit/>
          </a:bodyPr>
          <a:lstStyle/>
          <a:p>
            <a:pPr indent="0">
              <a:buNone/>
            </a:pPr>
            <a:r>
              <a:rPr lang="sl-SI" sz="2800" smtClean="0"/>
              <a:t>Žanrska struktura slovenske proze se je v zadnjih 50 letih močno spremenila. Od 16 najpogostejših žanrskih oznak do leta 1970 je ostalo 11 oznak, devet se jih je razmahnilo na novo (če odštejemo zadregarska poimenovanja s prazno oznako družbeni roman), spremenila so se razmerja popularnosti, stalnica so žanri zgodovinski roman, kriminalka, biografski roman.</a:t>
            </a:r>
            <a:endParaRPr lang="sl-SI" sz="28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Zgodovinski roman</a:t>
            </a:r>
            <a:endParaRPr lang="sl-SI" dirty="0"/>
          </a:p>
        </p:txBody>
      </p:sp>
      <p:pic>
        <p:nvPicPr>
          <p:cNvPr id="4" name="Slika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287" y="2973859"/>
            <a:ext cx="2649140" cy="3716530"/>
          </a:xfrm>
          <a:prstGeom prst="rect">
            <a:avLst/>
          </a:prstGeom>
        </p:spPr>
      </p:pic>
      <p:pic>
        <p:nvPicPr>
          <p:cNvPr id="5" name="Slika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1817" y="1925593"/>
            <a:ext cx="2564873" cy="3728264"/>
          </a:xfrm>
          <a:prstGeom prst="rect">
            <a:avLst/>
          </a:prstGeom>
        </p:spPr>
      </p:pic>
      <p:pic>
        <p:nvPicPr>
          <p:cNvPr id="6" name="Slika 5"/>
          <p:cNvPicPr>
            <a:picLocks noChangeAspect="1"/>
          </p:cNvPicPr>
          <p:nvPr/>
        </p:nvPicPr>
        <p:blipFill>
          <a:blip r:embed="rId4"/>
          <a:stretch>
            <a:fillRect/>
          </a:stretch>
        </p:blipFill>
        <p:spPr>
          <a:xfrm>
            <a:off x="4839079" y="4400252"/>
            <a:ext cx="2812449" cy="2290137"/>
          </a:xfrm>
          <a:prstGeom prst="rect">
            <a:avLst/>
          </a:prstGeom>
        </p:spPr>
      </p:pic>
      <p:pic>
        <p:nvPicPr>
          <p:cNvPr id="7" name="Slika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2593" y="205946"/>
            <a:ext cx="2598934" cy="3686431"/>
          </a:xfrm>
          <a:prstGeom prst="rect">
            <a:avLst/>
          </a:prstGeom>
        </p:spPr>
      </p:pic>
      <p:pic>
        <p:nvPicPr>
          <p:cNvPr id="8" name="Slika 7"/>
          <p:cNvPicPr>
            <a:picLocks noChangeAspect="1"/>
          </p:cNvPicPr>
          <p:nvPr/>
        </p:nvPicPr>
        <p:blipFill>
          <a:blip r:embed="rId6"/>
          <a:stretch>
            <a:fillRect/>
          </a:stretch>
        </p:blipFill>
        <p:spPr>
          <a:xfrm>
            <a:off x="9648181" y="3434406"/>
            <a:ext cx="2352675" cy="3333750"/>
          </a:xfrm>
          <a:prstGeom prst="rect">
            <a:avLst/>
          </a:prstGeom>
        </p:spPr>
      </p:pic>
    </p:spTree>
    <p:extLst>
      <p:ext uri="{BB962C8B-B14F-4D97-AF65-F5344CB8AC3E}">
        <p14:creationId xmlns:p14="http://schemas.microsoft.com/office/powerpoint/2010/main" val="36643650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Zgodovinski roman</a:t>
            </a:r>
            <a:endParaRPr lang="sl-SI" dirty="0"/>
          </a:p>
        </p:txBody>
      </p:sp>
      <p:pic>
        <p:nvPicPr>
          <p:cNvPr id="3" name="Slika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052" y="1841500"/>
            <a:ext cx="3534508" cy="4800600"/>
          </a:xfrm>
          <a:prstGeom prst="rect">
            <a:avLst/>
          </a:prstGeom>
        </p:spPr>
      </p:pic>
    </p:spTree>
    <p:extLst>
      <p:ext uri="{BB962C8B-B14F-4D97-AF65-F5344CB8AC3E}">
        <p14:creationId xmlns:p14="http://schemas.microsoft.com/office/powerpoint/2010/main" val="13122902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Kmečka povest</a:t>
            </a:r>
            <a:endParaRPr lang="sl-SI" dirty="0"/>
          </a:p>
        </p:txBody>
      </p:sp>
      <p:pic>
        <p:nvPicPr>
          <p:cNvPr id="4" name="Slika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124" y="1334529"/>
            <a:ext cx="3364647" cy="5366951"/>
          </a:xfrm>
          <a:prstGeom prst="rect">
            <a:avLst/>
          </a:prstGeom>
        </p:spPr>
      </p:pic>
      <p:pic>
        <p:nvPicPr>
          <p:cNvPr id="5" name="Slika 4"/>
          <p:cNvPicPr>
            <a:picLocks noChangeAspect="1"/>
          </p:cNvPicPr>
          <p:nvPr/>
        </p:nvPicPr>
        <p:blipFill>
          <a:blip r:embed="rId3"/>
          <a:stretch>
            <a:fillRect/>
          </a:stretch>
        </p:blipFill>
        <p:spPr>
          <a:xfrm>
            <a:off x="3871762" y="1415638"/>
            <a:ext cx="3517579" cy="5285842"/>
          </a:xfrm>
          <a:prstGeom prst="rect">
            <a:avLst/>
          </a:prstGeom>
        </p:spPr>
      </p:pic>
    </p:spTree>
    <p:extLst>
      <p:ext uri="{BB962C8B-B14F-4D97-AF65-F5344CB8AC3E}">
        <p14:creationId xmlns:p14="http://schemas.microsoft.com/office/powerpoint/2010/main" val="16795111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Pustolovski roman</a:t>
            </a:r>
            <a:endParaRPr lang="sl-SI" dirty="0"/>
          </a:p>
        </p:txBody>
      </p:sp>
      <p:sp>
        <p:nvSpPr>
          <p:cNvPr id="3" name="Označba mesta vsebine 2"/>
          <p:cNvSpPr>
            <a:spLocks noGrp="1"/>
          </p:cNvSpPr>
          <p:nvPr>
            <p:ph idx="1"/>
          </p:nvPr>
        </p:nvSpPr>
        <p:spPr/>
        <p:txBody>
          <a:bodyPr/>
          <a:lstStyle/>
          <a:p>
            <a:r>
              <a:rPr lang="sl-SI" dirty="0" err="1" smtClean="0"/>
              <a:t>Robinzonade</a:t>
            </a:r>
            <a:endParaRPr lang="sl-SI" dirty="0" smtClean="0"/>
          </a:p>
          <a:p>
            <a:r>
              <a:rPr lang="sl-SI" dirty="0" smtClean="0"/>
              <a:t>Roparske povesti</a:t>
            </a:r>
          </a:p>
          <a:p>
            <a:r>
              <a:rPr lang="sl-SI" dirty="0" smtClean="0"/>
              <a:t>Piratske povesti</a:t>
            </a:r>
          </a:p>
          <a:p>
            <a:r>
              <a:rPr lang="sl-SI" dirty="0" err="1" smtClean="0"/>
              <a:t>Divjezahodne</a:t>
            </a:r>
            <a:r>
              <a:rPr lang="sl-SI" dirty="0" smtClean="0"/>
              <a:t> povesti</a:t>
            </a:r>
          </a:p>
          <a:p>
            <a:r>
              <a:rPr lang="sl-SI" dirty="0" smtClean="0"/>
              <a:t>Zgodovinske povesti</a:t>
            </a:r>
          </a:p>
          <a:p>
            <a:r>
              <a:rPr lang="sl-SI" dirty="0" smtClean="0"/>
              <a:t>Kriminalne povesti</a:t>
            </a:r>
            <a:endParaRPr lang="sl-SI" dirty="0"/>
          </a:p>
        </p:txBody>
      </p:sp>
      <p:pic>
        <p:nvPicPr>
          <p:cNvPr id="4" name="Slika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2030" y="1732449"/>
            <a:ext cx="2725668" cy="4178300"/>
          </a:xfrm>
          <a:prstGeom prst="rect">
            <a:avLst/>
          </a:prstGeom>
        </p:spPr>
      </p:pic>
      <p:pic>
        <p:nvPicPr>
          <p:cNvPr id="5" name="Slika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0538" y="1392332"/>
            <a:ext cx="2822462" cy="4398868"/>
          </a:xfrm>
          <a:prstGeom prst="rect">
            <a:avLst/>
          </a:prstGeom>
        </p:spPr>
      </p:pic>
    </p:spTree>
    <p:extLst>
      <p:ext uri="{BB962C8B-B14F-4D97-AF65-F5344CB8AC3E}">
        <p14:creationId xmlns:p14="http://schemas.microsoft.com/office/powerpoint/2010/main" val="17046425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22033" y="239351"/>
            <a:ext cx="10353762" cy="970450"/>
          </a:xfrm>
        </p:spPr>
        <p:txBody>
          <a:bodyPr/>
          <a:lstStyle/>
          <a:p>
            <a:r>
              <a:rPr lang="sl-SI" dirty="0" smtClean="0"/>
              <a:t>Roparska povest</a:t>
            </a:r>
            <a:endParaRPr lang="sl-SI" dirty="0"/>
          </a:p>
        </p:txBody>
      </p:sp>
      <p:pic>
        <p:nvPicPr>
          <p:cNvPr id="4" name="Označba mesta vsebine 3"/>
          <p:cNvPicPr>
            <a:picLocks noGrp="1" noChangeAspect="1"/>
          </p:cNvPicPr>
          <p:nvPr>
            <p:ph idx="1"/>
          </p:nvPr>
        </p:nvPicPr>
        <p:blipFill>
          <a:blip r:embed="rId2"/>
          <a:stretch>
            <a:fillRect/>
          </a:stretch>
        </p:blipFill>
        <p:spPr>
          <a:xfrm>
            <a:off x="7750001" y="2626120"/>
            <a:ext cx="2417298" cy="4059237"/>
          </a:xfrm>
          <a:prstGeom prst="rect">
            <a:avLst/>
          </a:prstGeom>
        </p:spPr>
      </p:pic>
      <p:pic>
        <p:nvPicPr>
          <p:cNvPr id="7" name="Slika 6"/>
          <p:cNvPicPr>
            <a:picLocks noChangeAspect="1"/>
          </p:cNvPicPr>
          <p:nvPr/>
        </p:nvPicPr>
        <p:blipFill>
          <a:blip r:embed="rId3"/>
          <a:stretch>
            <a:fillRect/>
          </a:stretch>
        </p:blipFill>
        <p:spPr>
          <a:xfrm>
            <a:off x="9812846" y="135994"/>
            <a:ext cx="2500918" cy="4105093"/>
          </a:xfrm>
          <a:prstGeom prst="rect">
            <a:avLst/>
          </a:prstGeom>
        </p:spPr>
      </p:pic>
      <p:pic>
        <p:nvPicPr>
          <p:cNvPr id="9" name="Slika 8"/>
          <p:cNvPicPr>
            <a:picLocks noChangeAspect="1"/>
          </p:cNvPicPr>
          <p:nvPr/>
        </p:nvPicPr>
        <p:blipFill>
          <a:blip r:embed="rId4"/>
          <a:stretch>
            <a:fillRect/>
          </a:stretch>
        </p:blipFill>
        <p:spPr>
          <a:xfrm>
            <a:off x="106486" y="135994"/>
            <a:ext cx="2451708" cy="4138117"/>
          </a:xfrm>
          <a:prstGeom prst="rect">
            <a:avLst/>
          </a:prstGeom>
        </p:spPr>
      </p:pic>
      <p:pic>
        <p:nvPicPr>
          <p:cNvPr id="10" name="Slika 9"/>
          <p:cNvPicPr>
            <a:picLocks noChangeAspect="1"/>
          </p:cNvPicPr>
          <p:nvPr/>
        </p:nvPicPr>
        <p:blipFill>
          <a:blip r:embed="rId5"/>
          <a:stretch>
            <a:fillRect/>
          </a:stretch>
        </p:blipFill>
        <p:spPr>
          <a:xfrm>
            <a:off x="2673297" y="2822928"/>
            <a:ext cx="2562356" cy="4093990"/>
          </a:xfrm>
          <a:prstGeom prst="rect">
            <a:avLst/>
          </a:prstGeom>
        </p:spPr>
      </p:pic>
      <p:pic>
        <p:nvPicPr>
          <p:cNvPr id="11" name="Slika 10"/>
          <p:cNvPicPr>
            <a:picLocks noChangeAspect="1"/>
          </p:cNvPicPr>
          <p:nvPr/>
        </p:nvPicPr>
        <p:blipFill>
          <a:blip r:embed="rId6"/>
          <a:stretch>
            <a:fillRect/>
          </a:stretch>
        </p:blipFill>
        <p:spPr>
          <a:xfrm>
            <a:off x="5168700" y="1359242"/>
            <a:ext cx="2648254" cy="4691449"/>
          </a:xfrm>
          <a:prstGeom prst="rect">
            <a:avLst/>
          </a:prstGeom>
        </p:spPr>
      </p:pic>
    </p:spTree>
    <p:extLst>
      <p:ext uri="{BB962C8B-B14F-4D97-AF65-F5344CB8AC3E}">
        <p14:creationId xmlns:p14="http://schemas.microsoft.com/office/powerpoint/2010/main" val="824871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Piratska povest</a:t>
            </a:r>
            <a:endParaRPr lang="sl-SI" dirty="0"/>
          </a:p>
        </p:txBody>
      </p:sp>
      <p:pic>
        <p:nvPicPr>
          <p:cNvPr id="4" name="Označba mesta vsebine 3"/>
          <p:cNvPicPr>
            <a:picLocks noGrp="1" noChangeAspect="1"/>
          </p:cNvPicPr>
          <p:nvPr>
            <p:ph idx="1"/>
          </p:nvPr>
        </p:nvPicPr>
        <p:blipFill>
          <a:blip r:embed="rId2"/>
          <a:stretch>
            <a:fillRect/>
          </a:stretch>
        </p:blipFill>
        <p:spPr>
          <a:xfrm>
            <a:off x="198687" y="1402449"/>
            <a:ext cx="3876774" cy="4059237"/>
          </a:xfrm>
          <a:prstGeom prst="rect">
            <a:avLst/>
          </a:prstGeom>
        </p:spPr>
      </p:pic>
      <p:pic>
        <p:nvPicPr>
          <p:cNvPr id="5" name="Slika 4"/>
          <p:cNvPicPr>
            <a:picLocks noChangeAspect="1"/>
          </p:cNvPicPr>
          <p:nvPr/>
        </p:nvPicPr>
        <p:blipFill>
          <a:blip r:embed="rId3"/>
          <a:stretch>
            <a:fillRect/>
          </a:stretch>
        </p:blipFill>
        <p:spPr>
          <a:xfrm>
            <a:off x="4242487" y="1402449"/>
            <a:ext cx="3204520" cy="4426166"/>
          </a:xfrm>
          <a:prstGeom prst="rect">
            <a:avLst/>
          </a:prstGeom>
        </p:spPr>
      </p:pic>
      <p:pic>
        <p:nvPicPr>
          <p:cNvPr id="6" name="Slika 5"/>
          <p:cNvPicPr>
            <a:picLocks noChangeAspect="1"/>
          </p:cNvPicPr>
          <p:nvPr/>
        </p:nvPicPr>
        <p:blipFill>
          <a:blip r:embed="rId4"/>
          <a:stretch>
            <a:fillRect/>
          </a:stretch>
        </p:blipFill>
        <p:spPr>
          <a:xfrm>
            <a:off x="8056605" y="400860"/>
            <a:ext cx="3377977" cy="6275319"/>
          </a:xfrm>
          <a:prstGeom prst="rect">
            <a:avLst/>
          </a:prstGeom>
        </p:spPr>
      </p:pic>
    </p:spTree>
    <p:extLst>
      <p:ext uri="{BB962C8B-B14F-4D97-AF65-F5344CB8AC3E}">
        <p14:creationId xmlns:p14="http://schemas.microsoft.com/office/powerpoint/2010/main" val="1930258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dirty="0" smtClean="0"/>
              <a:t>Kriminalni roman</a:t>
            </a:r>
            <a:endParaRPr lang="sl-SI" dirty="0"/>
          </a:p>
        </p:txBody>
      </p:sp>
      <p:pic>
        <p:nvPicPr>
          <p:cNvPr id="4" name="Označba mesta vsebine 3"/>
          <p:cNvPicPr>
            <a:picLocks noGrp="1" noChangeAspect="1"/>
          </p:cNvPicPr>
          <p:nvPr>
            <p:ph idx="1"/>
          </p:nvPr>
        </p:nvPicPr>
        <p:blipFill>
          <a:blip r:embed="rId2"/>
          <a:stretch>
            <a:fillRect/>
          </a:stretch>
        </p:blipFill>
        <p:spPr>
          <a:xfrm>
            <a:off x="3876684" y="1723725"/>
            <a:ext cx="2616782" cy="4059237"/>
          </a:xfrm>
          <a:prstGeom prst="rect">
            <a:avLst/>
          </a:prstGeom>
        </p:spPr>
      </p:pic>
      <p:pic>
        <p:nvPicPr>
          <p:cNvPr id="5" name="Slika 4"/>
          <p:cNvPicPr>
            <a:picLocks noChangeAspect="1"/>
          </p:cNvPicPr>
          <p:nvPr/>
        </p:nvPicPr>
        <p:blipFill>
          <a:blip r:embed="rId3"/>
          <a:stretch>
            <a:fillRect/>
          </a:stretch>
        </p:blipFill>
        <p:spPr>
          <a:xfrm>
            <a:off x="164049" y="140042"/>
            <a:ext cx="3362107" cy="5181601"/>
          </a:xfrm>
          <a:prstGeom prst="rect">
            <a:avLst/>
          </a:prstGeom>
        </p:spPr>
      </p:pic>
      <p:pic>
        <p:nvPicPr>
          <p:cNvPr id="6" name="Slika 5"/>
          <p:cNvPicPr>
            <a:picLocks noChangeAspect="1"/>
          </p:cNvPicPr>
          <p:nvPr/>
        </p:nvPicPr>
        <p:blipFill>
          <a:blip r:embed="rId4"/>
          <a:stretch>
            <a:fillRect/>
          </a:stretch>
        </p:blipFill>
        <p:spPr>
          <a:xfrm>
            <a:off x="8261464" y="326282"/>
            <a:ext cx="3576310" cy="5349588"/>
          </a:xfrm>
          <a:prstGeom prst="rect">
            <a:avLst/>
          </a:prstGeom>
        </p:spPr>
      </p:pic>
    </p:spTree>
    <p:extLst>
      <p:ext uri="{BB962C8B-B14F-4D97-AF65-F5344CB8AC3E}">
        <p14:creationId xmlns:p14="http://schemas.microsoft.com/office/powerpoint/2010/main" val="1992605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Koliko je piscev na Slovenskem?</a:t>
            </a:r>
            <a:endParaRPr lang="sl-SI" dirty="0"/>
          </a:p>
        </p:txBody>
      </p:sp>
      <p:sp>
        <p:nvSpPr>
          <p:cNvPr id="3" name="Označba mesta vsebine 2"/>
          <p:cNvSpPr>
            <a:spLocks noGrp="1"/>
          </p:cNvSpPr>
          <p:nvPr>
            <p:ph idx="1"/>
          </p:nvPr>
        </p:nvSpPr>
        <p:spPr/>
        <p:txBody>
          <a:bodyPr>
            <a:noAutofit/>
          </a:bodyPr>
          <a:lstStyle/>
          <a:p>
            <a:r>
              <a:rPr lang="sl-SI" sz="2400" dirty="0"/>
              <a:t>17.344 avtorjev leta 2015 </a:t>
            </a:r>
            <a:r>
              <a:rPr lang="sl-SI" sz="2400" dirty="0" smtClean="0"/>
              <a:t>(0,85 </a:t>
            </a:r>
            <a:r>
              <a:rPr lang="sl-SI" sz="2400" dirty="0"/>
              <a:t>% </a:t>
            </a:r>
            <a:r>
              <a:rPr lang="sl-SI" sz="2400" dirty="0" smtClean="0"/>
              <a:t>populacije) </a:t>
            </a:r>
            <a:endParaRPr lang="sl-SI" sz="2400" dirty="0"/>
          </a:p>
          <a:p>
            <a:r>
              <a:rPr lang="sl-SI" sz="2400" dirty="0"/>
              <a:t>2.152.950 izposoj</a:t>
            </a:r>
          </a:p>
          <a:p>
            <a:pPr lvl="1"/>
            <a:r>
              <a:rPr lang="sl-SI" sz="2000" dirty="0" smtClean="0"/>
              <a:t>več </a:t>
            </a:r>
            <a:r>
              <a:rPr lang="sl-SI" sz="2000" dirty="0"/>
              <a:t>kot 1000 izposoj ima 329 avtorjev </a:t>
            </a:r>
            <a:r>
              <a:rPr lang="sl-SI" sz="2000" dirty="0" smtClean="0"/>
              <a:t>(2 </a:t>
            </a:r>
            <a:r>
              <a:rPr lang="sl-SI" sz="2000" dirty="0"/>
              <a:t>%), ki pokrijejo 58 % vseh </a:t>
            </a:r>
            <a:r>
              <a:rPr lang="sl-SI" sz="2000" dirty="0" smtClean="0"/>
              <a:t>izposoj</a:t>
            </a:r>
          </a:p>
          <a:p>
            <a:pPr lvl="1"/>
            <a:r>
              <a:rPr lang="sl-SI" sz="2000" dirty="0" smtClean="0"/>
              <a:t>več </a:t>
            </a:r>
            <a:r>
              <a:rPr lang="sl-SI" sz="2000" dirty="0"/>
              <a:t>kot 100 izposoj ima 3009 avtorjev (</a:t>
            </a:r>
            <a:r>
              <a:rPr lang="sl-SI" sz="2000" dirty="0" smtClean="0"/>
              <a:t>18 </a:t>
            </a:r>
            <a:r>
              <a:rPr lang="sl-SI" sz="2000" dirty="0"/>
              <a:t>%), njihov delež pa je že 95 </a:t>
            </a:r>
            <a:r>
              <a:rPr lang="sl-SI" sz="2000" dirty="0" smtClean="0"/>
              <a:t>%</a:t>
            </a:r>
          </a:p>
          <a:p>
            <a:r>
              <a:rPr lang="sl-SI" sz="2400" dirty="0" smtClean="0"/>
              <a:t>primer Sr. Dobrava pri Kropi: od 450 prebivalcev jih objavlja 15 = 3 %</a:t>
            </a:r>
          </a:p>
          <a:p>
            <a:r>
              <a:rPr lang="sl-SI" sz="2400" dirty="0" smtClean="0"/>
              <a:t>+ </a:t>
            </a:r>
            <a:r>
              <a:rPr lang="sl-SI" sz="2400" dirty="0" err="1" smtClean="0"/>
              <a:t>tviti</a:t>
            </a:r>
            <a:r>
              <a:rPr lang="sl-SI" sz="2400" dirty="0" smtClean="0"/>
              <a:t>, </a:t>
            </a:r>
            <a:r>
              <a:rPr lang="sl-SI" sz="2400" dirty="0" err="1" smtClean="0"/>
              <a:t>Youtube</a:t>
            </a:r>
            <a:r>
              <a:rPr lang="sl-SI" sz="2400" dirty="0" smtClean="0"/>
              <a:t>, Wikipedija, blogi, časopisni komentarji, slike</a:t>
            </a:r>
            <a:r>
              <a:rPr lang="sl-SI" sz="2400" smtClean="0"/>
              <a:t>, Dobre knjige.si, </a:t>
            </a:r>
            <a:r>
              <a:rPr lang="sl-SI" sz="2400" strike="sngStrike" smtClean="0">
                <a:effectLst/>
              </a:rPr>
              <a:t>facebook, diplome</a:t>
            </a:r>
            <a:endParaRPr lang="sl-SI" sz="2400" dirty="0">
              <a:effectLst/>
            </a:endParaRPr>
          </a:p>
          <a:p>
            <a:r>
              <a:rPr lang="sl-SI" sz="2400" dirty="0" smtClean="0"/>
              <a:t>civilizacijski cilj je doseči 7-odstotni delež kreativne/podjetne/aktivne populacije</a:t>
            </a:r>
          </a:p>
          <a:p>
            <a:endParaRPr lang="sl-SI" sz="2400" dirty="0"/>
          </a:p>
          <a:p>
            <a:pPr marL="36900" indent="0">
              <a:buNone/>
            </a:pPr>
            <a:r>
              <a:rPr lang="sl-SI" sz="2400" dirty="0" smtClean="0"/>
              <a:t>Vir: </a:t>
            </a:r>
            <a:r>
              <a:rPr lang="sl-SI" dirty="0" smtClean="0"/>
              <a:t>Knjižnično nadomestilo, </a:t>
            </a:r>
            <a:r>
              <a:rPr lang="sl-SI" dirty="0" err="1" smtClean="0"/>
              <a:t>Cobiss</a:t>
            </a:r>
            <a:endParaRPr lang="sl-SI" sz="2000" dirty="0" smtClean="0"/>
          </a:p>
          <a:p>
            <a:endParaRPr lang="sl-SI" sz="2400" dirty="0"/>
          </a:p>
        </p:txBody>
      </p:sp>
    </p:spTree>
    <p:extLst>
      <p:ext uri="{BB962C8B-B14F-4D97-AF65-F5344CB8AC3E}">
        <p14:creationId xmlns:p14="http://schemas.microsoft.com/office/powerpoint/2010/main" val="35641784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ZF</a:t>
            </a:r>
            <a:endParaRPr lang="sl-SI" dirty="0"/>
          </a:p>
        </p:txBody>
      </p:sp>
      <p:sp>
        <p:nvSpPr>
          <p:cNvPr id="3" name="Označba mesta vsebine 2"/>
          <p:cNvSpPr>
            <a:spLocks noGrp="1"/>
          </p:cNvSpPr>
          <p:nvPr>
            <p:ph idx="1"/>
          </p:nvPr>
        </p:nvSpPr>
        <p:spPr/>
        <p:txBody>
          <a:bodyPr/>
          <a:lstStyle/>
          <a:p>
            <a:endParaRPr lang="sl-SI"/>
          </a:p>
        </p:txBody>
      </p:sp>
    </p:spTree>
    <p:extLst>
      <p:ext uri="{BB962C8B-B14F-4D97-AF65-F5344CB8AC3E}">
        <p14:creationId xmlns:p14="http://schemas.microsoft.com/office/powerpoint/2010/main" val="36155737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Biografski roman</a:t>
            </a:r>
            <a:endParaRPr lang="sl-SI" dirty="0"/>
          </a:p>
        </p:txBody>
      </p:sp>
      <p:pic>
        <p:nvPicPr>
          <p:cNvPr id="4" name="Označba mesta vsebine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2122" y="1427163"/>
            <a:ext cx="2617431" cy="4059237"/>
          </a:xfrm>
        </p:spPr>
      </p:pic>
      <p:pic>
        <p:nvPicPr>
          <p:cNvPr id="5" name="Slika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4531" y="1418675"/>
            <a:ext cx="2511028" cy="4229100"/>
          </a:xfrm>
          <a:prstGeom prst="rect">
            <a:avLst/>
          </a:prstGeom>
        </p:spPr>
      </p:pic>
      <p:pic>
        <p:nvPicPr>
          <p:cNvPr id="6" name="Slika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6334" y="1494631"/>
            <a:ext cx="2624856" cy="4153144"/>
          </a:xfrm>
          <a:prstGeom prst="rect">
            <a:avLst/>
          </a:prstGeom>
        </p:spPr>
      </p:pic>
    </p:spTree>
    <p:extLst>
      <p:ext uri="{BB962C8B-B14F-4D97-AF65-F5344CB8AC3E}">
        <p14:creationId xmlns:p14="http://schemas.microsoft.com/office/powerpoint/2010/main" val="17234641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Vojni roman</a:t>
            </a:r>
            <a:endParaRPr lang="sl-SI" dirty="0"/>
          </a:p>
        </p:txBody>
      </p:sp>
      <p:sp>
        <p:nvSpPr>
          <p:cNvPr id="3" name="Označba mesta vsebine 2"/>
          <p:cNvSpPr>
            <a:spLocks noGrp="1"/>
          </p:cNvSpPr>
          <p:nvPr>
            <p:ph idx="1"/>
          </p:nvPr>
        </p:nvSpPr>
        <p:spPr/>
        <p:txBody>
          <a:bodyPr/>
          <a:lstStyle/>
          <a:p>
            <a:endParaRPr lang="sl-SI"/>
          </a:p>
        </p:txBody>
      </p:sp>
    </p:spTree>
    <p:extLst>
      <p:ext uri="{BB962C8B-B14F-4D97-AF65-F5344CB8AC3E}">
        <p14:creationId xmlns:p14="http://schemas.microsoft.com/office/powerpoint/2010/main" val="9054381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Humoristični roman</a:t>
            </a:r>
            <a:endParaRPr lang="sl-SI" dirty="0"/>
          </a:p>
        </p:txBody>
      </p:sp>
      <p:pic>
        <p:nvPicPr>
          <p:cNvPr id="4" name="Označba mesta vsebine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64655" y="2328863"/>
            <a:ext cx="2540965" cy="4059237"/>
          </a:xfrm>
        </p:spPr>
      </p:pic>
    </p:spTree>
    <p:extLst>
      <p:ext uri="{BB962C8B-B14F-4D97-AF65-F5344CB8AC3E}">
        <p14:creationId xmlns:p14="http://schemas.microsoft.com/office/powerpoint/2010/main" val="20959567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Viteški roman</a:t>
            </a:r>
            <a:endParaRPr lang="sl-SI" dirty="0"/>
          </a:p>
        </p:txBody>
      </p:sp>
      <p:sp>
        <p:nvSpPr>
          <p:cNvPr id="3" name="Označba mesta vsebine 2"/>
          <p:cNvSpPr>
            <a:spLocks noGrp="1"/>
          </p:cNvSpPr>
          <p:nvPr>
            <p:ph idx="1"/>
          </p:nvPr>
        </p:nvSpPr>
        <p:spPr/>
        <p:txBody>
          <a:bodyPr/>
          <a:lstStyle/>
          <a:p>
            <a:r>
              <a:rPr lang="sl-SI" dirty="0" smtClean="0"/>
              <a:t>Opus Miroslava Malovrha</a:t>
            </a:r>
          </a:p>
          <a:p>
            <a:r>
              <a:rPr lang="sl-SI" dirty="0" smtClean="0"/>
              <a:t>Opus Jožefa Urbanije </a:t>
            </a:r>
          </a:p>
          <a:p>
            <a:r>
              <a:rPr lang="sl-SI" dirty="0" smtClean="0"/>
              <a:t>Ivan Lah: Angelin </a:t>
            </a:r>
            <a:r>
              <a:rPr lang="sl-SI" dirty="0" err="1" smtClean="0"/>
              <a:t>Hidar</a:t>
            </a:r>
            <a:r>
              <a:rPr lang="sl-SI" dirty="0" smtClean="0"/>
              <a:t> </a:t>
            </a:r>
            <a:endParaRPr lang="sl-SI" dirty="0"/>
          </a:p>
        </p:txBody>
      </p:sp>
      <p:pic>
        <p:nvPicPr>
          <p:cNvPr id="4" name="Slika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11858" y="1841500"/>
            <a:ext cx="2698713" cy="4508500"/>
          </a:xfrm>
          <a:prstGeom prst="rect">
            <a:avLst/>
          </a:prstGeom>
        </p:spPr>
      </p:pic>
      <p:pic>
        <p:nvPicPr>
          <p:cNvPr id="5" name="Slika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55881" y="304800"/>
            <a:ext cx="2666366" cy="4089400"/>
          </a:xfrm>
          <a:prstGeom prst="rect">
            <a:avLst/>
          </a:prstGeom>
        </p:spPr>
      </p:pic>
    </p:spTree>
    <p:extLst>
      <p:ext uri="{BB962C8B-B14F-4D97-AF65-F5344CB8AC3E}">
        <p14:creationId xmlns:p14="http://schemas.microsoft.com/office/powerpoint/2010/main" val="22262888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13795" y="345989"/>
            <a:ext cx="10353762" cy="1079157"/>
          </a:xfrm>
        </p:spPr>
        <p:txBody>
          <a:bodyPr>
            <a:normAutofit fontScale="90000"/>
          </a:bodyPr>
          <a:lstStyle/>
          <a:p>
            <a:r>
              <a:rPr lang="sl-SI" smtClean="0"/>
              <a:t>Bi bilo mogoče nekatere karakteristike knjige združiti ... in druge dodati?</a:t>
            </a:r>
            <a:endParaRPr lang="sl-SI"/>
          </a:p>
        </p:txBody>
      </p:sp>
      <p:sp>
        <p:nvSpPr>
          <p:cNvPr id="3" name="Ograda vsebine 2"/>
          <p:cNvSpPr>
            <a:spLocks noGrp="1"/>
          </p:cNvSpPr>
          <p:nvPr>
            <p:ph idx="1"/>
          </p:nvPr>
        </p:nvSpPr>
        <p:spPr>
          <a:xfrm>
            <a:off x="477795" y="1960605"/>
            <a:ext cx="5618205" cy="3830595"/>
          </a:xfrm>
        </p:spPr>
        <p:txBody>
          <a:bodyPr>
            <a:normAutofit fontScale="92500" lnSpcReduction="10000"/>
          </a:bodyPr>
          <a:lstStyle/>
          <a:p>
            <a:r>
              <a:rPr lang="sl-SI" smtClean="0"/>
              <a:t>vesela : žalostna </a:t>
            </a:r>
            <a:r>
              <a:rPr lang="sl-SI" smtClean="0">
                <a:solidFill>
                  <a:schemeClr val="accent2">
                    <a:lumMod val="60000"/>
                    <a:lumOff val="40000"/>
                  </a:schemeClr>
                </a:solidFill>
              </a:rPr>
              <a:t>+ optimistična : črnogleda</a:t>
            </a:r>
          </a:p>
          <a:p>
            <a:r>
              <a:rPr lang="sl-SI" smtClean="0"/>
              <a:t>zabavna : resna </a:t>
            </a:r>
            <a:r>
              <a:rPr lang="sl-SI" smtClean="0">
                <a:solidFill>
                  <a:schemeClr val="accent2">
                    <a:lumMod val="60000"/>
                    <a:lumOff val="40000"/>
                  </a:schemeClr>
                </a:solidFill>
              </a:rPr>
              <a:t>+ lahkotna : zahtevna</a:t>
            </a:r>
          </a:p>
          <a:p>
            <a:r>
              <a:rPr lang="sl-SI" smtClean="0"/>
              <a:t>prijetna : stresna</a:t>
            </a:r>
          </a:p>
          <a:p>
            <a:r>
              <a:rPr lang="sl-SI" smtClean="0"/>
              <a:t>predvidljiva : nepredvidljiva</a:t>
            </a:r>
          </a:p>
          <a:p>
            <a:r>
              <a:rPr lang="sl-SI" smtClean="0"/>
              <a:t>domišljijska : prizemljena </a:t>
            </a:r>
            <a:r>
              <a:rPr lang="sl-SI" smtClean="0">
                <a:solidFill>
                  <a:schemeClr val="accent2">
                    <a:lumMod val="60000"/>
                    <a:lumOff val="40000"/>
                  </a:schemeClr>
                </a:solidFill>
              </a:rPr>
              <a:t>+ običajna : neobičajna</a:t>
            </a:r>
          </a:p>
          <a:p>
            <a:r>
              <a:rPr lang="sl-SI" smtClean="0"/>
              <a:t>čudovita : neokusna </a:t>
            </a:r>
          </a:p>
          <a:p>
            <a:r>
              <a:rPr lang="sl-SI" smtClean="0"/>
              <a:t>nenasilna : nasilna</a:t>
            </a:r>
          </a:p>
          <a:p>
            <a:r>
              <a:rPr lang="sl-SI" smtClean="0"/>
              <a:t>neerotična : erotična</a:t>
            </a:r>
          </a:p>
          <a:p>
            <a:r>
              <a:rPr lang="sl-SI" smtClean="0"/>
              <a:t>kratka : dolga</a:t>
            </a:r>
          </a:p>
          <a:p>
            <a:endParaRPr lang="sl-SI"/>
          </a:p>
        </p:txBody>
      </p:sp>
      <p:sp>
        <p:nvSpPr>
          <p:cNvPr id="8" name="Ograda vsebine 2"/>
          <p:cNvSpPr txBox="1">
            <a:spLocks/>
          </p:cNvSpPr>
          <p:nvPr/>
        </p:nvSpPr>
        <p:spPr>
          <a:xfrm>
            <a:off x="6211331" y="1983703"/>
            <a:ext cx="265258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marL="342900" marR="0" lvl="0" indent="-306000" algn="ctr" defTabSz="457200" rtl="0" eaLnBrk="1" fontAlgn="auto" latinLnBrk="0" hangingPunct="1">
              <a:lnSpc>
                <a:spcPct val="100000"/>
              </a:lnSpc>
              <a:spcBef>
                <a:spcPct val="20000"/>
              </a:spcBef>
              <a:spcAft>
                <a:spcPts val="600"/>
              </a:spcAft>
              <a:buClr>
                <a:schemeClr val="tx2"/>
              </a:buClr>
              <a:buSzPct val="70000"/>
              <a:tabLst/>
              <a:defRPr/>
            </a:pPr>
            <a:r>
              <a:rPr kumimoji="0" lang="sl-SI" sz="3200" b="0" i="0" u="none" strike="noStrike" kern="1200" cap="none" spc="0" normalizeH="0" baseline="0" noProof="0" smtClean="0">
                <a:ln>
                  <a:solidFill>
                    <a:schemeClr val="bg1">
                      <a:lumMod val="75000"/>
                      <a:lumOff val="25000"/>
                      <a:alpha val="10000"/>
                    </a:schemeClr>
                  </a:solidFill>
                </a:ln>
                <a:solidFill>
                  <a:schemeClr val="accent2">
                    <a:lumMod val="60000"/>
                    <a:lumOff val="40000"/>
                  </a:schemeClr>
                </a:solidFill>
                <a:effectLst>
                  <a:outerShdw blurRad="9525" dist="25400" dir="14640000" algn="tl" rotWithShape="0">
                    <a:schemeClr val="bg1">
                      <a:alpha val="30000"/>
                    </a:schemeClr>
                  </a:outerShdw>
                </a:effectLst>
                <a:uLnTx/>
                <a:uFillTx/>
                <a:latin typeface="+mn-lt"/>
                <a:ea typeface="+mn-ea"/>
                <a:cs typeface="+mn-cs"/>
              </a:rPr>
              <a:t>+ ?</a:t>
            </a:r>
          </a:p>
          <a:p>
            <a:pPr marL="342900" marR="0" lvl="0" indent="-306000" algn="l" defTabSz="457200" rtl="0" eaLnBrk="1" fontAlgn="auto" latinLnBrk="0" hangingPunct="1">
              <a:lnSpc>
                <a:spcPct val="100000"/>
              </a:lnSpc>
              <a:spcBef>
                <a:spcPct val="20000"/>
              </a:spcBef>
              <a:spcAft>
                <a:spcPts val="600"/>
              </a:spcAft>
              <a:buClr>
                <a:schemeClr val="tx2"/>
              </a:buClr>
              <a:buSzPct val="70000"/>
              <a:buFont typeface="Wingdings 2" charset="2"/>
              <a:buChar char=""/>
              <a:tabLst/>
              <a:defRPr/>
            </a:pPr>
            <a:r>
              <a:rPr kumimoji="0" lang="sl-SI" sz="2000" b="0" i="0" u="none" strike="noStrike" kern="1200" cap="none" spc="0" normalizeH="0" baseline="0" noProof="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n-lt"/>
                <a:ea typeface="+mn-ea"/>
                <a:cs typeface="+mn-cs"/>
              </a:rPr>
              <a:t>jezikovno skrbna : neskrbna</a:t>
            </a:r>
          </a:p>
          <a:p>
            <a:pPr marL="342900" marR="0" lvl="0" indent="-306000" algn="l" defTabSz="457200" rtl="0" eaLnBrk="1" fontAlgn="auto" latinLnBrk="0" hangingPunct="1">
              <a:lnSpc>
                <a:spcPct val="100000"/>
              </a:lnSpc>
              <a:spcBef>
                <a:spcPct val="20000"/>
              </a:spcBef>
              <a:spcAft>
                <a:spcPts val="600"/>
              </a:spcAft>
              <a:buClr>
                <a:schemeClr val="tx2"/>
              </a:buClr>
              <a:buSzPct val="70000"/>
              <a:buFont typeface="Wingdings 2" charset="2"/>
              <a:buChar char=""/>
              <a:tabLst/>
              <a:defRPr/>
            </a:pPr>
            <a:r>
              <a:rPr lang="sl-SI" sz="200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fabulativna : slogovno stremljiva</a:t>
            </a:r>
            <a:endParaRPr kumimoji="0" lang="sl-SI" sz="2000" b="0" i="0" u="none" strike="noStrike" kern="1200" cap="none" spc="0" normalizeH="0" baseline="0" noProof="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n-lt"/>
              <a:ea typeface="+mn-ea"/>
              <a:cs typeface="+mn-cs"/>
            </a:endParaRPr>
          </a:p>
          <a:p>
            <a:pPr marL="342900" marR="0" lvl="0" indent="-306000" algn="l" defTabSz="457200" rtl="0" eaLnBrk="1" fontAlgn="auto" latinLnBrk="0" hangingPunct="1">
              <a:lnSpc>
                <a:spcPct val="100000"/>
              </a:lnSpc>
              <a:spcBef>
                <a:spcPct val="20000"/>
              </a:spcBef>
              <a:spcAft>
                <a:spcPts val="600"/>
              </a:spcAft>
              <a:buClr>
                <a:schemeClr val="tx2"/>
              </a:buClr>
              <a:buSzPct val="70000"/>
              <a:buFont typeface="Wingdings 2" charset="2"/>
              <a:buChar char=""/>
              <a:tabLst/>
              <a:defRPr/>
            </a:pPr>
            <a:r>
              <a:rPr lang="sl-SI" sz="200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tradicionalna : netradicionalna</a:t>
            </a:r>
          </a:p>
        </p:txBody>
      </p:sp>
      <p:pic>
        <p:nvPicPr>
          <p:cNvPr id="2050" name="Picture 2"/>
          <p:cNvPicPr>
            <a:picLocks noChangeAspect="1" noChangeArrowheads="1"/>
          </p:cNvPicPr>
          <p:nvPr/>
        </p:nvPicPr>
        <p:blipFill>
          <a:blip r:embed="rId2" cstate="screen"/>
          <a:srcRect/>
          <a:stretch>
            <a:fillRect/>
          </a:stretch>
        </p:blipFill>
        <p:spPr bwMode="auto">
          <a:xfrm>
            <a:off x="10593859" y="114772"/>
            <a:ext cx="1492761" cy="66320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05557" y="345990"/>
            <a:ext cx="10353762" cy="970450"/>
          </a:xfrm>
        </p:spPr>
        <p:txBody>
          <a:bodyPr/>
          <a:lstStyle/>
          <a:p>
            <a:r>
              <a:rPr lang="sl-SI" smtClean="0"/>
              <a:t>Sklep</a:t>
            </a:r>
            <a:endParaRPr lang="sl-SI"/>
          </a:p>
        </p:txBody>
      </p:sp>
      <p:sp>
        <p:nvSpPr>
          <p:cNvPr id="3" name="Ograda vsebine 2"/>
          <p:cNvSpPr>
            <a:spLocks noGrp="1"/>
          </p:cNvSpPr>
          <p:nvPr>
            <p:ph idx="1"/>
          </p:nvPr>
        </p:nvSpPr>
        <p:spPr>
          <a:xfrm>
            <a:off x="436001" y="1606378"/>
            <a:ext cx="11302918" cy="4852087"/>
          </a:xfrm>
        </p:spPr>
        <p:txBody>
          <a:bodyPr>
            <a:noAutofit/>
          </a:bodyPr>
          <a:lstStyle/>
          <a:p>
            <a:pPr indent="0">
              <a:buNone/>
            </a:pPr>
            <a:r>
              <a:rPr lang="sl-SI" sz="2800" smtClean="0"/>
              <a:t>Knjižnega leposlovja je na Slovenskem za petino vse knjižne produkcije, kar je mogoče obvladati zgolj s kolaborativnim množičenjem. Nagovarjam k povezovanju podobnih projektov. Vrednotenje knjig je legitimno ob zavesti, da so kriteriji subjektivni in spremenljivi. Bolj kot osebna vrednostna sodba so zaželeni podatki o časopisnih kritikah. Vodilo pri popisu naj ne bo izločanje ali filtriranje  s stališča določenega nazorskega, vzgojnega, artističnega ali lokalnega interesa, ampak odprtost za raznolike bralske interese. Potrudimo se do razmisleka, komu bi pa knjiga, ki meni sicer ni všeč, vendarle kaj pomenila. Cilj naj ne bo samo vzgoja rahločutnega bralca, ampak vzgoja piscev: popisovalcev, komentatorjev, predelovalcev.</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sl-SI" sz="4400" dirty="0" smtClean="0"/>
              <a:t>Pismenost ali kreativnost? &gt; Pismenost </a:t>
            </a:r>
            <a:r>
              <a:rPr lang="sl-SI" sz="4400" smtClean="0"/>
              <a:t>+ kreativnost &gt; Pismenost = kreativnost</a:t>
            </a:r>
            <a:endParaRPr lang="sl-SI" sz="4400" dirty="0"/>
          </a:p>
        </p:txBody>
      </p:sp>
      <p:sp>
        <p:nvSpPr>
          <p:cNvPr id="3" name="Označba mesta vsebine 2"/>
          <p:cNvSpPr>
            <a:spLocks noGrp="1"/>
          </p:cNvSpPr>
          <p:nvPr>
            <p:ph idx="1"/>
          </p:nvPr>
        </p:nvSpPr>
        <p:spPr>
          <a:xfrm>
            <a:off x="913795" y="1955800"/>
            <a:ext cx="10353762" cy="1270000"/>
          </a:xfrm>
        </p:spPr>
        <p:txBody>
          <a:bodyPr>
            <a:normAutofit/>
          </a:bodyPr>
          <a:lstStyle/>
          <a:p>
            <a:r>
              <a:rPr lang="sl-SI" sz="2800" dirty="0">
                <a:effectLst/>
              </a:rPr>
              <a:t>Ken </a:t>
            </a:r>
            <a:r>
              <a:rPr lang="sl-SI" sz="2800" dirty="0" smtClean="0">
                <a:effectLst/>
              </a:rPr>
              <a:t>Robinson: Do </a:t>
            </a:r>
            <a:r>
              <a:rPr lang="sl-SI" sz="2800" dirty="0" err="1" smtClean="0">
                <a:effectLst/>
              </a:rPr>
              <a:t>schols</a:t>
            </a:r>
            <a:r>
              <a:rPr lang="sl-SI" sz="2800" dirty="0" smtClean="0">
                <a:effectLst/>
              </a:rPr>
              <a:t> </a:t>
            </a:r>
            <a:r>
              <a:rPr lang="sl-SI" sz="2800" dirty="0" err="1" smtClean="0">
                <a:effectLst/>
              </a:rPr>
              <a:t>kill</a:t>
            </a:r>
            <a:r>
              <a:rPr lang="sl-SI" sz="2800" dirty="0" smtClean="0">
                <a:effectLst/>
              </a:rPr>
              <a:t> </a:t>
            </a:r>
            <a:r>
              <a:rPr lang="sl-SI" sz="2800" dirty="0" err="1" smtClean="0">
                <a:effectLst/>
              </a:rPr>
              <a:t>creativity</a:t>
            </a:r>
            <a:r>
              <a:rPr lang="sl-SI" sz="2800" dirty="0" smtClean="0">
                <a:effectLst/>
              </a:rPr>
              <a:t>? </a:t>
            </a:r>
            <a:r>
              <a:rPr lang="sl-SI" sz="2800" u="sng" dirty="0">
                <a:effectLst/>
                <a:hlinkClick r:id="rId2"/>
              </a:rPr>
              <a:t>TED: </a:t>
            </a:r>
            <a:r>
              <a:rPr lang="sl-SI" sz="2800" u="sng" dirty="0" err="1">
                <a:effectLst/>
                <a:hlinkClick r:id="rId2"/>
              </a:rPr>
              <a:t>Ideas</a:t>
            </a:r>
            <a:r>
              <a:rPr lang="sl-SI" sz="2800" u="sng" dirty="0">
                <a:effectLst/>
                <a:hlinkClick r:id="rId2"/>
              </a:rPr>
              <a:t> </a:t>
            </a:r>
            <a:r>
              <a:rPr lang="sl-SI" sz="2800" u="sng" dirty="0" err="1">
                <a:effectLst/>
                <a:hlinkClick r:id="rId2"/>
              </a:rPr>
              <a:t>worth</a:t>
            </a:r>
            <a:r>
              <a:rPr lang="sl-SI" sz="2800" u="sng" dirty="0">
                <a:effectLst/>
                <a:hlinkClick r:id="rId2"/>
              </a:rPr>
              <a:t> </a:t>
            </a:r>
            <a:r>
              <a:rPr lang="sl-SI" sz="2800" u="sng" dirty="0" err="1">
                <a:effectLst/>
                <a:hlinkClick r:id="rId2"/>
              </a:rPr>
              <a:t>spreading</a:t>
            </a:r>
            <a:r>
              <a:rPr lang="sl-SI" sz="2800">
                <a:effectLst/>
              </a:rPr>
              <a:t>. </a:t>
            </a:r>
            <a:r>
              <a:rPr lang="sl-SI" sz="2800" smtClean="0">
                <a:effectLst/>
              </a:rPr>
              <a:t>Youtube 2006.</a:t>
            </a:r>
            <a:endParaRPr lang="sl-SI" sz="2800" dirty="0"/>
          </a:p>
        </p:txBody>
      </p:sp>
      <p:pic>
        <p:nvPicPr>
          <p:cNvPr id="4" name="Slika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9100" y="2678533"/>
            <a:ext cx="6127750" cy="4179467"/>
          </a:xfrm>
          <a:prstGeom prst="rect">
            <a:avLst/>
          </a:prstGeom>
        </p:spPr>
      </p:pic>
    </p:spTree>
    <p:extLst>
      <p:ext uri="{BB962C8B-B14F-4D97-AF65-F5344CB8AC3E}">
        <p14:creationId xmlns:p14="http://schemas.microsoft.com/office/powerpoint/2010/main" val="5101439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Branje je v redu.</a:t>
            </a:r>
            <a:endParaRPr lang="sl-SI"/>
          </a:p>
        </p:txBody>
      </p:sp>
      <p:sp>
        <p:nvSpPr>
          <p:cNvPr id="5" name="Ograda vsebine 4"/>
          <p:cNvSpPr>
            <a:spLocks noGrp="1"/>
          </p:cNvSpPr>
          <p:nvPr>
            <p:ph idx="1"/>
          </p:nvPr>
        </p:nvSpPr>
        <p:spPr/>
        <p:txBody>
          <a:bodyPr/>
          <a:lstStyle/>
          <a:p>
            <a:endParaRPr lang="sl-SI"/>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sl-SI" smtClean="0"/>
              <a:t>Konkurenca knjižničarjem pri prizadevanju </a:t>
            </a:r>
            <a:r>
              <a:rPr lang="sl-SI" dirty="0" smtClean="0"/>
              <a:t>za več branja</a:t>
            </a:r>
            <a:endParaRPr lang="sl-SI" dirty="0"/>
          </a:p>
        </p:txBody>
      </p:sp>
      <p:sp>
        <p:nvSpPr>
          <p:cNvPr id="3" name="Označba mesta vsebine 2"/>
          <p:cNvSpPr>
            <a:spLocks noGrp="1"/>
          </p:cNvSpPr>
          <p:nvPr>
            <p:ph idx="1"/>
          </p:nvPr>
        </p:nvSpPr>
        <p:spPr>
          <a:xfrm>
            <a:off x="913795" y="2092411"/>
            <a:ext cx="10353762" cy="4295689"/>
          </a:xfrm>
        </p:spPr>
        <p:txBody>
          <a:bodyPr>
            <a:normAutofit/>
          </a:bodyPr>
          <a:lstStyle/>
          <a:p>
            <a:r>
              <a:rPr lang="sl-SI" sz="3600" dirty="0" smtClean="0"/>
              <a:t>služba, družina</a:t>
            </a:r>
          </a:p>
          <a:p>
            <a:pPr lvl="1"/>
            <a:r>
              <a:rPr lang="sl-SI" sz="3200" dirty="0" smtClean="0"/>
              <a:t>šport, estrada</a:t>
            </a:r>
          </a:p>
          <a:p>
            <a:pPr lvl="2"/>
            <a:r>
              <a:rPr lang="sl-SI" sz="3200" dirty="0" smtClean="0"/>
              <a:t>drugi mediji: TV (resničnostni šovi, kvizi, telenovele), računalniki (igrice), glasba</a:t>
            </a:r>
          </a:p>
          <a:p>
            <a:pPr lvl="3"/>
            <a:r>
              <a:rPr lang="sl-SI" sz="2800" dirty="0" smtClean="0"/>
              <a:t>druge </a:t>
            </a:r>
            <a:r>
              <a:rPr lang="sl-SI" sz="2800" smtClean="0"/>
              <a:t>oblike literarne </a:t>
            </a:r>
            <a:r>
              <a:rPr lang="sl-SI" sz="2800" dirty="0" smtClean="0"/>
              <a:t>distribucije: literarne revije, feljtoni, </a:t>
            </a:r>
            <a:r>
              <a:rPr lang="sl-SI" sz="2800" b="1" dirty="0" smtClean="0">
                <a:solidFill>
                  <a:srgbClr val="FF0000"/>
                </a:solidFill>
              </a:rPr>
              <a:t>knjigarne</a:t>
            </a:r>
            <a:r>
              <a:rPr lang="sl-SI" sz="2800" dirty="0" smtClean="0"/>
              <a:t>, veleblagovnice/trafike</a:t>
            </a:r>
          </a:p>
          <a:p>
            <a:r>
              <a:rPr lang="sl-SI" sz="3400" dirty="0" smtClean="0"/>
              <a:t>avtorska zakonodaja</a:t>
            </a:r>
            <a:endParaRPr lang="sl-SI" sz="3400" dirty="0"/>
          </a:p>
        </p:txBody>
      </p:sp>
    </p:spTree>
    <p:extLst>
      <p:ext uri="{BB962C8B-B14F-4D97-AF65-F5344CB8AC3E}">
        <p14:creationId xmlns:p14="http://schemas.microsoft.com/office/powerpoint/2010/main" val="13794370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t>Če je civilizacijski cilj razgledani</a:t>
            </a:r>
            <a:r>
              <a:rPr lang="sl-SI" smtClean="0"/>
              <a:t>, kreativni, odgovorni </a:t>
            </a:r>
            <a:r>
              <a:rPr lang="sl-SI" dirty="0" smtClean="0"/>
              <a:t>in sodelovalni  posameznik, …</a:t>
            </a:r>
            <a:endParaRPr lang="sl-SI" dirty="0"/>
          </a:p>
        </p:txBody>
      </p:sp>
      <p:sp>
        <p:nvSpPr>
          <p:cNvPr id="3" name="Označba mesta vsebine 2"/>
          <p:cNvSpPr>
            <a:spLocks noGrp="1"/>
          </p:cNvSpPr>
          <p:nvPr>
            <p:ph idx="1"/>
          </p:nvPr>
        </p:nvSpPr>
        <p:spPr>
          <a:xfrm>
            <a:off x="913795" y="2171700"/>
            <a:ext cx="10353762" cy="3619500"/>
          </a:xfrm>
        </p:spPr>
        <p:txBody>
          <a:bodyPr>
            <a:normAutofit/>
          </a:bodyPr>
          <a:lstStyle/>
          <a:p>
            <a:pPr marL="36900" indent="0">
              <a:buNone/>
            </a:pPr>
            <a:r>
              <a:rPr lang="sl-SI" sz="2800" dirty="0" smtClean="0"/>
              <a:t>… potem si moramo zanj prizadevati, tako da ljudem omogočimo prosti dostop do znanja in priložnosti za produkcijo znanja. Zato imajo prednost mediji in ustanove, ki omogočajo prosto dostopnost: </a:t>
            </a:r>
          </a:p>
          <a:p>
            <a:pPr lvl="1"/>
            <a:r>
              <a:rPr lang="sl-SI" sz="2400" dirty="0" smtClean="0"/>
              <a:t>splet pred tiskano knjigo</a:t>
            </a:r>
          </a:p>
          <a:p>
            <a:pPr lvl="1"/>
            <a:r>
              <a:rPr lang="sl-SI" sz="2400" dirty="0" smtClean="0"/>
              <a:t>knjižnica pred knjigarno</a:t>
            </a:r>
          </a:p>
        </p:txBody>
      </p:sp>
    </p:spTree>
    <p:extLst>
      <p:ext uri="{BB962C8B-B14F-4D97-AF65-F5344CB8AC3E}">
        <p14:creationId xmlns:p14="http://schemas.microsoft.com/office/powerpoint/2010/main" val="28396683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Dobra : slaba knjiga</a:t>
            </a:r>
            <a:endParaRPr lang="sl-SI" dirty="0"/>
          </a:p>
        </p:txBody>
      </p:sp>
      <p:sp>
        <p:nvSpPr>
          <p:cNvPr id="3" name="Označba mesta vsebine 2"/>
          <p:cNvSpPr>
            <a:spLocks noGrp="1"/>
          </p:cNvSpPr>
          <p:nvPr>
            <p:ph idx="1"/>
          </p:nvPr>
        </p:nvSpPr>
        <p:spPr>
          <a:xfrm>
            <a:off x="913795" y="2158999"/>
            <a:ext cx="10734508" cy="4299465"/>
          </a:xfrm>
        </p:spPr>
        <p:txBody>
          <a:bodyPr>
            <a:normAutofit fontScale="85000" lnSpcReduction="20000"/>
          </a:bodyPr>
          <a:lstStyle/>
          <a:p>
            <a:pPr marL="342900" lvl="1" indent="-306000">
              <a:buFont typeface="Wingdings 2" charset="2"/>
              <a:buChar char=""/>
            </a:pPr>
            <a:r>
              <a:rPr lang="sl-SI" sz="2800" dirty="0" smtClean="0"/>
              <a:t>Tone Pretnar</a:t>
            </a:r>
            <a:r>
              <a:rPr lang="sl-SI" sz="2800" dirty="0"/>
              <a:t>: Ni slabih knjig, so samo slabi bralci.</a:t>
            </a:r>
          </a:p>
          <a:p>
            <a:r>
              <a:rPr lang="sl-SI" sz="2800" dirty="0" smtClean="0"/>
              <a:t>Najboljši pisatelji so v otroštvu prebirali </a:t>
            </a:r>
            <a:r>
              <a:rPr lang="sl-SI" sz="2800" smtClean="0"/>
              <a:t>najslabše knjige ali Vsaka knjiga je za kaj dobra.</a:t>
            </a:r>
            <a:endParaRPr lang="sl-SI" sz="2800" dirty="0" smtClean="0"/>
          </a:p>
          <a:p>
            <a:r>
              <a:rPr lang="sl-SI" sz="2800" dirty="0" smtClean="0"/>
              <a:t>Ni inštitucije, ki bi zmogla ovrednotiti </a:t>
            </a:r>
            <a:r>
              <a:rPr lang="sl-SI" sz="2800" smtClean="0"/>
              <a:t>vso produkcijo.</a:t>
            </a:r>
            <a:endParaRPr lang="sl-SI" sz="2800" dirty="0" smtClean="0"/>
          </a:p>
          <a:p>
            <a:r>
              <a:rPr lang="sl-SI" sz="2800" dirty="0" smtClean="0"/>
              <a:t>Ni orodij in </a:t>
            </a:r>
            <a:r>
              <a:rPr lang="sl-SI" sz="2800" dirty="0"/>
              <a:t>kriterijev</a:t>
            </a:r>
            <a:r>
              <a:rPr lang="sl-SI" sz="2800" dirty="0" smtClean="0"/>
              <a:t> za objektivno vrednostno </a:t>
            </a:r>
            <a:r>
              <a:rPr lang="sl-SI" sz="2800" smtClean="0"/>
              <a:t>sodbo.</a:t>
            </a:r>
          </a:p>
          <a:p>
            <a:r>
              <a:rPr lang="sl-SI" sz="2800" smtClean="0"/>
              <a:t>Produkcije slabih knjig ni mogoče in ni smiselno ustavljati.</a:t>
            </a:r>
          </a:p>
          <a:p>
            <a:r>
              <a:rPr lang="sl-SI" sz="2800" smtClean="0"/>
              <a:t>Matej Bogataj: Kritik ima slabo vest, ko sesuva slabo napisano »kultno knjigo«, ker je to edino, kar bralci sploh preberejo.</a:t>
            </a:r>
          </a:p>
          <a:p>
            <a:endParaRPr lang="sl-SI" sz="2800" smtClean="0"/>
          </a:p>
          <a:p>
            <a:pPr marL="0" indent="0">
              <a:buNone/>
            </a:pPr>
            <a:r>
              <a:rPr lang="sl-SI" sz="2400" smtClean="0"/>
              <a:t>Delitev na dobre in slabe knjige ni potrebna, so pa potrebni kolikor mogoče natančni opisi knjig.</a:t>
            </a:r>
            <a:endParaRPr lang="sl-SI" sz="2400" dirty="0"/>
          </a:p>
        </p:txBody>
      </p:sp>
    </p:spTree>
    <p:extLst>
      <p:ext uri="{BB962C8B-B14F-4D97-AF65-F5344CB8AC3E}">
        <p14:creationId xmlns:p14="http://schemas.microsoft.com/office/powerpoint/2010/main" val="27011881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kril">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TM04033929[[fn=Skril]]</Template>
  <TotalTime>1454</TotalTime>
  <Words>1566</Words>
  <Application>Microsoft Office PowerPoint</Application>
  <PresentationFormat>Širokozaslonsko</PresentationFormat>
  <Paragraphs>291</Paragraphs>
  <Slides>46</Slides>
  <Notes>0</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46</vt:i4>
      </vt:variant>
    </vt:vector>
  </HeadingPairs>
  <TitlesOfParts>
    <vt:vector size="52" baseType="lpstr">
      <vt:lpstr>Calibri</vt:lpstr>
      <vt:lpstr>Calisto MT</vt:lpstr>
      <vt:lpstr>Times New Roman</vt:lpstr>
      <vt:lpstr>Trebuchet MS</vt:lpstr>
      <vt:lpstr>Wingdings 2</vt:lpstr>
      <vt:lpstr>Skril</vt:lpstr>
      <vt:lpstr>Ko že vsak nekaj piše</vt:lpstr>
      <vt:lpstr>Slovenska knjižna produkcija 2014</vt:lpstr>
      <vt:lpstr>Knjižna produkcija ljubljanskih založb skozi stoletja</vt:lpstr>
      <vt:lpstr>Koliko je piscev na Slovenskem?</vt:lpstr>
      <vt:lpstr>Pismenost ali kreativnost? &gt; Pismenost + kreativnost &gt; Pismenost = kreativnost</vt:lpstr>
      <vt:lpstr>Branje je v redu.</vt:lpstr>
      <vt:lpstr>Konkurenca knjižničarjem pri prizadevanju za več branja</vt:lpstr>
      <vt:lpstr>Če je civilizacijski cilj razgledani, kreativni, odgovorni in sodelovalni  posameznik, …</vt:lpstr>
      <vt:lpstr>Dobra : slaba knjiga</vt:lpstr>
      <vt:lpstr>Na Dobrih knjigah (še) ni popularnih:</vt:lpstr>
      <vt:lpstr>Dve zbirki z opisi knjig</vt:lpstr>
      <vt:lpstr>Vprašanja za Dobro knjigo</vt:lpstr>
      <vt:lpstr>Domislice in predlogi za Dobro knjigo</vt:lpstr>
      <vt:lpstr>Primer vpisa v Dobre knjige: Esad Babačić, Trdobojec</vt:lpstr>
      <vt:lpstr>WikiProjekt Romani</vt:lpstr>
      <vt:lpstr>Popisi romanov pri Uvodu v študij slovenske književnosti</vt:lpstr>
      <vt:lpstr>Zgled popisa knjige na Wikipediji: Janez Švajncer, Ko zori človek</vt:lpstr>
      <vt:lpstr>Kako sestaviti enciklopedični članek o knjigi. Nova pisarija. Wikiknjige</vt:lpstr>
      <vt:lpstr>Popularen : žanrski</vt:lpstr>
      <vt:lpstr>Izraz trivialen poznajo samo Nemci</vt:lpstr>
      <vt:lpstr>Romaneskni žanri v Wikipediji</vt:lpstr>
      <vt:lpstr>Aleksandra Belšak: Žanrski sistem slovenske literature</vt:lpstr>
      <vt:lpstr>PowerPointova predstavitev</vt:lpstr>
      <vt:lpstr>Romaneskni žanri na Wikiviru, prim. kategorija Ženski roman</vt:lpstr>
      <vt:lpstr>Zgled žanrske oznake Ženski roman: Pavlina Pajk, Slučaji usode, 1897</vt:lpstr>
      <vt:lpstr>Žanrske oznake</vt:lpstr>
      <vt:lpstr>Žanri na Dobrih knjigah</vt:lpstr>
      <vt:lpstr>Pogoste žanrske oznake pri Dobrih knjigah in v katalogu na ZRC SAZU</vt:lpstr>
      <vt:lpstr>Preveri frekvenco žanrske oznake tudi na Gigafidi</vt:lpstr>
      <vt:lpstr>Dodatne možne žanrske oznake za Dobre knjige</vt:lpstr>
      <vt:lpstr>Najpogostejši slovenski pripovedni žanri</vt:lpstr>
      <vt:lpstr>Sklep o žanrih</vt:lpstr>
      <vt:lpstr>Zgodovinski roman</vt:lpstr>
      <vt:lpstr>Zgodovinski roman</vt:lpstr>
      <vt:lpstr>Kmečka povest</vt:lpstr>
      <vt:lpstr>Pustolovski roman</vt:lpstr>
      <vt:lpstr>Roparska povest</vt:lpstr>
      <vt:lpstr>Piratska povest</vt:lpstr>
      <vt:lpstr>Kriminalni roman</vt:lpstr>
      <vt:lpstr>ZF</vt:lpstr>
      <vt:lpstr>Biografski roman</vt:lpstr>
      <vt:lpstr>Vojni roman</vt:lpstr>
      <vt:lpstr>Humoristični roman</vt:lpstr>
      <vt:lpstr>Viteški roman</vt:lpstr>
      <vt:lpstr>Bi bilo mogoče nekatere karakteristike knjige združiti ... in druge dodati?</vt:lpstr>
      <vt:lpstr>Sklep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 že vsak nekaj piše</dc:title>
  <dc:creator>Hladnik, Miran</dc:creator>
  <cp:lastModifiedBy>Uporabnik sistema Windows</cp:lastModifiedBy>
  <cp:revision>30</cp:revision>
  <dcterms:created xsi:type="dcterms:W3CDTF">2016-04-04T07:24:48Z</dcterms:created>
  <dcterms:modified xsi:type="dcterms:W3CDTF">2019-03-17T20:25:16Z</dcterms:modified>
</cp:coreProperties>
</file>