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3" r:id="rId9"/>
    <p:sldId id="264" r:id="rId10"/>
    <p:sldId id="280" r:id="rId11"/>
    <p:sldId id="262" r:id="rId12"/>
    <p:sldId id="282" r:id="rId13"/>
    <p:sldId id="283" r:id="rId14"/>
    <p:sldId id="285" r:id="rId15"/>
    <p:sldId id="267" r:id="rId16"/>
    <p:sldId id="273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84" r:id="rId25"/>
    <p:sldId id="274" r:id="rId26"/>
    <p:sldId id="277" r:id="rId27"/>
    <p:sldId id="275" r:id="rId28"/>
    <p:sldId id="278" r:id="rId29"/>
    <p:sldId id="276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d.over.net/forum5/list.php?3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l.wikipedia.org/wiki/Wikipedija:WikiProjekt_Roma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l.wikiversity.org/wiki/Uvod_v_%C5%A1tudij_slovenske_knji%C5%BEevnosti_E_2015/1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l.wikipedia.org/wiki/Ko_zori_%C4%8Dlove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l.wikibooks.org/wiki/Nova_pisarij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l.wikipedia.org/wiki/Kategorija:Romani_po_zvrs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lib.si/?URN=URN:NBN:SI:DOC-RAEM365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l.wikisource.org/wiki/Kategorija:%C5%BDenski_rom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l.wikisource.org/wiki/Slu%C4%8Daji_us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writing_genres" TargetMode="External"/><Relationship Id="rId2" Type="http://schemas.openxmlformats.org/officeDocument/2006/relationships/hyperlink" Target="https://en.wikipedia.org/wiki/List_of_genr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gafida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ed.com/talks/ken_robinson_says_schools_kill_creativit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 že vsak nekaj piše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94499" y="4195239"/>
            <a:ext cx="4902201" cy="223096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l-SI" dirty="0">
                <a:effectLst/>
              </a:rPr>
              <a:t>Iz zavesti, da so kriteriji literarne kvalitete spremenljivi, se pokažejo nove naloge poklicnih in prostovoljnih bralčevih skrbnikov v času množične pisateljske dejavnosti: to ni več izločanje »neprimernega« in odbiranje »kvalitetnega«, ampak kategoriziranje produkcije po žanrih, motivih, obliki, mediju, bralcu itd. Bolj kot vzgoja zahtevnega bralca je cilj tega početja animacija piscev: popisovalcev, komentatorjev in predelovalcev besedil.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144102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 Dobrih knjigah (še) ni popularnih: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Maša Modic</a:t>
            </a:r>
          </a:p>
          <a:p>
            <a:r>
              <a:rPr lang="sl-SI" smtClean="0"/>
              <a:t>Tanja Frumen</a:t>
            </a:r>
          </a:p>
          <a:p>
            <a:r>
              <a:rPr lang="sl-SI" smtClean="0"/>
              <a:t>Stella </a:t>
            </a:r>
            <a:r>
              <a:rPr lang="sl-SI" smtClean="0"/>
              <a:t>Norris (Darja Hočevar)</a:t>
            </a:r>
            <a:endParaRPr lang="sl-SI" smtClean="0"/>
          </a:p>
          <a:p>
            <a:r>
              <a:rPr lang="sl-SI" smtClean="0"/>
              <a:t>Romana Berni</a:t>
            </a:r>
          </a:p>
          <a:p>
            <a:r>
              <a:rPr lang="sl-SI" smtClean="0"/>
              <a:t>Azra Širovnik</a:t>
            </a:r>
          </a:p>
          <a:p>
            <a:r>
              <a:rPr lang="sl-SI" smtClean="0"/>
              <a:t>Aksinja Kermauner</a:t>
            </a:r>
          </a:p>
          <a:p>
            <a:r>
              <a:rPr lang="sl-SI" smtClean="0"/>
              <a:t>...</a:t>
            </a:r>
          </a:p>
          <a:p>
            <a:endParaRPr lang="sl-SI" smtClean="0"/>
          </a:p>
          <a:p>
            <a:endParaRPr lang="sl-SI" smtClean="0"/>
          </a:p>
          <a:p>
            <a:r>
              <a:rPr lang="sl-SI" smtClean="0"/>
              <a:t>Vlado Žabot</a:t>
            </a:r>
          </a:p>
          <a:p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838238" y="4361935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>... in manj popularnih:</a:t>
            </a:r>
            <a:endParaRPr kumimoji="0" lang="sl-SI" sz="4000" b="0" i="0" u="none" strike="noStrike" kern="1200" cap="none" spc="0" normalizeH="0" baseline="0" noProof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Dve zbirki z opisi knjig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Dobre knjige.si</a:t>
            </a:r>
            <a:endParaRPr lang="sl-SI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140043" y="2380137"/>
            <a:ext cx="4819135" cy="2183625"/>
          </a:xfrm>
        </p:spPr>
        <p:txBody>
          <a:bodyPr>
            <a:normAutofit fontScale="92500" lnSpcReduction="10000"/>
          </a:bodyPr>
          <a:lstStyle/>
          <a:p>
            <a:pPr marL="414000" lvl="1" indent="0"/>
            <a:r>
              <a:rPr lang="sl-SI" sz="2400" smtClean="0"/>
              <a:t>1342 opisov knjig (26. 3. 2016)</a:t>
            </a:r>
          </a:p>
          <a:p>
            <a:pPr marL="414000" lvl="1" indent="0"/>
            <a:r>
              <a:rPr lang="sl-SI" sz="2400" smtClean="0"/>
              <a:t>500 opisov/leto = 1/3 vsega</a:t>
            </a:r>
          </a:p>
          <a:p>
            <a:pPr marL="414000" lvl="1" indent="0"/>
            <a:r>
              <a:rPr lang="sl-SI" sz="2400" smtClean="0"/>
              <a:t>sveže izšle knjige</a:t>
            </a:r>
          </a:p>
          <a:p>
            <a:pPr marL="414000" lvl="1" indent="0"/>
            <a:r>
              <a:rPr lang="sl-SI" sz="2400" smtClean="0"/>
              <a:t>120 </a:t>
            </a:r>
            <a:r>
              <a:rPr lang="sl-SI" sz="2400" smtClean="0"/>
              <a:t>popisovalcev</a:t>
            </a:r>
          </a:p>
          <a:p>
            <a:pPr marL="414000" lvl="1" indent="0"/>
            <a:r>
              <a:rPr lang="sl-SI" sz="2400" smtClean="0"/>
              <a:t>z bralskega stališča</a:t>
            </a:r>
            <a:endParaRPr lang="sl-SI" sz="2400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Wikipedija</a:t>
            </a:r>
            <a:endParaRPr lang="sl-SI">
              <a:solidFill>
                <a:srgbClr val="FF0000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sz="quarter" idx="4"/>
          </p:nvPr>
        </p:nvSpPr>
        <p:spPr>
          <a:xfrm>
            <a:off x="4901514" y="2380137"/>
            <a:ext cx="7068063" cy="2068295"/>
          </a:xfrm>
        </p:spPr>
        <p:txBody>
          <a:bodyPr>
            <a:normAutofit fontScale="92500" lnSpcReduction="20000"/>
          </a:bodyPr>
          <a:lstStyle/>
          <a:p>
            <a:pPr marL="414000" lvl="1" indent="0"/>
            <a:r>
              <a:rPr lang="sl-SI" sz="2400" smtClean="0"/>
              <a:t>1175 gesel v kategorijah Knjiga leta </a:t>
            </a:r>
            <a:r>
              <a:rPr lang="sl-SI" sz="2400" smtClean="0"/>
              <a:t>nnnn</a:t>
            </a:r>
            <a:endParaRPr lang="sl-SI" sz="2400" smtClean="0"/>
          </a:p>
          <a:p>
            <a:pPr marL="414000" lvl="1" indent="0"/>
            <a:r>
              <a:rPr lang="sl-SI" sz="2400" smtClean="0"/>
              <a:t>470 gesel v okviru projekta Romani (29. dec. 2015)</a:t>
            </a:r>
          </a:p>
          <a:p>
            <a:pPr marL="414000" lvl="1" indent="0"/>
            <a:r>
              <a:rPr lang="sl-SI" sz="2400" smtClean="0"/>
              <a:t>klasika</a:t>
            </a:r>
          </a:p>
          <a:p>
            <a:pPr marL="414000" lvl="1" indent="0"/>
            <a:r>
              <a:rPr lang="sl-SI" sz="2400" smtClean="0"/>
              <a:t>25</a:t>
            </a:r>
            <a:r>
              <a:rPr lang="sl-SI" sz="2400" smtClean="0"/>
              <a:t>–</a:t>
            </a:r>
            <a:r>
              <a:rPr lang="sl-SI" sz="2400" smtClean="0"/>
              <a:t>30 popisovalcev letno</a:t>
            </a:r>
          </a:p>
          <a:p>
            <a:pPr marL="414000" lvl="1" indent="0"/>
            <a:r>
              <a:rPr lang="sl-SI" sz="2400" smtClean="0"/>
              <a:t>z enciklopedičnega stališča</a:t>
            </a:r>
            <a:endParaRPr lang="sl-SI" sz="2400" smtClean="0"/>
          </a:p>
        </p:txBody>
      </p:sp>
      <p:sp>
        <p:nvSpPr>
          <p:cNvPr id="8" name="PoljeZBesedilom 7"/>
          <p:cNvSpPr txBox="1"/>
          <p:nvPr/>
        </p:nvSpPr>
        <p:spPr>
          <a:xfrm>
            <a:off x="617838" y="5469925"/>
            <a:ext cx="809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Zapisi se ne </a:t>
            </a:r>
            <a:r>
              <a:rPr lang="sl-SI" smtClean="0"/>
              <a:t>podvajajo, zbirki sta komplementarni. </a:t>
            </a:r>
            <a:endParaRPr lang="sl-SI" smtClean="0"/>
          </a:p>
          <a:p>
            <a:r>
              <a:rPr lang="sl-SI" smtClean="0"/>
              <a:t>Struktura zapisov je podobna: 1. zgodba, 2. ocene v časopisju, 3. žanrska oznaka</a:t>
            </a:r>
            <a:r>
              <a:rPr lang="sl-SI" smtClean="0"/>
              <a:t>.</a:t>
            </a:r>
          </a:p>
          <a:p>
            <a:endParaRPr lang="sl-SI" smtClean="0"/>
          </a:p>
        </p:txBody>
      </p:sp>
    </p:spTree>
    <p:extLst>
      <p:ext uri="{BB962C8B-B14F-4D97-AF65-F5344CB8AC3E}">
        <p14:creationId xmlns="" xmlns:p14="http://schemas.microsoft.com/office/powerpoint/2010/main" val="255095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Vprašanja za Dobro knjigo</a:t>
            </a:r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smtClean="0"/>
              <a:t>vodenje</a:t>
            </a:r>
          </a:p>
          <a:p>
            <a:r>
              <a:rPr lang="sl-SI" sz="2800" smtClean="0"/>
              <a:t>računalniško programiranje</a:t>
            </a:r>
          </a:p>
          <a:p>
            <a:r>
              <a:rPr lang="sl-SI" sz="2800" smtClean="0"/>
              <a:t>izbor knjig</a:t>
            </a:r>
          </a:p>
          <a:p>
            <a:r>
              <a:rPr lang="sl-SI" sz="2800" smtClean="0"/>
              <a:t>financiranje in načrti za prihodnost </a:t>
            </a:r>
          </a:p>
          <a:p>
            <a:r>
              <a:rPr lang="sl-SI" sz="2800" smtClean="0"/>
              <a:t>razmerje s forumom </a:t>
            </a:r>
            <a:r>
              <a:rPr lang="sl-SI" sz="2800" smtClean="0">
                <a:hlinkClick r:id="rId2"/>
              </a:rPr>
              <a:t>Knjižni </a:t>
            </a:r>
            <a:r>
              <a:rPr lang="sl-SI" sz="2800" smtClean="0">
                <a:hlinkClick r:id="rId2"/>
              </a:rPr>
              <a:t>molji</a:t>
            </a:r>
            <a:r>
              <a:rPr lang="sl-SI" sz="2800" smtClean="0"/>
              <a:t> na Med.Over.Net</a:t>
            </a:r>
          </a:p>
          <a:p>
            <a:r>
              <a:rPr lang="sl-SI" sz="2800" smtClean="0"/>
              <a:t>sodelovanje z Wikipedijo</a:t>
            </a:r>
            <a:endParaRPr lang="sl-SI" sz="2800" smtClean="0"/>
          </a:p>
          <a:p>
            <a:endParaRPr lang="sl-SI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Domislice in predlogi za Dobro knjigo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94210"/>
          </a:xfrm>
        </p:spPr>
        <p:txBody>
          <a:bodyPr>
            <a:noAutofit/>
          </a:bodyPr>
          <a:lstStyle/>
          <a:p>
            <a:r>
              <a:rPr lang="sl-SI" smtClean="0"/>
              <a:t>angažma študentov bibliotekarstva in drugih študentov</a:t>
            </a:r>
          </a:p>
          <a:p>
            <a:r>
              <a:rPr lang="sl-SI" smtClean="0"/>
              <a:t>angažma upokojencev v okviru univerze za tretje življenjsko obdobje</a:t>
            </a:r>
          </a:p>
          <a:p>
            <a:r>
              <a:rPr lang="sl-SI" smtClean="0"/>
              <a:t>licenciranje zapisov s CC</a:t>
            </a:r>
          </a:p>
          <a:p>
            <a:r>
              <a:rPr lang="sl-SI" smtClean="0"/>
              <a:t>podatek o </a:t>
            </a:r>
            <a:r>
              <a:rPr lang="sl-SI" smtClean="0"/>
              <a:t>branosti </a:t>
            </a:r>
            <a:r>
              <a:rPr lang="sl-SI" smtClean="0"/>
              <a:t>posameznega zapisa</a:t>
            </a:r>
            <a:endParaRPr lang="sl-SI" smtClean="0"/>
          </a:p>
          <a:p>
            <a:r>
              <a:rPr lang="sl-SI" smtClean="0"/>
              <a:t>lestvica sodelavcev (po številu/obsegu vpisov)</a:t>
            </a:r>
          </a:p>
          <a:p>
            <a:r>
              <a:rPr lang="sl-SI" smtClean="0"/>
              <a:t>podatek o sposoji in rezervacijah knjige</a:t>
            </a:r>
          </a:p>
          <a:p>
            <a:r>
              <a:rPr lang="sl-SI" smtClean="0"/>
              <a:t>podatek o številu knjižnic s knjigo</a:t>
            </a:r>
          </a:p>
          <a:p>
            <a:r>
              <a:rPr lang="sl-SI" smtClean="0"/>
              <a:t>razširiti povzetke zgodb s tistimi na Wikipediji</a:t>
            </a:r>
          </a:p>
          <a:p>
            <a:r>
              <a:rPr lang="sl-SI" smtClean="0"/>
              <a:t>povezava na tujejezične zapise o izvirnikih prevedenih knjig</a:t>
            </a:r>
          </a:p>
          <a:p>
            <a:r>
              <a:rPr lang="sl-SI" smtClean="0"/>
              <a:t>Vnešene knjige &gt; Vnesene knjige</a:t>
            </a:r>
            <a:endParaRPr 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914" y="10709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smtClean="0"/>
              <a:t>Primer vpisa v Dobre knjige: Esad Babačić, </a:t>
            </a:r>
            <a:r>
              <a:rPr lang="sl-SI" i="1" smtClean="0"/>
              <a:t>Trdobojec</a:t>
            </a:r>
            <a:endParaRPr lang="sl-SI" i="1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0267" y="1169773"/>
            <a:ext cx="6811571" cy="562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04195" y="172995"/>
            <a:ext cx="10353762" cy="970450"/>
          </a:xfrm>
        </p:spPr>
        <p:txBody>
          <a:bodyPr/>
          <a:lstStyle/>
          <a:p>
            <a:r>
              <a:rPr lang="sl-SI" smtClean="0">
                <a:hlinkClick r:id="rId2"/>
              </a:rPr>
              <a:t>WikiProjekt </a:t>
            </a:r>
            <a:r>
              <a:rPr lang="sl-SI" smtClean="0">
                <a:hlinkClick r:id="rId2"/>
              </a:rPr>
              <a:t>Romani</a:t>
            </a:r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33" y="1178011"/>
            <a:ext cx="11326999" cy="54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103" y="148282"/>
            <a:ext cx="11838378" cy="970450"/>
          </a:xfrm>
        </p:spPr>
        <p:txBody>
          <a:bodyPr>
            <a:normAutofit fontScale="90000"/>
          </a:bodyPr>
          <a:lstStyle/>
          <a:p>
            <a:r>
              <a:rPr lang="sl-SI" smtClean="0">
                <a:hlinkClick r:id="rId2"/>
              </a:rPr>
              <a:t>Popisi romanov pri Uvodu v študij slovenske književnosti</a:t>
            </a:r>
            <a:endParaRPr lang="sl-S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6887" y="1070919"/>
            <a:ext cx="10772557" cy="56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31200" y="9885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smtClean="0"/>
              <a:t>Zgled popisa knjige na Wikipediji: Janez Švajncer, </a:t>
            </a:r>
            <a:r>
              <a:rPr lang="sl-SI" smtClean="0">
                <a:hlinkClick r:id="rId2"/>
              </a:rPr>
              <a:t>Ko zori človek</a:t>
            </a:r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403" y="1199625"/>
            <a:ext cx="11415036" cy="545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627" y="14828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smtClean="0">
                <a:hlinkClick r:id="rId2"/>
              </a:rPr>
              <a:t>Kako sestaviti enciklopedični članek </a:t>
            </a:r>
            <a:r>
              <a:rPr lang="sl-SI" smtClean="0">
                <a:hlinkClick r:id="rId2"/>
              </a:rPr>
              <a:t>o knjigi</a:t>
            </a:r>
            <a:r>
              <a:rPr lang="sl-SI" smtClean="0"/>
              <a:t>. </a:t>
            </a:r>
            <a:r>
              <a:rPr lang="sl-SI" i="1" smtClean="0"/>
              <a:t>Nova pisarija</a:t>
            </a:r>
            <a:r>
              <a:rPr lang="sl-SI" smtClean="0"/>
              <a:t>. Wikiknjige</a:t>
            </a:r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4585" y="1202724"/>
            <a:ext cx="10018917" cy="55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579" y="148281"/>
            <a:ext cx="10353762" cy="970450"/>
          </a:xfrm>
        </p:spPr>
        <p:txBody>
          <a:bodyPr/>
          <a:lstStyle/>
          <a:p>
            <a:r>
              <a:rPr lang="sl-SI" smtClean="0">
                <a:hlinkClick r:id="rId2"/>
              </a:rPr>
              <a:t>Romaneskni žanri v Wikipediji</a:t>
            </a:r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73089" y="1005017"/>
            <a:ext cx="10007142" cy="57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Slovenska knjižna </a:t>
            </a:r>
            <a:r>
              <a:rPr lang="sl-SI" smtClean="0"/>
              <a:t>produkcija </a:t>
            </a:r>
            <a:r>
              <a:rPr lang="sl-SI" smtClean="0"/>
              <a:t>2014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732450"/>
            <a:ext cx="10380282" cy="4322362"/>
          </a:xfrm>
        </p:spPr>
        <p:txBody>
          <a:bodyPr>
            <a:noAutofit/>
          </a:bodyPr>
          <a:lstStyle/>
          <a:p>
            <a:r>
              <a:rPr lang="sl-SI" sz="3200" dirty="0" smtClean="0">
                <a:effectLst/>
              </a:rPr>
              <a:t>5331 knjig (rekord </a:t>
            </a:r>
            <a:r>
              <a:rPr lang="sl-SI" sz="3200" dirty="0">
                <a:effectLst/>
              </a:rPr>
              <a:t>2008 </a:t>
            </a:r>
            <a:r>
              <a:rPr lang="sl-SI" sz="3200">
                <a:effectLst/>
              </a:rPr>
              <a:t>– </a:t>
            </a:r>
            <a:r>
              <a:rPr lang="sl-SI" sz="3200" smtClean="0">
                <a:effectLst/>
              </a:rPr>
              <a:t>6358 knjig): </a:t>
            </a:r>
            <a:r>
              <a:rPr lang="sl-SI" dirty="0">
                <a:effectLst/>
              </a:rPr>
              <a:t>22 % </a:t>
            </a:r>
            <a:r>
              <a:rPr lang="sl-SI" dirty="0" smtClean="0">
                <a:effectLst/>
              </a:rPr>
              <a:t>(1/5) ponatisov, </a:t>
            </a:r>
            <a:r>
              <a:rPr lang="sl-SI" dirty="0">
                <a:effectLst/>
              </a:rPr>
              <a:t>66 % </a:t>
            </a:r>
            <a:r>
              <a:rPr lang="sl-SI" dirty="0" smtClean="0">
                <a:effectLst/>
              </a:rPr>
              <a:t>(2/3) izvirnih </a:t>
            </a:r>
            <a:endParaRPr lang="sl-SI" sz="3200" dirty="0">
              <a:effectLst/>
            </a:endParaRPr>
          </a:p>
          <a:p>
            <a:pPr lvl="1"/>
            <a:r>
              <a:rPr lang="sl-SI" sz="2800" dirty="0" smtClean="0">
                <a:effectLst/>
              </a:rPr>
              <a:t>1434 (27 %) leposlovje: 713 </a:t>
            </a:r>
            <a:r>
              <a:rPr lang="sl-SI" sz="2800" dirty="0">
                <a:effectLst/>
              </a:rPr>
              <a:t>izvirnega in </a:t>
            </a:r>
            <a:r>
              <a:rPr lang="sl-SI" sz="2800">
                <a:effectLst/>
              </a:rPr>
              <a:t>721 </a:t>
            </a:r>
            <a:r>
              <a:rPr lang="sl-SI" sz="2800" smtClean="0">
                <a:effectLst/>
              </a:rPr>
              <a:t>prevedenega</a:t>
            </a:r>
            <a:endParaRPr lang="sl-SI" sz="2800" dirty="0">
              <a:effectLst/>
            </a:endParaRPr>
          </a:p>
          <a:p>
            <a:pPr lvl="2"/>
            <a:r>
              <a:rPr lang="sl-SI" sz="2400" dirty="0" smtClean="0">
                <a:effectLst/>
              </a:rPr>
              <a:t>616 </a:t>
            </a:r>
            <a:r>
              <a:rPr lang="sl-SI" sz="2400" dirty="0">
                <a:effectLst/>
              </a:rPr>
              <a:t>(43 %) romanov: od tega 173 (28 % = </a:t>
            </a:r>
            <a:r>
              <a:rPr lang="sl-SI" sz="2400" dirty="0" smtClean="0">
                <a:effectLst/>
              </a:rPr>
              <a:t>manj kot 1/3) izvirnih </a:t>
            </a:r>
            <a:r>
              <a:rPr lang="sl-SI" sz="2400" dirty="0">
                <a:effectLst/>
              </a:rPr>
              <a:t>in 440 prevedenih </a:t>
            </a:r>
            <a:endParaRPr lang="sl-SI" sz="2400" dirty="0" smtClean="0">
              <a:effectLst/>
            </a:endParaRPr>
          </a:p>
          <a:p>
            <a:pPr lvl="2"/>
            <a:r>
              <a:rPr lang="sl-SI" sz="2400" dirty="0" smtClean="0">
                <a:effectLst/>
              </a:rPr>
              <a:t>otroška </a:t>
            </a:r>
            <a:r>
              <a:rPr lang="sl-SI" sz="2400" dirty="0">
                <a:effectLst/>
              </a:rPr>
              <a:t>lit. (29 %: 253 slovenskih in 160 tujih</a:t>
            </a:r>
            <a:r>
              <a:rPr lang="sl-SI" sz="2400" dirty="0" smtClean="0">
                <a:effectLst/>
              </a:rPr>
              <a:t>!)</a:t>
            </a:r>
          </a:p>
          <a:p>
            <a:pPr lvl="2"/>
            <a:r>
              <a:rPr lang="sl-SI" sz="2400" dirty="0" smtClean="0">
                <a:effectLst/>
              </a:rPr>
              <a:t>14 </a:t>
            </a:r>
            <a:r>
              <a:rPr lang="sl-SI" sz="2400" dirty="0">
                <a:effectLst/>
              </a:rPr>
              <a:t>% </a:t>
            </a:r>
            <a:r>
              <a:rPr lang="sl-SI" sz="2400" dirty="0" smtClean="0">
                <a:effectLst/>
              </a:rPr>
              <a:t>pesmi</a:t>
            </a:r>
          </a:p>
          <a:p>
            <a:pPr lvl="2"/>
            <a:r>
              <a:rPr lang="sl-SI" sz="2400" dirty="0" smtClean="0">
                <a:effectLst/>
              </a:rPr>
              <a:t>kratka </a:t>
            </a:r>
            <a:r>
              <a:rPr lang="sl-SI" sz="2400" dirty="0">
                <a:effectLst/>
              </a:rPr>
              <a:t>proza 8 %, otroška poezija 3 % drama 1 </a:t>
            </a:r>
            <a:r>
              <a:rPr lang="sl-SI" sz="2400" dirty="0" smtClean="0">
                <a:effectLst/>
              </a:rPr>
              <a:t>%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53081" y="5972432"/>
            <a:ext cx="9321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Viri: </a:t>
            </a:r>
          </a:p>
          <a:p>
            <a:r>
              <a:rPr lang="sl-SI" smtClean="0"/>
              <a:t>Igor Bratož: Občudovanja vreden ples številk, </a:t>
            </a:r>
            <a:r>
              <a:rPr lang="sl-SI" i="1" smtClean="0"/>
              <a:t>Delo</a:t>
            </a:r>
            <a:r>
              <a:rPr lang="sl-SI" smtClean="0"/>
              <a:t> 21. nov. 2015. 19. </a:t>
            </a:r>
          </a:p>
          <a:p>
            <a:r>
              <a:rPr lang="sl-SI" smtClean="0"/>
              <a:t>Statistični urad RS. 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7250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103" y="13180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smtClean="0"/>
              <a:t>Aleksandra Belšak: </a:t>
            </a:r>
            <a:r>
              <a:rPr lang="sl-SI" smtClean="0">
                <a:hlinkClick r:id="rId2"/>
              </a:rPr>
              <a:t>Žanrski sistem slovenske literature</a:t>
            </a:r>
            <a:endParaRPr lang="sl-S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1308" y="1158992"/>
            <a:ext cx="8007178" cy="55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389" y="131806"/>
            <a:ext cx="10353762" cy="988540"/>
          </a:xfrm>
        </p:spPr>
        <p:txBody>
          <a:bodyPr>
            <a:normAutofit fontScale="90000"/>
          </a:bodyPr>
          <a:lstStyle/>
          <a:p>
            <a:r>
              <a:rPr lang="sl-SI" smtClean="0"/>
              <a:t>Romaneskni žanri na Wikiviru, prim. </a:t>
            </a:r>
            <a:r>
              <a:rPr lang="sl-SI" smtClean="0"/>
              <a:t>kategorija </a:t>
            </a:r>
            <a:r>
              <a:rPr lang="sl-SI" smtClean="0">
                <a:hlinkClick r:id="rId2"/>
              </a:rPr>
              <a:t>Ženski </a:t>
            </a:r>
            <a:r>
              <a:rPr lang="sl-SI" smtClean="0">
                <a:hlinkClick r:id="rId2"/>
              </a:rPr>
              <a:t>roman</a:t>
            </a:r>
            <a:endParaRPr lang="sl-SI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2659" y="1235675"/>
            <a:ext cx="9426963" cy="542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3982" y="140496"/>
            <a:ext cx="4558017" cy="3055709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sl-SI" smtClean="0"/>
              <a:t>Zgled žanrske oznake Ženski roman: Pavlina Pajk, </a:t>
            </a:r>
            <a:r>
              <a:rPr lang="sl-SI" smtClean="0">
                <a:hlinkClick r:id="rId2"/>
              </a:rPr>
              <a:t>Slučaji </a:t>
            </a:r>
            <a:r>
              <a:rPr lang="sl-SI" smtClean="0">
                <a:hlinkClick r:id="rId2"/>
              </a:rPr>
              <a:t>usode</a:t>
            </a:r>
            <a:r>
              <a:rPr lang="sl-SI" smtClean="0"/>
              <a:t>, 1897</a:t>
            </a:r>
            <a:endParaRPr lang="sl-SI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7105" y="0"/>
            <a:ext cx="7501611" cy="37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5732" y="3983273"/>
            <a:ext cx="7497847" cy="197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ročno 4"/>
          <p:cNvSpPr/>
          <p:nvPr/>
        </p:nvSpPr>
        <p:spPr>
          <a:xfrm>
            <a:off x="5251273" y="4882869"/>
            <a:ext cx="1711589" cy="905535"/>
          </a:xfrm>
          <a:custGeom>
            <a:avLst/>
            <a:gdLst>
              <a:gd name="connsiteX0" fmla="*/ 470019 w 1711589"/>
              <a:gd name="connsiteY0" fmla="*/ 242804 h 905535"/>
              <a:gd name="connsiteX1" fmla="*/ 193182 w 1711589"/>
              <a:gd name="connsiteY1" fmla="*/ 259582 h 905535"/>
              <a:gd name="connsiteX2" fmla="*/ 134459 w 1711589"/>
              <a:gd name="connsiteY2" fmla="*/ 284749 h 905535"/>
              <a:gd name="connsiteX3" fmla="*/ 109292 w 1711589"/>
              <a:gd name="connsiteY3" fmla="*/ 293138 h 905535"/>
              <a:gd name="connsiteX4" fmla="*/ 92514 w 1711589"/>
              <a:gd name="connsiteY4" fmla="*/ 318305 h 905535"/>
              <a:gd name="connsiteX5" fmla="*/ 67347 w 1711589"/>
              <a:gd name="connsiteY5" fmla="*/ 343472 h 905535"/>
              <a:gd name="connsiteX6" fmla="*/ 50569 w 1711589"/>
              <a:gd name="connsiteY6" fmla="*/ 393806 h 905535"/>
              <a:gd name="connsiteX7" fmla="*/ 42180 w 1711589"/>
              <a:gd name="connsiteY7" fmla="*/ 418973 h 905535"/>
              <a:gd name="connsiteX8" fmla="*/ 67347 w 1711589"/>
              <a:gd name="connsiteY8" fmla="*/ 720977 h 905535"/>
              <a:gd name="connsiteX9" fmla="*/ 92514 w 1711589"/>
              <a:gd name="connsiteY9" fmla="*/ 746144 h 905535"/>
              <a:gd name="connsiteX10" fmla="*/ 117681 w 1711589"/>
              <a:gd name="connsiteY10" fmla="*/ 754533 h 905535"/>
              <a:gd name="connsiteX11" fmla="*/ 142848 w 1711589"/>
              <a:gd name="connsiteY11" fmla="*/ 771311 h 905535"/>
              <a:gd name="connsiteX12" fmla="*/ 168015 w 1711589"/>
              <a:gd name="connsiteY12" fmla="*/ 779700 h 905535"/>
              <a:gd name="connsiteX13" fmla="*/ 235127 w 1711589"/>
              <a:gd name="connsiteY13" fmla="*/ 796478 h 905535"/>
              <a:gd name="connsiteX14" fmla="*/ 285461 w 1711589"/>
              <a:gd name="connsiteY14" fmla="*/ 813256 h 905535"/>
              <a:gd name="connsiteX15" fmla="*/ 444852 w 1711589"/>
              <a:gd name="connsiteY15" fmla="*/ 830034 h 905535"/>
              <a:gd name="connsiteX16" fmla="*/ 511964 w 1711589"/>
              <a:gd name="connsiteY16" fmla="*/ 846812 h 905535"/>
              <a:gd name="connsiteX17" fmla="*/ 562298 w 1711589"/>
              <a:gd name="connsiteY17" fmla="*/ 855201 h 905535"/>
              <a:gd name="connsiteX18" fmla="*/ 604243 w 1711589"/>
              <a:gd name="connsiteY18" fmla="*/ 863590 h 905535"/>
              <a:gd name="connsiteX19" fmla="*/ 662966 w 1711589"/>
              <a:gd name="connsiteY19" fmla="*/ 871979 h 905535"/>
              <a:gd name="connsiteX20" fmla="*/ 696521 w 1711589"/>
              <a:gd name="connsiteY20" fmla="*/ 880368 h 905535"/>
              <a:gd name="connsiteX21" fmla="*/ 805578 w 1711589"/>
              <a:gd name="connsiteY21" fmla="*/ 888757 h 905535"/>
              <a:gd name="connsiteX22" fmla="*/ 931413 w 1711589"/>
              <a:gd name="connsiteY22" fmla="*/ 905535 h 905535"/>
              <a:gd name="connsiteX23" fmla="*/ 1384419 w 1711589"/>
              <a:gd name="connsiteY23" fmla="*/ 897146 h 905535"/>
              <a:gd name="connsiteX24" fmla="*/ 1434753 w 1711589"/>
              <a:gd name="connsiteY24" fmla="*/ 880368 h 905535"/>
              <a:gd name="connsiteX25" fmla="*/ 1493476 w 1711589"/>
              <a:gd name="connsiteY25" fmla="*/ 863590 h 905535"/>
              <a:gd name="connsiteX26" fmla="*/ 1518643 w 1711589"/>
              <a:gd name="connsiteY26" fmla="*/ 855201 h 905535"/>
              <a:gd name="connsiteX27" fmla="*/ 1543810 w 1711589"/>
              <a:gd name="connsiteY27" fmla="*/ 830034 h 905535"/>
              <a:gd name="connsiteX28" fmla="*/ 1568977 w 1711589"/>
              <a:gd name="connsiteY28" fmla="*/ 813256 h 905535"/>
              <a:gd name="connsiteX29" fmla="*/ 1585755 w 1711589"/>
              <a:gd name="connsiteY29" fmla="*/ 779700 h 905535"/>
              <a:gd name="connsiteX30" fmla="*/ 1610921 w 1711589"/>
              <a:gd name="connsiteY30" fmla="*/ 737755 h 905535"/>
              <a:gd name="connsiteX31" fmla="*/ 1619310 w 1711589"/>
              <a:gd name="connsiteY31" fmla="*/ 712588 h 905535"/>
              <a:gd name="connsiteX32" fmla="*/ 1652866 w 1711589"/>
              <a:gd name="connsiteY32" fmla="*/ 628698 h 905535"/>
              <a:gd name="connsiteX33" fmla="*/ 1686422 w 1711589"/>
              <a:gd name="connsiteY33" fmla="*/ 578364 h 905535"/>
              <a:gd name="connsiteX34" fmla="*/ 1703200 w 1711589"/>
              <a:gd name="connsiteY34" fmla="*/ 528030 h 905535"/>
              <a:gd name="connsiteX35" fmla="*/ 1711589 w 1711589"/>
              <a:gd name="connsiteY35" fmla="*/ 502863 h 905535"/>
              <a:gd name="connsiteX36" fmla="*/ 1703200 w 1711589"/>
              <a:gd name="connsiteY36" fmla="*/ 335083 h 905535"/>
              <a:gd name="connsiteX37" fmla="*/ 1686422 w 1711589"/>
              <a:gd name="connsiteY37" fmla="*/ 309916 h 905535"/>
              <a:gd name="connsiteX38" fmla="*/ 1652866 w 1711589"/>
              <a:gd name="connsiteY38" fmla="*/ 251193 h 905535"/>
              <a:gd name="connsiteX39" fmla="*/ 1627699 w 1711589"/>
              <a:gd name="connsiteY39" fmla="*/ 234415 h 905535"/>
              <a:gd name="connsiteX40" fmla="*/ 1577366 w 1711589"/>
              <a:gd name="connsiteY40" fmla="*/ 200859 h 905535"/>
              <a:gd name="connsiteX41" fmla="*/ 1543810 w 1711589"/>
              <a:gd name="connsiteY41" fmla="*/ 175692 h 905535"/>
              <a:gd name="connsiteX42" fmla="*/ 1459920 w 1711589"/>
              <a:gd name="connsiteY42" fmla="*/ 142137 h 905535"/>
              <a:gd name="connsiteX43" fmla="*/ 1426364 w 1711589"/>
              <a:gd name="connsiteY43" fmla="*/ 125359 h 905535"/>
              <a:gd name="connsiteX44" fmla="*/ 1384419 w 1711589"/>
              <a:gd name="connsiteY44" fmla="*/ 108581 h 905535"/>
              <a:gd name="connsiteX45" fmla="*/ 1350863 w 1711589"/>
              <a:gd name="connsiteY45" fmla="*/ 100192 h 905535"/>
              <a:gd name="connsiteX46" fmla="*/ 1300529 w 1711589"/>
              <a:gd name="connsiteY46" fmla="*/ 83414 h 905535"/>
              <a:gd name="connsiteX47" fmla="*/ 1216639 w 1711589"/>
              <a:gd name="connsiteY47" fmla="*/ 58247 h 905535"/>
              <a:gd name="connsiteX48" fmla="*/ 1124360 w 1711589"/>
              <a:gd name="connsiteY48" fmla="*/ 49858 h 905535"/>
              <a:gd name="connsiteX49" fmla="*/ 1065637 w 1711589"/>
              <a:gd name="connsiteY49" fmla="*/ 41469 h 905535"/>
              <a:gd name="connsiteX50" fmla="*/ 721688 w 1711589"/>
              <a:gd name="connsiteY50" fmla="*/ 41469 h 905535"/>
              <a:gd name="connsiteX51" fmla="*/ 696521 w 1711589"/>
              <a:gd name="connsiteY51" fmla="*/ 49858 h 905535"/>
              <a:gd name="connsiteX52" fmla="*/ 595854 w 1711589"/>
              <a:gd name="connsiteY52" fmla="*/ 58247 h 905535"/>
              <a:gd name="connsiteX53" fmla="*/ 562298 w 1711589"/>
              <a:gd name="connsiteY53" fmla="*/ 66636 h 905535"/>
              <a:gd name="connsiteX54" fmla="*/ 511964 w 1711589"/>
              <a:gd name="connsiteY54" fmla="*/ 83414 h 905535"/>
              <a:gd name="connsiteX55" fmla="*/ 436463 w 1711589"/>
              <a:gd name="connsiteY55" fmla="*/ 133748 h 905535"/>
              <a:gd name="connsiteX56" fmla="*/ 394518 w 1711589"/>
              <a:gd name="connsiteY56" fmla="*/ 150525 h 905535"/>
              <a:gd name="connsiteX57" fmla="*/ 344184 w 1711589"/>
              <a:gd name="connsiteY57" fmla="*/ 192470 h 905535"/>
              <a:gd name="connsiteX58" fmla="*/ 319017 w 1711589"/>
              <a:gd name="connsiteY58" fmla="*/ 200859 h 905535"/>
              <a:gd name="connsiteX59" fmla="*/ 293850 w 1711589"/>
              <a:gd name="connsiteY59" fmla="*/ 234415 h 90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11589" h="905535">
                <a:moveTo>
                  <a:pt x="470019" y="242804"/>
                </a:moveTo>
                <a:cubicBezTo>
                  <a:pt x="411102" y="245259"/>
                  <a:pt x="272216" y="246410"/>
                  <a:pt x="193182" y="259582"/>
                </a:cubicBezTo>
                <a:cubicBezTo>
                  <a:pt x="171720" y="263159"/>
                  <a:pt x="153907" y="276414"/>
                  <a:pt x="134459" y="284749"/>
                </a:cubicBezTo>
                <a:cubicBezTo>
                  <a:pt x="126331" y="288232"/>
                  <a:pt x="117681" y="290342"/>
                  <a:pt x="109292" y="293138"/>
                </a:cubicBezTo>
                <a:cubicBezTo>
                  <a:pt x="103699" y="301527"/>
                  <a:pt x="98969" y="310560"/>
                  <a:pt x="92514" y="318305"/>
                </a:cubicBezTo>
                <a:cubicBezTo>
                  <a:pt x="84919" y="327419"/>
                  <a:pt x="73109" y="333101"/>
                  <a:pt x="67347" y="343472"/>
                </a:cubicBezTo>
                <a:cubicBezTo>
                  <a:pt x="58758" y="358932"/>
                  <a:pt x="56162" y="377028"/>
                  <a:pt x="50569" y="393806"/>
                </a:cubicBezTo>
                <a:lnTo>
                  <a:pt x="42180" y="418973"/>
                </a:lnTo>
                <a:cubicBezTo>
                  <a:pt x="45001" y="512073"/>
                  <a:pt x="0" y="640160"/>
                  <a:pt x="67347" y="720977"/>
                </a:cubicBezTo>
                <a:cubicBezTo>
                  <a:pt x="74942" y="730091"/>
                  <a:pt x="82643" y="739563"/>
                  <a:pt x="92514" y="746144"/>
                </a:cubicBezTo>
                <a:cubicBezTo>
                  <a:pt x="99872" y="751049"/>
                  <a:pt x="109292" y="751737"/>
                  <a:pt x="117681" y="754533"/>
                </a:cubicBezTo>
                <a:cubicBezTo>
                  <a:pt x="126070" y="760126"/>
                  <a:pt x="133830" y="766802"/>
                  <a:pt x="142848" y="771311"/>
                </a:cubicBezTo>
                <a:cubicBezTo>
                  <a:pt x="150757" y="775266"/>
                  <a:pt x="159484" y="777373"/>
                  <a:pt x="168015" y="779700"/>
                </a:cubicBezTo>
                <a:cubicBezTo>
                  <a:pt x="190262" y="785767"/>
                  <a:pt x="212756" y="790885"/>
                  <a:pt x="235127" y="796478"/>
                </a:cubicBezTo>
                <a:cubicBezTo>
                  <a:pt x="252285" y="800767"/>
                  <a:pt x="267848" y="811655"/>
                  <a:pt x="285461" y="813256"/>
                </a:cubicBezTo>
                <a:cubicBezTo>
                  <a:pt x="313530" y="815808"/>
                  <a:pt x="410348" y="823565"/>
                  <a:pt x="444852" y="830034"/>
                </a:cubicBezTo>
                <a:cubicBezTo>
                  <a:pt x="467516" y="834284"/>
                  <a:pt x="489219" y="843021"/>
                  <a:pt x="511964" y="846812"/>
                </a:cubicBezTo>
                <a:lnTo>
                  <a:pt x="562298" y="855201"/>
                </a:lnTo>
                <a:cubicBezTo>
                  <a:pt x="576327" y="857752"/>
                  <a:pt x="590178" y="861246"/>
                  <a:pt x="604243" y="863590"/>
                </a:cubicBezTo>
                <a:cubicBezTo>
                  <a:pt x="623747" y="866841"/>
                  <a:pt x="643512" y="868442"/>
                  <a:pt x="662966" y="871979"/>
                </a:cubicBezTo>
                <a:cubicBezTo>
                  <a:pt x="674309" y="874041"/>
                  <a:pt x="685071" y="879021"/>
                  <a:pt x="696521" y="880368"/>
                </a:cubicBezTo>
                <a:cubicBezTo>
                  <a:pt x="732731" y="884628"/>
                  <a:pt x="769268" y="885456"/>
                  <a:pt x="805578" y="888757"/>
                </a:cubicBezTo>
                <a:cubicBezTo>
                  <a:pt x="873343" y="894917"/>
                  <a:pt x="872654" y="895742"/>
                  <a:pt x="931413" y="905535"/>
                </a:cubicBezTo>
                <a:cubicBezTo>
                  <a:pt x="1082415" y="902739"/>
                  <a:pt x="1233580" y="904688"/>
                  <a:pt x="1384419" y="897146"/>
                </a:cubicBezTo>
                <a:cubicBezTo>
                  <a:pt x="1402082" y="896263"/>
                  <a:pt x="1417975" y="885961"/>
                  <a:pt x="1434753" y="880368"/>
                </a:cubicBezTo>
                <a:cubicBezTo>
                  <a:pt x="1495095" y="860254"/>
                  <a:pt x="1419740" y="884657"/>
                  <a:pt x="1493476" y="863590"/>
                </a:cubicBezTo>
                <a:cubicBezTo>
                  <a:pt x="1501979" y="861161"/>
                  <a:pt x="1510254" y="857997"/>
                  <a:pt x="1518643" y="855201"/>
                </a:cubicBezTo>
                <a:cubicBezTo>
                  <a:pt x="1527032" y="846812"/>
                  <a:pt x="1534696" y="837629"/>
                  <a:pt x="1543810" y="830034"/>
                </a:cubicBezTo>
                <a:cubicBezTo>
                  <a:pt x="1551555" y="823579"/>
                  <a:pt x="1562522" y="821001"/>
                  <a:pt x="1568977" y="813256"/>
                </a:cubicBezTo>
                <a:cubicBezTo>
                  <a:pt x="1576983" y="803649"/>
                  <a:pt x="1579682" y="790632"/>
                  <a:pt x="1585755" y="779700"/>
                </a:cubicBezTo>
                <a:cubicBezTo>
                  <a:pt x="1593673" y="765447"/>
                  <a:pt x="1603629" y="752339"/>
                  <a:pt x="1610921" y="737755"/>
                </a:cubicBezTo>
                <a:cubicBezTo>
                  <a:pt x="1614876" y="729846"/>
                  <a:pt x="1615827" y="720716"/>
                  <a:pt x="1619310" y="712588"/>
                </a:cubicBezTo>
                <a:cubicBezTo>
                  <a:pt x="1656341" y="626183"/>
                  <a:pt x="1614677" y="743265"/>
                  <a:pt x="1652866" y="628698"/>
                </a:cubicBezTo>
                <a:cubicBezTo>
                  <a:pt x="1659243" y="609568"/>
                  <a:pt x="1680045" y="597494"/>
                  <a:pt x="1686422" y="578364"/>
                </a:cubicBezTo>
                <a:lnTo>
                  <a:pt x="1703200" y="528030"/>
                </a:lnTo>
                <a:lnTo>
                  <a:pt x="1711589" y="502863"/>
                </a:lnTo>
                <a:cubicBezTo>
                  <a:pt x="1708793" y="446936"/>
                  <a:pt x="1710443" y="390609"/>
                  <a:pt x="1703200" y="335083"/>
                </a:cubicBezTo>
                <a:cubicBezTo>
                  <a:pt x="1701896" y="325085"/>
                  <a:pt x="1691424" y="318670"/>
                  <a:pt x="1686422" y="309916"/>
                </a:cubicBezTo>
                <a:cubicBezTo>
                  <a:pt x="1677649" y="294564"/>
                  <a:pt x="1666492" y="264819"/>
                  <a:pt x="1652866" y="251193"/>
                </a:cubicBezTo>
                <a:cubicBezTo>
                  <a:pt x="1645737" y="244064"/>
                  <a:pt x="1635444" y="240870"/>
                  <a:pt x="1627699" y="234415"/>
                </a:cubicBezTo>
                <a:cubicBezTo>
                  <a:pt x="1585806" y="199504"/>
                  <a:pt x="1621595" y="215602"/>
                  <a:pt x="1577366" y="200859"/>
                </a:cubicBezTo>
                <a:cubicBezTo>
                  <a:pt x="1566181" y="192470"/>
                  <a:pt x="1555666" y="183102"/>
                  <a:pt x="1543810" y="175692"/>
                </a:cubicBezTo>
                <a:cubicBezTo>
                  <a:pt x="1515595" y="158057"/>
                  <a:pt x="1492195" y="152895"/>
                  <a:pt x="1459920" y="142137"/>
                </a:cubicBezTo>
                <a:cubicBezTo>
                  <a:pt x="1448056" y="138183"/>
                  <a:pt x="1437792" y="130438"/>
                  <a:pt x="1426364" y="125359"/>
                </a:cubicBezTo>
                <a:cubicBezTo>
                  <a:pt x="1412603" y="119243"/>
                  <a:pt x="1398705" y="113343"/>
                  <a:pt x="1384419" y="108581"/>
                </a:cubicBezTo>
                <a:cubicBezTo>
                  <a:pt x="1373481" y="104935"/>
                  <a:pt x="1361906" y="103505"/>
                  <a:pt x="1350863" y="100192"/>
                </a:cubicBezTo>
                <a:cubicBezTo>
                  <a:pt x="1333923" y="95110"/>
                  <a:pt x="1317687" y="87703"/>
                  <a:pt x="1300529" y="83414"/>
                </a:cubicBezTo>
                <a:cubicBezTo>
                  <a:pt x="1249815" y="70736"/>
                  <a:pt x="1277911" y="78671"/>
                  <a:pt x="1216639" y="58247"/>
                </a:cubicBezTo>
                <a:cubicBezTo>
                  <a:pt x="1187337" y="48480"/>
                  <a:pt x="1155058" y="53269"/>
                  <a:pt x="1124360" y="49858"/>
                </a:cubicBezTo>
                <a:cubicBezTo>
                  <a:pt x="1104708" y="47674"/>
                  <a:pt x="1085211" y="44265"/>
                  <a:pt x="1065637" y="41469"/>
                </a:cubicBezTo>
                <a:cubicBezTo>
                  <a:pt x="941230" y="0"/>
                  <a:pt x="1030049" y="26427"/>
                  <a:pt x="721688" y="41469"/>
                </a:cubicBezTo>
                <a:cubicBezTo>
                  <a:pt x="712856" y="41900"/>
                  <a:pt x="705286" y="48689"/>
                  <a:pt x="696521" y="49858"/>
                </a:cubicBezTo>
                <a:cubicBezTo>
                  <a:pt x="663144" y="54308"/>
                  <a:pt x="629410" y="55451"/>
                  <a:pt x="595854" y="58247"/>
                </a:cubicBezTo>
                <a:cubicBezTo>
                  <a:pt x="584669" y="61043"/>
                  <a:pt x="573341" y="63323"/>
                  <a:pt x="562298" y="66636"/>
                </a:cubicBezTo>
                <a:cubicBezTo>
                  <a:pt x="545358" y="71718"/>
                  <a:pt x="511964" y="83414"/>
                  <a:pt x="511964" y="83414"/>
                </a:cubicBezTo>
                <a:lnTo>
                  <a:pt x="436463" y="133748"/>
                </a:lnTo>
                <a:cubicBezTo>
                  <a:pt x="423933" y="142101"/>
                  <a:pt x="407987" y="143791"/>
                  <a:pt x="394518" y="150525"/>
                </a:cubicBezTo>
                <a:cubicBezTo>
                  <a:pt x="339630" y="177968"/>
                  <a:pt x="399838" y="155368"/>
                  <a:pt x="344184" y="192470"/>
                </a:cubicBezTo>
                <a:cubicBezTo>
                  <a:pt x="336826" y="197375"/>
                  <a:pt x="327406" y="198063"/>
                  <a:pt x="319017" y="200859"/>
                </a:cubicBezTo>
                <a:cubicBezTo>
                  <a:pt x="300045" y="229316"/>
                  <a:pt x="309368" y="218897"/>
                  <a:pt x="293850" y="23441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Ž</a:t>
            </a:r>
            <a:r>
              <a:rPr lang="sl-SI" smtClean="0"/>
              <a:t>anrske oznake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6032" y="1732449"/>
            <a:ext cx="11425881" cy="4824870"/>
          </a:xfrm>
        </p:spPr>
        <p:txBody>
          <a:bodyPr>
            <a:noAutofit/>
          </a:bodyPr>
          <a:lstStyle/>
          <a:p>
            <a:r>
              <a:rPr lang="sl-SI" sz="2800" smtClean="0"/>
              <a:t>Dobre knjige :78 oznak</a:t>
            </a:r>
          </a:p>
          <a:p>
            <a:r>
              <a:rPr lang="sl-SI" sz="2800" smtClean="0"/>
              <a:t>Katalog slovenskih literarnovednih terminov ZRC SAZU: 16 večjih žanrov: </a:t>
            </a:r>
            <a:r>
              <a:rPr lang="sl-SI" sz="1800" smtClean="0"/>
              <a:t>zgodovinski 200, kmečki 145, pustolovski 58, sentimentalni 60, kriminalni 46, ZF 38, biografski, vojni, humoristični, viteški 20, rodbinski, generacijski 20, avtobiografski 11, ljubezenski, grozljivi 10, planinski 10</a:t>
            </a:r>
            <a:endParaRPr lang="sl-SI" sz="2800" smtClean="0"/>
          </a:p>
          <a:p>
            <a:r>
              <a:rPr lang="sl-SI" sz="2800" smtClean="0"/>
              <a:t>slovenska Wikipedija: </a:t>
            </a:r>
            <a:r>
              <a:rPr lang="sl-SI" sz="2800" smtClean="0"/>
              <a:t>48 </a:t>
            </a:r>
            <a:endParaRPr lang="sl-SI" sz="2800" smtClean="0"/>
          </a:p>
          <a:p>
            <a:r>
              <a:rPr lang="sl-SI" sz="2800" smtClean="0">
                <a:hlinkClick r:id="rId2"/>
              </a:rPr>
              <a:t>angleška Wikipedija</a:t>
            </a:r>
            <a:r>
              <a:rPr lang="sl-SI" sz="2800" smtClean="0"/>
              <a:t>: 177 nefikcijskih </a:t>
            </a:r>
            <a:r>
              <a:rPr lang="sl-SI" smtClean="0"/>
              <a:t>(biografije, spomini, verska besedila ...)</a:t>
            </a:r>
            <a:r>
              <a:rPr lang="sl-SI" sz="2800" smtClean="0"/>
              <a:t> + 187 fikcijskih </a:t>
            </a:r>
            <a:r>
              <a:rPr lang="sl-SI" smtClean="0"/>
              <a:t>(satira, šolska zgodba, erotična pripoved </a:t>
            </a:r>
            <a:r>
              <a:rPr lang="sl-SI" smtClean="0"/>
              <a:t>...); gl. tudi </a:t>
            </a:r>
            <a:r>
              <a:rPr lang="sl-SI" smtClean="0">
                <a:hlinkClick r:id="rId3"/>
              </a:rPr>
              <a:t>List of writing genres</a:t>
            </a:r>
            <a:endParaRPr lang="sl-SI" sz="2800" smtClean="0"/>
          </a:p>
          <a:p>
            <a:r>
              <a:rPr lang="sl-SI" sz="2800" smtClean="0"/>
              <a:t>Wikivir: ~ 18 </a:t>
            </a:r>
            <a:r>
              <a:rPr lang="sl-SI" sz="2800" smtClean="0"/>
              <a:t>kategorij </a:t>
            </a:r>
            <a:r>
              <a:rPr lang="sl-SI" smtClean="0"/>
              <a:t>(pesem </a:t>
            </a:r>
            <a:r>
              <a:rPr lang="sl-SI" smtClean="0"/>
              <a:t>985, povest 126, humor 124, novela 41 ...)</a:t>
            </a:r>
            <a:endParaRPr lang="sl-SI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725" y="115329"/>
            <a:ext cx="10353762" cy="970450"/>
          </a:xfrm>
        </p:spPr>
        <p:txBody>
          <a:bodyPr/>
          <a:lstStyle/>
          <a:p>
            <a:r>
              <a:rPr lang="sl-SI" smtClean="0"/>
              <a:t>Žanri na Dobrih knjigah</a:t>
            </a:r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7464" y="947351"/>
            <a:ext cx="8724633" cy="58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4325" y="29656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smtClean="0"/>
              <a:t>Pogoste žanrske oznake pri Dobrih knjigah in v katalogu na ZRC SAZU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3794" y="1732449"/>
            <a:ext cx="11138163" cy="4791919"/>
          </a:xfrm>
        </p:spPr>
        <p:txBody>
          <a:bodyPr numCol="3">
            <a:normAutofit fontScale="92500"/>
          </a:bodyPr>
          <a:lstStyle/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rgbClr val="FF0000"/>
                </a:solidFill>
                <a:latin typeface="Calibri"/>
              </a:rPr>
              <a:t>						</a:t>
            </a:r>
            <a:r>
              <a:rPr lang="sl-SI" b="1" smtClean="0">
                <a:solidFill>
                  <a:schemeClr val="tx1"/>
                </a:solidFill>
                <a:latin typeface="Calibri"/>
              </a:rPr>
              <a:t>DK   SAZU</a:t>
            </a:r>
            <a:endParaRPr lang="sl-SI" b="1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rgbClr val="FF0000"/>
                </a:solidFill>
                <a:latin typeface="Calibri"/>
              </a:rPr>
              <a:t>družbeni </a:t>
            </a:r>
            <a:r>
              <a:rPr lang="sl-SI" smtClean="0">
                <a:solidFill>
                  <a:srgbClr val="FF0000"/>
                </a:solidFill>
                <a:latin typeface="Calibri"/>
              </a:rPr>
              <a:t>roman 		356	---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rgbClr val="FF0000"/>
                </a:solidFill>
                <a:latin typeface="Calibri"/>
              </a:rPr>
              <a:t>družbenokritični roman 89	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zgodovinski roman 	76	200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avtobiografski roman 	70	11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kriminalni roman 		69	46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kratka zgodba 		63	---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psihološki roman 		61	---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ljubezenski roman 	60	11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spomini 				58	---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mladinski roman 		48	---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biografski roman 	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45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38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pesem 			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36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v-SE" smtClean="0">
                <a:solidFill>
                  <a:schemeClr val="tx1"/>
                </a:solidFill>
                <a:latin typeface="Calibri"/>
              </a:rPr>
              <a:t>družinski (rodbinski)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 r.</a:t>
            </a:r>
            <a:r>
              <a:rPr lang="sv-SE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sv-SE" smtClean="0">
                <a:solidFill>
                  <a:schemeClr val="tx1"/>
                </a:solidFill>
                <a:latin typeface="Calibri"/>
              </a:rPr>
              <a:t>34</a:t>
            </a:r>
            <a:r>
              <a:rPr lang="sv-SE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sv-SE" smtClean="0">
                <a:solidFill>
                  <a:schemeClr val="tx1"/>
                </a:solidFill>
                <a:latin typeface="Calibri"/>
              </a:rPr>
              <a:t>24</a:t>
            </a:r>
            <a:endParaRPr lang="sv-SE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fantastični roman 		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34	---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življenjepis / biografija 	32	---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humoristični 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roman 		30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22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problemski roman 		28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potopisni roman 			23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eksistencialistični roman 	21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rgbClr val="00B050"/>
                </a:solidFill>
                <a:latin typeface="Calibri"/>
              </a:rPr>
              <a:t>vojni roman 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			20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39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esej 					18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satirični roman 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18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endParaRPr lang="sl-SI" smtClean="0">
              <a:solidFill>
                <a:schemeClr val="tx1"/>
              </a:solidFill>
              <a:latin typeface="Calibri"/>
            </a:endParaRP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detektivski roman 17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filozofski roman 	15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novela 			13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dnevnik 			10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rgbClr val="00B050"/>
                </a:solidFill>
                <a:latin typeface="Calibri"/>
              </a:rPr>
              <a:t>pustolovski roman 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9	58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rgbClr val="00B050"/>
                </a:solidFill>
                <a:latin typeface="Calibri"/>
              </a:rPr>
              <a:t>znanstvenofantast.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 8	38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humor. kratka proza 7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erotični roman 	6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  <a:p>
            <a:pPr>
              <a:buClr>
                <a:srgbClr val="000000"/>
              </a:buClr>
              <a:buNone/>
            </a:pPr>
            <a:r>
              <a:rPr lang="sl-SI" smtClean="0">
                <a:solidFill>
                  <a:schemeClr val="tx1"/>
                </a:solidFill>
                <a:latin typeface="Calibri"/>
              </a:rPr>
              <a:t>realistični roman 	6	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---</a:t>
            </a:r>
            <a:r>
              <a:rPr lang="sl-SI" smtClean="0">
                <a:solidFill>
                  <a:schemeClr val="tx1"/>
                </a:solidFill>
                <a:latin typeface="Calibri"/>
              </a:rPr>
              <a:t>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Preveri frekvenco žanrske oznake tudi na </a:t>
            </a:r>
            <a:r>
              <a:rPr lang="sl-SI" smtClean="0">
                <a:hlinkClick r:id="rId2"/>
              </a:rPr>
              <a:t>Gigafidi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7178" y="1732449"/>
            <a:ext cx="11500021" cy="4923724"/>
          </a:xfrm>
        </p:spPr>
        <p:txBody>
          <a:bodyPr numCol="4">
            <a:noAutofit/>
          </a:bodyPr>
          <a:lstStyle/>
          <a:p>
            <a:r>
              <a:rPr lang="sl-SI" sz="1800" smtClean="0"/>
              <a:t>zgodovinski roman  660</a:t>
            </a:r>
          </a:p>
          <a:p>
            <a:r>
              <a:rPr lang="sl-SI" sz="1800" smtClean="0"/>
              <a:t>ljubezenski roman  642</a:t>
            </a:r>
          </a:p>
          <a:p>
            <a:r>
              <a:rPr lang="sl-SI" sz="1800" smtClean="0"/>
              <a:t>kriminalni roman  629</a:t>
            </a:r>
          </a:p>
          <a:p>
            <a:r>
              <a:rPr lang="sl-SI" sz="1800" smtClean="0"/>
              <a:t>pustolovski roman  473 + 7 </a:t>
            </a:r>
            <a:r>
              <a:rPr lang="sl-SI" sz="1800" smtClean="0"/>
              <a:t>avanturistični r.</a:t>
            </a:r>
            <a:endParaRPr lang="sl-SI" sz="1800" smtClean="0"/>
          </a:p>
          <a:p>
            <a:r>
              <a:rPr lang="sl-SI" sz="1800" smtClean="0"/>
              <a:t>avtobiografski roman  354</a:t>
            </a:r>
          </a:p>
          <a:p>
            <a:r>
              <a:rPr lang="sl-SI" sz="1800" smtClean="0"/>
              <a:t>mladinski roman  329</a:t>
            </a:r>
          </a:p>
          <a:p>
            <a:r>
              <a:rPr lang="sl-SI" sz="1800" smtClean="0"/>
              <a:t>detektivski roman  250</a:t>
            </a:r>
          </a:p>
          <a:p>
            <a:r>
              <a:rPr lang="sl-SI" sz="1800" smtClean="0"/>
              <a:t>znanstvenofantastični roman  175</a:t>
            </a:r>
          </a:p>
          <a:p>
            <a:r>
              <a:rPr lang="sl-SI" sz="1800" smtClean="0"/>
              <a:t>moderni roman  145</a:t>
            </a:r>
          </a:p>
          <a:p>
            <a:r>
              <a:rPr lang="sl-SI" sz="1800" smtClean="0"/>
              <a:t>biografski roman  126</a:t>
            </a:r>
          </a:p>
          <a:p>
            <a:r>
              <a:rPr lang="sl-SI" sz="1800" smtClean="0"/>
              <a:t>vojni roman  115</a:t>
            </a:r>
          </a:p>
          <a:p>
            <a:r>
              <a:rPr lang="sl-SI" sz="1800" smtClean="0"/>
              <a:t>erotični roman  114</a:t>
            </a:r>
          </a:p>
          <a:p>
            <a:r>
              <a:rPr lang="sl-SI" sz="1800" smtClean="0"/>
              <a:t>realistični roman  104</a:t>
            </a:r>
          </a:p>
          <a:p>
            <a:r>
              <a:rPr lang="sl-SI" sz="1800" smtClean="0"/>
              <a:t>fantastični roman  100</a:t>
            </a:r>
          </a:p>
          <a:p>
            <a:r>
              <a:rPr lang="sl-SI" sz="1800" smtClean="0"/>
              <a:t>viteški roman 96</a:t>
            </a:r>
          </a:p>
          <a:p>
            <a:r>
              <a:rPr lang="sl-SI" sz="1800" smtClean="0"/>
              <a:t>psihološki roman  93</a:t>
            </a:r>
          </a:p>
          <a:p>
            <a:r>
              <a:rPr lang="sl-SI" sz="1800" smtClean="0"/>
              <a:t>satirični roman  87</a:t>
            </a:r>
          </a:p>
          <a:p>
            <a:r>
              <a:rPr lang="sl-SI" sz="1800" smtClean="0"/>
              <a:t>pisemski roman  76</a:t>
            </a:r>
          </a:p>
          <a:p>
            <a:r>
              <a:rPr lang="sl-SI" sz="1800" smtClean="0"/>
              <a:t>družinski roman </a:t>
            </a:r>
            <a:r>
              <a:rPr lang="sl-SI" sz="1800" smtClean="0"/>
              <a:t>66 (rodbinski r. 6)</a:t>
            </a:r>
            <a:endParaRPr lang="sl-SI" sz="1800" smtClean="0"/>
          </a:p>
          <a:p>
            <a:r>
              <a:rPr lang="sl-SI" sz="1800" smtClean="0"/>
              <a:t>romantični roman  59</a:t>
            </a:r>
          </a:p>
          <a:p>
            <a:r>
              <a:rPr lang="sl-SI" sz="1800" smtClean="0"/>
              <a:t>potopisni roman  58</a:t>
            </a:r>
          </a:p>
          <a:p>
            <a:r>
              <a:rPr lang="sl-SI" sz="1800" smtClean="0"/>
              <a:t>grozljivi roman 53</a:t>
            </a:r>
          </a:p>
          <a:p>
            <a:r>
              <a:rPr lang="sl-SI" sz="1800" smtClean="0"/>
              <a:t>razvojni roman  50</a:t>
            </a:r>
          </a:p>
          <a:p>
            <a:r>
              <a:rPr lang="sl-SI" sz="1800" smtClean="0"/>
              <a:t>pikareskni roman  34 + 16 </a:t>
            </a:r>
            <a:r>
              <a:rPr lang="sl-SI" sz="1800" smtClean="0"/>
              <a:t>potepuški r.</a:t>
            </a:r>
            <a:endParaRPr lang="sl-SI" sz="1800" smtClean="0"/>
          </a:p>
          <a:p>
            <a:r>
              <a:rPr lang="sl-SI" sz="1800" smtClean="0"/>
              <a:t>sentimentalni roman  50</a:t>
            </a:r>
          </a:p>
          <a:p>
            <a:r>
              <a:rPr lang="sl-SI" sz="1800" smtClean="0"/>
              <a:t>ženski roman 50</a:t>
            </a:r>
          </a:p>
          <a:p>
            <a:r>
              <a:rPr lang="sl-SI" sz="1800" smtClean="0"/>
              <a:t>humoristični roman  48</a:t>
            </a:r>
          </a:p>
          <a:p>
            <a:r>
              <a:rPr lang="sl-SI" sz="1800" smtClean="0"/>
              <a:t>utopični roman  44</a:t>
            </a:r>
          </a:p>
          <a:p>
            <a:r>
              <a:rPr lang="sl-SI" sz="1800" smtClean="0"/>
              <a:t>filozofski roman  41</a:t>
            </a:r>
          </a:p>
          <a:p>
            <a:r>
              <a:rPr lang="sl-SI" sz="1800" smtClean="0"/>
              <a:t>bildungsroman 32</a:t>
            </a:r>
          </a:p>
          <a:p>
            <a:r>
              <a:rPr lang="sl-SI" sz="1800" smtClean="0"/>
              <a:t>problemski roman  31</a:t>
            </a:r>
          </a:p>
          <a:p>
            <a:r>
              <a:rPr lang="sl-SI" sz="1800" smtClean="0"/>
              <a:t>srhljivi roman  29</a:t>
            </a:r>
          </a:p>
          <a:p>
            <a:r>
              <a:rPr lang="sl-SI" sz="1800" smtClean="0"/>
              <a:t>družbeni roman  24</a:t>
            </a:r>
          </a:p>
          <a:p>
            <a:r>
              <a:rPr lang="sl-SI" sz="1800" smtClean="0"/>
              <a:t>vzgojni roman  21</a:t>
            </a:r>
          </a:p>
          <a:p>
            <a:r>
              <a:rPr lang="sl-SI" sz="1800" smtClean="0"/>
              <a:t>postmodernistični roman  19</a:t>
            </a:r>
          </a:p>
          <a:p>
            <a:r>
              <a:rPr lang="sl-SI" sz="1800" smtClean="0"/>
              <a:t>kmečki roman 17</a:t>
            </a:r>
          </a:p>
          <a:p>
            <a:r>
              <a:rPr lang="sl-SI" sz="1800" smtClean="0"/>
              <a:t>planinski roman + 15 alpinistični roman</a:t>
            </a:r>
            <a:endParaRPr lang="sl-SI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68" y="27184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smtClean="0"/>
              <a:t>Dodatne možne </a:t>
            </a:r>
            <a:r>
              <a:rPr lang="sl-SI" smtClean="0"/>
              <a:t>žanrske oznake </a:t>
            </a:r>
            <a:r>
              <a:rPr lang="sl-SI" smtClean="0"/>
              <a:t>za Dobre knjige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3795" y="1732449"/>
            <a:ext cx="10503848" cy="4660113"/>
          </a:xfrm>
        </p:spPr>
        <p:txBody>
          <a:bodyPr numCol="3">
            <a:normAutofit lnSpcReduction="10000"/>
          </a:bodyPr>
          <a:lstStyle/>
          <a:p>
            <a:r>
              <a:rPr lang="sl-SI" sz="2800" smtClean="0"/>
              <a:t>duhovniški roman</a:t>
            </a:r>
          </a:p>
          <a:p>
            <a:r>
              <a:rPr lang="sl-SI" sz="2800" smtClean="0"/>
              <a:t>partizanski roman</a:t>
            </a:r>
          </a:p>
          <a:p>
            <a:r>
              <a:rPr lang="sl-SI" sz="2800" smtClean="0"/>
              <a:t>vampirski roman</a:t>
            </a:r>
          </a:p>
          <a:p>
            <a:r>
              <a:rPr lang="sl-SI" sz="2800" smtClean="0"/>
              <a:t>kmečki roman</a:t>
            </a:r>
          </a:p>
          <a:p>
            <a:r>
              <a:rPr lang="sl-SI" sz="2800" smtClean="0"/>
              <a:t>viteški roman</a:t>
            </a:r>
          </a:p>
          <a:p>
            <a:r>
              <a:rPr lang="sl-SI" sz="2800" smtClean="0"/>
              <a:t>generacijski roman</a:t>
            </a:r>
          </a:p>
          <a:p>
            <a:r>
              <a:rPr lang="sl-SI" sz="2800" smtClean="0"/>
              <a:t>grozljivi roman</a:t>
            </a:r>
          </a:p>
          <a:p>
            <a:r>
              <a:rPr lang="sl-SI" sz="2800" smtClean="0"/>
              <a:t>skrivnostni roman</a:t>
            </a:r>
          </a:p>
          <a:p>
            <a:r>
              <a:rPr lang="sl-SI" sz="2800" smtClean="0"/>
              <a:t>bildungsroman</a:t>
            </a:r>
          </a:p>
          <a:p>
            <a:r>
              <a:rPr lang="sl-SI" sz="2800" smtClean="0"/>
              <a:t>fantazijski roman</a:t>
            </a:r>
          </a:p>
          <a:p>
            <a:r>
              <a:rPr lang="sl-SI" sz="2800" smtClean="0"/>
              <a:t>kolektivni roman</a:t>
            </a:r>
          </a:p>
          <a:p>
            <a:r>
              <a:rPr lang="sl-SI" sz="2800" smtClean="0"/>
              <a:t>športni roman: </a:t>
            </a:r>
            <a:r>
              <a:rPr lang="sl-SI" smtClean="0"/>
              <a:t>nogometni, smučarski, alpinistični, o borilnih veščinah ...</a:t>
            </a:r>
            <a:endParaRPr lang="sl-SI" sz="2800" smtClean="0"/>
          </a:p>
          <a:p>
            <a:r>
              <a:rPr lang="sl-SI" sz="2800" smtClean="0"/>
              <a:t>ženski roman</a:t>
            </a:r>
          </a:p>
          <a:p>
            <a:r>
              <a:rPr lang="sl-SI" sz="2800" smtClean="0"/>
              <a:t>časovni roman</a:t>
            </a:r>
          </a:p>
          <a:p>
            <a:r>
              <a:rPr lang="sl-SI" sz="2800" smtClean="0"/>
              <a:t>doktor roman</a:t>
            </a:r>
          </a:p>
          <a:p>
            <a:r>
              <a:rPr lang="sl-SI" sz="2800" smtClean="0"/>
              <a:t>kronikalni roman</a:t>
            </a:r>
          </a:p>
          <a:p>
            <a:r>
              <a:rPr lang="sl-SI" sz="2800" smtClean="0"/>
              <a:t>dokumentarni roman</a:t>
            </a:r>
          </a:p>
          <a:p>
            <a:r>
              <a:rPr lang="sl-SI" sz="2800" smtClean="0"/>
              <a:t>univerzitetni roman</a:t>
            </a:r>
          </a:p>
          <a:p>
            <a:r>
              <a:rPr lang="sl-SI" sz="2800" smtClean="0"/>
              <a:t>šolski roman</a:t>
            </a:r>
          </a:p>
          <a:p>
            <a:r>
              <a:rPr lang="sl-SI" sz="2800" smtClean="0"/>
              <a:t>umetniški roman</a:t>
            </a:r>
            <a:endParaRPr lang="sl-SI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Sklep o žanrih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3795" y="2224216"/>
            <a:ext cx="10353762" cy="35669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sl-SI" sz="2800" smtClean="0"/>
              <a:t>Žanrska struktura slovenske proze se je v zadnjih 50 letih močno spremenila. Od 16 najpogostejših žanrskih oznak do leta 1970 je ostalo 11 oznak, devet se jih je razmahnilo na novo (če odštejemo zadregarska poimenovanja </a:t>
            </a:r>
            <a:r>
              <a:rPr lang="sl-SI" sz="2800" smtClean="0"/>
              <a:t>s prazno oznako družbeni </a:t>
            </a:r>
            <a:r>
              <a:rPr lang="sl-SI" sz="2800" smtClean="0"/>
              <a:t>roman), spremenila so se razmerja popularnosti, </a:t>
            </a:r>
            <a:r>
              <a:rPr lang="sl-SI" sz="2800" smtClean="0"/>
              <a:t>stalnica so žanri </a:t>
            </a:r>
            <a:r>
              <a:rPr lang="sl-SI" sz="2800" smtClean="0"/>
              <a:t>zgodovinski roman, </a:t>
            </a:r>
            <a:r>
              <a:rPr lang="sl-SI" sz="2800" smtClean="0"/>
              <a:t>kriminalka, biografski roman.</a:t>
            </a:r>
            <a:endParaRPr lang="sl-SI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345989"/>
            <a:ext cx="10353762" cy="1079157"/>
          </a:xfrm>
        </p:spPr>
        <p:txBody>
          <a:bodyPr>
            <a:normAutofit fontScale="90000"/>
          </a:bodyPr>
          <a:lstStyle/>
          <a:p>
            <a:r>
              <a:rPr lang="sl-SI" smtClean="0"/>
              <a:t>Bi bilo </a:t>
            </a:r>
            <a:r>
              <a:rPr lang="sl-SI" smtClean="0"/>
              <a:t>mogoče nekatere karakteristike knjige združiti ... in druge dodati?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7795" y="1960605"/>
            <a:ext cx="5618205" cy="3830595"/>
          </a:xfrm>
        </p:spPr>
        <p:txBody>
          <a:bodyPr>
            <a:normAutofit fontScale="92500" lnSpcReduction="10000"/>
          </a:bodyPr>
          <a:lstStyle/>
          <a:p>
            <a:r>
              <a:rPr lang="sl-SI" smtClean="0"/>
              <a:t>vesela : žalostna </a:t>
            </a:r>
            <a:r>
              <a:rPr lang="sl-SI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optimistična : črnogleda</a:t>
            </a:r>
          </a:p>
          <a:p>
            <a:r>
              <a:rPr lang="sl-SI" smtClean="0"/>
              <a:t>zabavna : resna </a:t>
            </a:r>
            <a:r>
              <a:rPr lang="sl-SI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lahkotna : zahtevna</a:t>
            </a:r>
          </a:p>
          <a:p>
            <a:r>
              <a:rPr lang="sl-SI" smtClean="0"/>
              <a:t>prijetna : stresna</a:t>
            </a:r>
          </a:p>
          <a:p>
            <a:r>
              <a:rPr lang="sl-SI" smtClean="0"/>
              <a:t>predvidljiva : nepredvidljiva</a:t>
            </a:r>
          </a:p>
          <a:p>
            <a:r>
              <a:rPr lang="sl-SI" smtClean="0"/>
              <a:t>domišljijska : prizemljena </a:t>
            </a:r>
            <a:r>
              <a:rPr lang="sl-SI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običajna : neobičajna</a:t>
            </a:r>
          </a:p>
          <a:p>
            <a:r>
              <a:rPr lang="sl-SI" smtClean="0"/>
              <a:t>čudovita : neokusna </a:t>
            </a:r>
          </a:p>
          <a:p>
            <a:r>
              <a:rPr lang="sl-SI" smtClean="0"/>
              <a:t>nenasilna : nasilna</a:t>
            </a:r>
          </a:p>
          <a:p>
            <a:r>
              <a:rPr lang="sl-SI" smtClean="0"/>
              <a:t>neerotična : erotična</a:t>
            </a:r>
          </a:p>
          <a:p>
            <a:r>
              <a:rPr lang="sl-SI" smtClean="0"/>
              <a:t>kratka : dolga</a:t>
            </a:r>
          </a:p>
          <a:p>
            <a:endParaRPr lang="sl-SI"/>
          </a:p>
        </p:txBody>
      </p:sp>
      <p:sp>
        <p:nvSpPr>
          <p:cNvPr id="8" name="Ograda vsebine 2"/>
          <p:cNvSpPr txBox="1">
            <a:spLocks/>
          </p:cNvSpPr>
          <p:nvPr/>
        </p:nvSpPr>
        <p:spPr>
          <a:xfrm>
            <a:off x="6211331" y="1983703"/>
            <a:ext cx="265258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060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 ?</a:t>
            </a: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sl-SI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jezikovno skrbna : </a:t>
            </a:r>
            <a:r>
              <a:rPr kumimoji="0" lang="sl-SI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neskrbna</a:t>
            </a: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sl-SI" sz="200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fabulativna : slogovno stremljiva</a:t>
            </a:r>
            <a:endParaRPr kumimoji="0" lang="sl-SI" sz="2000" b="0" i="0" u="none" strike="noStrike" kern="1200" cap="none" spc="0" normalizeH="0" baseline="0" noProof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sl-SI" sz="200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tradicionalna </a:t>
            </a:r>
            <a:r>
              <a:rPr lang="sl-SI" sz="200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  <a:r>
              <a:rPr lang="sl-SI" sz="200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netradicionalna</a:t>
            </a:r>
            <a:endParaRPr lang="sl-SI" sz="200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93859" y="114772"/>
            <a:ext cx="1492761" cy="663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Knjižna </a:t>
            </a:r>
            <a:r>
              <a:rPr lang="sl-SI" smtClean="0"/>
              <a:t>produkcija </a:t>
            </a:r>
            <a:r>
              <a:rPr lang="sl-SI" smtClean="0"/>
              <a:t>ljubljanskih založb skozi </a:t>
            </a:r>
            <a:r>
              <a:rPr lang="sl-SI" dirty="0" smtClean="0"/>
              <a:t>stoletja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4509125"/>
              </p:ext>
            </p:extLst>
          </p:nvPr>
        </p:nvGraphicFramePr>
        <p:xfrm>
          <a:off x="698499" y="1714504"/>
          <a:ext cx="5224506" cy="450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057"/>
                <a:gridCol w="3063449"/>
              </a:tblGrid>
              <a:tr h="500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Obdobje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Ljubljana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1851–1870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767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1871–1890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1050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1891–1910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2176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1911–1930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3553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1931–1950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6989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1951–1970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23.546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1971–1990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92.301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0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1991–2009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280.044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7658100" y="2032000"/>
            <a:ext cx="401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Do 1950 je rast produkcije 75-odstotna na vsakih 20 let</a:t>
            </a:r>
            <a:r>
              <a:rPr lang="sl-SI" sz="3200" smtClean="0"/>
              <a:t>, </a:t>
            </a:r>
            <a:r>
              <a:rPr lang="sl-SI" sz="3200" smtClean="0"/>
              <a:t>po </a:t>
            </a:r>
            <a:r>
              <a:rPr lang="sl-SI" sz="3200" dirty="0" smtClean="0"/>
              <a:t>1950 pa se produkcija knjig na vsakih 20 </a:t>
            </a:r>
            <a:r>
              <a:rPr lang="sl-SI" sz="3200" smtClean="0"/>
              <a:t>let </a:t>
            </a:r>
            <a:r>
              <a:rPr lang="sl-SI" sz="3200" smtClean="0"/>
              <a:t>celo potroji</a:t>
            </a:r>
            <a:r>
              <a:rPr lang="sl-SI" sz="3200" dirty="0" smtClean="0"/>
              <a:t>.</a:t>
            </a:r>
            <a:endParaRPr lang="sl-SI" sz="3200" dirty="0"/>
          </a:p>
        </p:txBody>
      </p:sp>
    </p:spTree>
    <p:extLst>
      <p:ext uri="{BB962C8B-B14F-4D97-AF65-F5344CB8AC3E}">
        <p14:creationId xmlns="" xmlns:p14="http://schemas.microsoft.com/office/powerpoint/2010/main" val="94692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5557" y="345990"/>
            <a:ext cx="10353762" cy="970450"/>
          </a:xfrm>
        </p:spPr>
        <p:txBody>
          <a:bodyPr/>
          <a:lstStyle/>
          <a:p>
            <a:r>
              <a:rPr lang="sl-SI" smtClean="0"/>
              <a:t>Sklep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6001" y="1606378"/>
            <a:ext cx="11302918" cy="485208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sl-SI" sz="2800" smtClean="0"/>
              <a:t>Knjižnega leposlovja </a:t>
            </a:r>
            <a:r>
              <a:rPr lang="sl-SI" sz="2800" smtClean="0"/>
              <a:t>je na Slovenskem za petino vse knjižne produkcije, kar je mogoče obvladati zgolj s kolaborativnim množičenjem. </a:t>
            </a:r>
            <a:r>
              <a:rPr lang="sl-SI" sz="2800" smtClean="0"/>
              <a:t>Nagovarjam k povezovanju </a:t>
            </a:r>
            <a:r>
              <a:rPr lang="sl-SI" sz="2800" smtClean="0"/>
              <a:t>podobnih projektov. Vrednotenje </a:t>
            </a:r>
            <a:r>
              <a:rPr lang="sl-SI" sz="2800" smtClean="0"/>
              <a:t>knjig je </a:t>
            </a:r>
            <a:r>
              <a:rPr lang="sl-SI" sz="2800" smtClean="0"/>
              <a:t>legitimno ob zavesti, da so kriteriji subjektivni in spremenljivi. Bolj kot osebna vrednostna sodba so zaželeni podatki o časopisnih </a:t>
            </a:r>
            <a:r>
              <a:rPr lang="sl-SI" sz="2800" smtClean="0"/>
              <a:t>kritikah. </a:t>
            </a:r>
            <a:r>
              <a:rPr lang="sl-SI" sz="2800" smtClean="0"/>
              <a:t>Vodilo pri popisu naj ne bo </a:t>
            </a:r>
            <a:r>
              <a:rPr lang="sl-SI" sz="2800" smtClean="0"/>
              <a:t>izločanje ali filtriranje  s stališča določenega nazorskega, vzgojnega, artističnega ali lokalnega interesa, </a:t>
            </a:r>
            <a:r>
              <a:rPr lang="sl-SI" sz="2800" smtClean="0"/>
              <a:t>ampak odprtost za </a:t>
            </a:r>
            <a:r>
              <a:rPr lang="sl-SI" sz="2800" smtClean="0"/>
              <a:t>raznolike bralske </a:t>
            </a:r>
            <a:r>
              <a:rPr lang="sl-SI" sz="2800" smtClean="0"/>
              <a:t>interese. </a:t>
            </a:r>
            <a:r>
              <a:rPr lang="sl-SI" sz="2800" smtClean="0"/>
              <a:t>Potrudimo se do razmisleka, komu bi pa knjiga, ki meni sicer ni všeč, vendarle kaj pomenila. Cilj naj ne bo samo vzgoja </a:t>
            </a:r>
            <a:r>
              <a:rPr lang="sl-SI" sz="2800" smtClean="0"/>
              <a:t>rahločutnega </a:t>
            </a:r>
            <a:r>
              <a:rPr lang="sl-SI" sz="2800" smtClean="0"/>
              <a:t>bralca, ampak vzgoja piscev: popisovalcev, komentatorjev, predelovalcev.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je piscev na Slovenskem?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400" dirty="0"/>
              <a:t>17.344 avtorjev leta 2015 </a:t>
            </a:r>
            <a:r>
              <a:rPr lang="sl-SI" sz="2400" dirty="0" smtClean="0"/>
              <a:t>(0,85 </a:t>
            </a:r>
            <a:r>
              <a:rPr lang="sl-SI" sz="2400" dirty="0"/>
              <a:t>% </a:t>
            </a:r>
            <a:r>
              <a:rPr lang="sl-SI" sz="2400" dirty="0" smtClean="0"/>
              <a:t>populacije) </a:t>
            </a:r>
            <a:endParaRPr lang="sl-SI" sz="2400" dirty="0"/>
          </a:p>
          <a:p>
            <a:r>
              <a:rPr lang="sl-SI" sz="2400" dirty="0"/>
              <a:t>2.152.950 izposoj</a:t>
            </a:r>
          </a:p>
          <a:p>
            <a:pPr lvl="1"/>
            <a:r>
              <a:rPr lang="sl-SI" sz="2000" dirty="0" smtClean="0"/>
              <a:t>več </a:t>
            </a:r>
            <a:r>
              <a:rPr lang="sl-SI" sz="2000" dirty="0"/>
              <a:t>kot 1000 izposoj ima 329 avtorjev </a:t>
            </a:r>
            <a:r>
              <a:rPr lang="sl-SI" sz="2000" dirty="0" smtClean="0"/>
              <a:t>(2 </a:t>
            </a:r>
            <a:r>
              <a:rPr lang="sl-SI" sz="2000" dirty="0"/>
              <a:t>%), ki pokrijejo 58 % vseh </a:t>
            </a:r>
            <a:r>
              <a:rPr lang="sl-SI" sz="2000" dirty="0" smtClean="0"/>
              <a:t>izposoj</a:t>
            </a:r>
          </a:p>
          <a:p>
            <a:pPr lvl="1"/>
            <a:r>
              <a:rPr lang="sl-SI" sz="2000" dirty="0" smtClean="0"/>
              <a:t>več </a:t>
            </a:r>
            <a:r>
              <a:rPr lang="sl-SI" sz="2000" dirty="0"/>
              <a:t>kot 100 izposoj ima 3009 avtorjev (</a:t>
            </a:r>
            <a:r>
              <a:rPr lang="sl-SI" sz="2000" dirty="0" smtClean="0"/>
              <a:t>18 </a:t>
            </a:r>
            <a:r>
              <a:rPr lang="sl-SI" sz="2000" dirty="0"/>
              <a:t>%), njihov delež pa je že 95 </a:t>
            </a:r>
            <a:r>
              <a:rPr lang="sl-SI" sz="2000" dirty="0" smtClean="0"/>
              <a:t>%</a:t>
            </a:r>
          </a:p>
          <a:p>
            <a:r>
              <a:rPr lang="sl-SI" sz="2400" dirty="0" smtClean="0"/>
              <a:t>primer Sr. Dobrava pri Kropi: od 450 prebivalcev jih objavlja 15 = 3 %</a:t>
            </a:r>
          </a:p>
          <a:p>
            <a:r>
              <a:rPr lang="sl-SI" sz="2400" dirty="0" smtClean="0"/>
              <a:t>+ </a:t>
            </a:r>
            <a:r>
              <a:rPr lang="sl-SI" sz="2400" dirty="0" err="1" smtClean="0"/>
              <a:t>tviti</a:t>
            </a:r>
            <a:r>
              <a:rPr lang="sl-SI" sz="2400" dirty="0" smtClean="0"/>
              <a:t>, </a:t>
            </a:r>
            <a:r>
              <a:rPr lang="sl-SI" sz="2400" dirty="0" err="1" smtClean="0"/>
              <a:t>Youtube</a:t>
            </a:r>
            <a:r>
              <a:rPr lang="sl-SI" sz="2400" dirty="0" smtClean="0"/>
              <a:t>, Wikipedija, blogi, časopisni komentarji, slike</a:t>
            </a:r>
            <a:r>
              <a:rPr lang="sl-SI" sz="2400" smtClean="0"/>
              <a:t>, </a:t>
            </a:r>
            <a:r>
              <a:rPr lang="sl-SI" sz="2400" smtClean="0"/>
              <a:t>Dobre knjige.si, </a:t>
            </a:r>
            <a:r>
              <a:rPr lang="sl-SI" sz="2400" strike="sngStrike" smtClean="0">
                <a:effectLst/>
              </a:rPr>
              <a:t>facebook, diplome</a:t>
            </a:r>
            <a:endParaRPr lang="sl-SI" sz="2400" dirty="0">
              <a:effectLst/>
            </a:endParaRPr>
          </a:p>
          <a:p>
            <a:r>
              <a:rPr lang="sl-SI" sz="2400" dirty="0" smtClean="0"/>
              <a:t>civilizacijski cilj je doseči 7-odstotni delež kreativne/podjetne/aktivne populacije</a:t>
            </a:r>
          </a:p>
          <a:p>
            <a:endParaRPr lang="sl-SI" sz="2400" dirty="0"/>
          </a:p>
          <a:p>
            <a:pPr marL="36900" indent="0">
              <a:buNone/>
            </a:pPr>
            <a:r>
              <a:rPr lang="sl-SI" sz="2400" dirty="0" smtClean="0"/>
              <a:t>Vir: </a:t>
            </a:r>
            <a:r>
              <a:rPr lang="sl-SI" dirty="0" smtClean="0"/>
              <a:t>Knjižnično nadomestilo, </a:t>
            </a:r>
            <a:r>
              <a:rPr lang="sl-SI" dirty="0" err="1" smtClean="0"/>
              <a:t>Cobiss</a:t>
            </a:r>
            <a:endParaRPr lang="sl-SI" sz="20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="" xmlns:p14="http://schemas.microsoft.com/office/powerpoint/2010/main" val="356417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400" dirty="0" smtClean="0"/>
              <a:t>Pismenost ali kreativnost? &gt; Pismenost </a:t>
            </a:r>
            <a:r>
              <a:rPr lang="sl-SI" sz="4400" smtClean="0"/>
              <a:t>+ </a:t>
            </a:r>
            <a:r>
              <a:rPr lang="sl-SI" sz="4400" smtClean="0"/>
              <a:t>kreativnost &gt; Pismenost = kreativnost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1955800"/>
            <a:ext cx="10353762" cy="1270000"/>
          </a:xfrm>
        </p:spPr>
        <p:txBody>
          <a:bodyPr>
            <a:normAutofit/>
          </a:bodyPr>
          <a:lstStyle/>
          <a:p>
            <a:r>
              <a:rPr lang="sl-SI" sz="2800" dirty="0">
                <a:effectLst/>
              </a:rPr>
              <a:t>Ken </a:t>
            </a:r>
            <a:r>
              <a:rPr lang="sl-SI" sz="2800" dirty="0" smtClean="0">
                <a:effectLst/>
              </a:rPr>
              <a:t>Robinson: Do </a:t>
            </a:r>
            <a:r>
              <a:rPr lang="sl-SI" sz="2800" dirty="0" err="1" smtClean="0">
                <a:effectLst/>
              </a:rPr>
              <a:t>schols</a:t>
            </a:r>
            <a:r>
              <a:rPr lang="sl-SI" sz="2800" dirty="0" smtClean="0">
                <a:effectLst/>
              </a:rPr>
              <a:t> </a:t>
            </a:r>
            <a:r>
              <a:rPr lang="sl-SI" sz="2800" dirty="0" err="1" smtClean="0">
                <a:effectLst/>
              </a:rPr>
              <a:t>kill</a:t>
            </a:r>
            <a:r>
              <a:rPr lang="sl-SI" sz="2800" dirty="0" smtClean="0">
                <a:effectLst/>
              </a:rPr>
              <a:t> </a:t>
            </a:r>
            <a:r>
              <a:rPr lang="sl-SI" sz="2800" dirty="0" err="1" smtClean="0">
                <a:effectLst/>
              </a:rPr>
              <a:t>creativity</a:t>
            </a:r>
            <a:r>
              <a:rPr lang="sl-SI" sz="2800" dirty="0" smtClean="0">
                <a:effectLst/>
              </a:rPr>
              <a:t>? </a:t>
            </a:r>
            <a:r>
              <a:rPr lang="sl-SI" sz="2800" u="sng" dirty="0">
                <a:effectLst/>
                <a:hlinkClick r:id="rId2"/>
              </a:rPr>
              <a:t>TED: </a:t>
            </a:r>
            <a:r>
              <a:rPr lang="sl-SI" sz="2800" u="sng" dirty="0" err="1">
                <a:effectLst/>
                <a:hlinkClick r:id="rId2"/>
              </a:rPr>
              <a:t>Ideas</a:t>
            </a:r>
            <a:r>
              <a:rPr lang="sl-SI" sz="2800" u="sng" dirty="0">
                <a:effectLst/>
                <a:hlinkClick r:id="rId2"/>
              </a:rPr>
              <a:t> </a:t>
            </a:r>
            <a:r>
              <a:rPr lang="sl-SI" sz="2800" u="sng" dirty="0" err="1">
                <a:effectLst/>
                <a:hlinkClick r:id="rId2"/>
              </a:rPr>
              <a:t>worth</a:t>
            </a:r>
            <a:r>
              <a:rPr lang="sl-SI" sz="2800" u="sng" dirty="0">
                <a:effectLst/>
                <a:hlinkClick r:id="rId2"/>
              </a:rPr>
              <a:t> </a:t>
            </a:r>
            <a:r>
              <a:rPr lang="sl-SI" sz="2800" u="sng" dirty="0" err="1">
                <a:effectLst/>
                <a:hlinkClick r:id="rId2"/>
              </a:rPr>
              <a:t>spreading</a:t>
            </a:r>
            <a:r>
              <a:rPr lang="sl-SI" sz="2800">
                <a:effectLst/>
              </a:rPr>
              <a:t>. </a:t>
            </a:r>
            <a:r>
              <a:rPr lang="sl-SI" sz="2800" smtClean="0">
                <a:effectLst/>
              </a:rPr>
              <a:t>Youtube 2006.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99100" y="2678533"/>
            <a:ext cx="6127750" cy="4179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1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Branje je v redu.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mtClean="0"/>
              <a:t>Konkurenca knjižničarjem pri prizadevanju </a:t>
            </a:r>
            <a:r>
              <a:rPr lang="sl-SI" dirty="0" smtClean="0"/>
              <a:t>za več branja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2092411"/>
            <a:ext cx="10353762" cy="4295689"/>
          </a:xfrm>
        </p:spPr>
        <p:txBody>
          <a:bodyPr>
            <a:normAutofit/>
          </a:bodyPr>
          <a:lstStyle/>
          <a:p>
            <a:r>
              <a:rPr lang="sl-SI" sz="3600" dirty="0" smtClean="0"/>
              <a:t>služba, družina</a:t>
            </a:r>
          </a:p>
          <a:p>
            <a:pPr lvl="1"/>
            <a:r>
              <a:rPr lang="sl-SI" sz="3200" dirty="0" smtClean="0"/>
              <a:t>šport, estrada</a:t>
            </a:r>
          </a:p>
          <a:p>
            <a:pPr lvl="2"/>
            <a:r>
              <a:rPr lang="sl-SI" sz="3200" dirty="0" smtClean="0"/>
              <a:t>drugi mediji: TV (resničnostni šovi, kvizi, telenovele), računalniki (igrice), glasba</a:t>
            </a:r>
          </a:p>
          <a:p>
            <a:pPr lvl="3"/>
            <a:r>
              <a:rPr lang="sl-SI" sz="2800" dirty="0" smtClean="0"/>
              <a:t>druge </a:t>
            </a:r>
            <a:r>
              <a:rPr lang="sl-SI" sz="2800" smtClean="0"/>
              <a:t>oblike </a:t>
            </a:r>
            <a:r>
              <a:rPr lang="sl-SI" sz="2800" smtClean="0"/>
              <a:t>literarne </a:t>
            </a:r>
            <a:r>
              <a:rPr lang="sl-SI" sz="2800" dirty="0" smtClean="0"/>
              <a:t>distribucije: literarne revije, feljtoni, </a:t>
            </a:r>
            <a:r>
              <a:rPr lang="sl-SI" sz="2800" b="1" dirty="0" smtClean="0">
                <a:solidFill>
                  <a:srgbClr val="FF0000"/>
                </a:solidFill>
              </a:rPr>
              <a:t>knjigarne</a:t>
            </a:r>
            <a:r>
              <a:rPr lang="sl-SI" sz="2800" dirty="0" smtClean="0"/>
              <a:t>, veleblagovnice/trafike</a:t>
            </a:r>
          </a:p>
          <a:p>
            <a:r>
              <a:rPr lang="sl-SI" sz="3400" dirty="0" smtClean="0"/>
              <a:t>avtorska zakonodaja</a:t>
            </a:r>
            <a:endParaRPr lang="sl-SI" sz="3400" dirty="0"/>
          </a:p>
        </p:txBody>
      </p:sp>
    </p:spTree>
    <p:extLst>
      <p:ext uri="{BB962C8B-B14F-4D97-AF65-F5344CB8AC3E}">
        <p14:creationId xmlns="" xmlns:p14="http://schemas.microsoft.com/office/powerpoint/2010/main" val="137943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Če je civilizacijski cilj razgledani</a:t>
            </a:r>
            <a:r>
              <a:rPr lang="sl-SI" smtClean="0"/>
              <a:t>, </a:t>
            </a:r>
            <a:r>
              <a:rPr lang="sl-SI" smtClean="0"/>
              <a:t>kreativni, odgovorni </a:t>
            </a:r>
            <a:r>
              <a:rPr lang="sl-SI" dirty="0" smtClean="0"/>
              <a:t>in sodelovalni  posameznik, 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2171700"/>
            <a:ext cx="10353762" cy="36195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l-SI" sz="2800" dirty="0" smtClean="0"/>
              <a:t>… potem si moramo zanj prizadevati, tako da ljudem omogočimo prosti dostop do znanja in priložnosti za produkcijo znanja. Zato imajo prednost mediji in ustanove, ki omogočajo prosto dostopnost: </a:t>
            </a:r>
          </a:p>
          <a:p>
            <a:pPr lvl="1"/>
            <a:r>
              <a:rPr lang="sl-SI" sz="2400" dirty="0" smtClean="0"/>
              <a:t>splet pred tiskano knjigo</a:t>
            </a:r>
          </a:p>
          <a:p>
            <a:pPr lvl="1"/>
            <a:r>
              <a:rPr lang="sl-SI" sz="2400" dirty="0" smtClean="0"/>
              <a:t>knjižnica pred knjigarno</a:t>
            </a:r>
          </a:p>
        </p:txBody>
      </p:sp>
    </p:spTree>
    <p:extLst>
      <p:ext uri="{BB962C8B-B14F-4D97-AF65-F5344CB8AC3E}">
        <p14:creationId xmlns="" xmlns:p14="http://schemas.microsoft.com/office/powerpoint/2010/main" val="283966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Dobra : slaba knjiga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95" y="2158999"/>
            <a:ext cx="10734508" cy="4299465"/>
          </a:xfrm>
        </p:spPr>
        <p:txBody>
          <a:bodyPr>
            <a:normAutofit fontScale="85000" lnSpcReduction="20000"/>
          </a:bodyPr>
          <a:lstStyle/>
          <a:p>
            <a:pPr marL="342900" lvl="1" indent="-306000">
              <a:buFont typeface="Wingdings 2" charset="2"/>
              <a:buChar char=""/>
            </a:pPr>
            <a:r>
              <a:rPr lang="sl-SI" sz="2800" dirty="0" smtClean="0"/>
              <a:t>Tone Pretnar</a:t>
            </a:r>
            <a:r>
              <a:rPr lang="sl-SI" sz="2800" dirty="0"/>
              <a:t>: Ni slabih knjig, so samo slabi bralci.</a:t>
            </a:r>
          </a:p>
          <a:p>
            <a:r>
              <a:rPr lang="sl-SI" sz="2800" dirty="0" smtClean="0"/>
              <a:t>Najboljši pisatelji so v otroštvu prebirali </a:t>
            </a:r>
            <a:r>
              <a:rPr lang="sl-SI" sz="2800" smtClean="0"/>
              <a:t>najslabše knjige ali Vsaka knjiga je za kaj dobra.</a:t>
            </a:r>
            <a:endParaRPr lang="sl-SI" sz="2800" dirty="0" smtClean="0"/>
          </a:p>
          <a:p>
            <a:r>
              <a:rPr lang="sl-SI" sz="2800" dirty="0" smtClean="0"/>
              <a:t>Ni inštitucije, ki bi zmogla ovrednotiti </a:t>
            </a:r>
            <a:r>
              <a:rPr lang="sl-SI" sz="2800" smtClean="0"/>
              <a:t>vso produkcijo.</a:t>
            </a:r>
            <a:endParaRPr lang="sl-SI" sz="2800" dirty="0" smtClean="0"/>
          </a:p>
          <a:p>
            <a:r>
              <a:rPr lang="sl-SI" sz="2800" dirty="0" smtClean="0"/>
              <a:t>Ni orodij in </a:t>
            </a:r>
            <a:r>
              <a:rPr lang="sl-SI" sz="2800" dirty="0"/>
              <a:t>kriterijev</a:t>
            </a:r>
            <a:r>
              <a:rPr lang="sl-SI" sz="2800" dirty="0" smtClean="0"/>
              <a:t> za objektivno vrednostno </a:t>
            </a:r>
            <a:r>
              <a:rPr lang="sl-SI" sz="2800" smtClean="0"/>
              <a:t>sodbo.</a:t>
            </a:r>
          </a:p>
          <a:p>
            <a:r>
              <a:rPr lang="sl-SI" sz="2800" smtClean="0"/>
              <a:t>Produkcije slabih knjig ni mogoče in ni smiselno ustavljati.</a:t>
            </a:r>
          </a:p>
          <a:p>
            <a:r>
              <a:rPr lang="sl-SI" sz="2800" smtClean="0"/>
              <a:t>Matej Bogataj: Kritik ima slabo vest, ko sesuva slabo napisano »kultno knjigo«, ker je to edino, kar bralci sploh preberejo.</a:t>
            </a:r>
          </a:p>
          <a:p>
            <a:endParaRPr lang="sl-SI" sz="2800" smtClean="0"/>
          </a:p>
          <a:p>
            <a:pPr marL="0" indent="0">
              <a:buNone/>
            </a:pPr>
            <a:r>
              <a:rPr lang="sl-SI" sz="2400" smtClean="0"/>
              <a:t>Delitev na dobre in slabe knjige ni potrebna, so pa potrebni </a:t>
            </a:r>
            <a:r>
              <a:rPr lang="sl-SI" sz="2400" smtClean="0"/>
              <a:t>kolikor mogoče natančni opisi </a:t>
            </a:r>
            <a:r>
              <a:rPr lang="sl-SI" sz="2400" smtClean="0"/>
              <a:t>knjig.</a:t>
            </a:r>
            <a:endParaRPr lang="sl-SI" sz="2400" dirty="0"/>
          </a:p>
        </p:txBody>
      </p:sp>
    </p:spTree>
    <p:extLst>
      <p:ext uri="{BB962C8B-B14F-4D97-AF65-F5344CB8AC3E}">
        <p14:creationId xmlns="" xmlns:p14="http://schemas.microsoft.com/office/powerpoint/2010/main" val="270118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TM04033929[[fn=Skril]]</Template>
  <TotalTime>1148</TotalTime>
  <Words>1430</Words>
  <Application>Microsoft Office PowerPoint</Application>
  <PresentationFormat>Po meri</PresentationFormat>
  <Paragraphs>235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1" baseType="lpstr">
      <vt:lpstr>Skril</vt:lpstr>
      <vt:lpstr>Ko že vsak nekaj piše</vt:lpstr>
      <vt:lpstr>Slovenska knjižna produkcija 2014</vt:lpstr>
      <vt:lpstr>Knjižna produkcija ljubljanskih založb skozi stoletja</vt:lpstr>
      <vt:lpstr>Koliko je piscev na Slovenskem?</vt:lpstr>
      <vt:lpstr>Pismenost ali kreativnost? &gt; Pismenost + kreativnost &gt; Pismenost = kreativnost</vt:lpstr>
      <vt:lpstr>Branje je v redu.</vt:lpstr>
      <vt:lpstr>Konkurenca knjižničarjem pri prizadevanju za več branja</vt:lpstr>
      <vt:lpstr>Če je civilizacijski cilj razgledani, kreativni, odgovorni in sodelovalni  posameznik, …</vt:lpstr>
      <vt:lpstr>Dobra : slaba knjiga</vt:lpstr>
      <vt:lpstr>Na Dobrih knjigah (še) ni popularnih:</vt:lpstr>
      <vt:lpstr>Dve zbirki z opisi knjig</vt:lpstr>
      <vt:lpstr>Vprašanja za Dobro knjigo</vt:lpstr>
      <vt:lpstr>Domislice in predlogi za Dobro knjigo</vt:lpstr>
      <vt:lpstr>Primer vpisa v Dobre knjige: Esad Babačić, Trdobojec</vt:lpstr>
      <vt:lpstr>WikiProjekt Romani</vt:lpstr>
      <vt:lpstr>Popisi romanov pri Uvodu v študij slovenske književnosti</vt:lpstr>
      <vt:lpstr>Zgled popisa knjige na Wikipediji: Janez Švajncer, Ko zori človek</vt:lpstr>
      <vt:lpstr>Kako sestaviti enciklopedični članek o knjigi. Nova pisarija. Wikiknjige</vt:lpstr>
      <vt:lpstr>Romaneskni žanri v Wikipediji</vt:lpstr>
      <vt:lpstr>Aleksandra Belšak: Žanrski sistem slovenske literature</vt:lpstr>
      <vt:lpstr>Romaneskni žanri na Wikiviru, prim. kategorija Ženski roman</vt:lpstr>
      <vt:lpstr>Zgled žanrske oznake Ženski roman: Pavlina Pajk, Slučaji usode, 1897</vt:lpstr>
      <vt:lpstr>Žanrske oznake</vt:lpstr>
      <vt:lpstr>Žanri na Dobrih knjigah</vt:lpstr>
      <vt:lpstr>Pogoste žanrske oznake pri Dobrih knjigah in v katalogu na ZRC SAZU</vt:lpstr>
      <vt:lpstr>Preveri frekvenco žanrske oznake tudi na Gigafidi</vt:lpstr>
      <vt:lpstr>Dodatne možne žanrske oznake za Dobre knjige</vt:lpstr>
      <vt:lpstr>Sklep o žanrih</vt:lpstr>
      <vt:lpstr>Bi bilo mogoče nekatere karakteristike knjige združiti ... in druge dodati?</vt:lpstr>
      <vt:lpstr>Sklep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že vsak nekaj piše</dc:title>
  <dc:creator>Hladnik, Miran</dc:creator>
  <cp:lastModifiedBy>Rec.</cp:lastModifiedBy>
  <cp:revision>16</cp:revision>
  <dcterms:created xsi:type="dcterms:W3CDTF">2016-04-04T07:24:48Z</dcterms:created>
  <dcterms:modified xsi:type="dcterms:W3CDTF">2016-04-05T15:00:51Z</dcterms:modified>
</cp:coreProperties>
</file>