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9" r:id="rId6"/>
    <p:sldId id="280" r:id="rId7"/>
    <p:sldId id="281" r:id="rId8"/>
    <p:sldId id="261" r:id="rId9"/>
    <p:sldId id="262" r:id="rId10"/>
    <p:sldId id="260" r:id="rId11"/>
    <p:sldId id="263" r:id="rId12"/>
    <p:sldId id="264" r:id="rId13"/>
    <p:sldId id="282" r:id="rId14"/>
    <p:sldId id="283" r:id="rId15"/>
    <p:sldId id="284" r:id="rId16"/>
    <p:sldId id="285" r:id="rId17"/>
    <p:sldId id="287" r:id="rId18"/>
    <p:sldId id="286"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Zveze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l-SI"/>
  <c:chart>
    <c:plotArea>
      <c:layout>
        <c:manualLayout>
          <c:layoutTarget val="inner"/>
          <c:xMode val="edge"/>
          <c:yMode val="edge"/>
          <c:x val="7.711533924445349E-2"/>
          <c:y val="2.9081531790585358E-2"/>
          <c:w val="0.91693962843079857"/>
          <c:h val="0.90522519556650571"/>
        </c:manualLayout>
      </c:layout>
      <c:barChart>
        <c:barDir val="col"/>
        <c:grouping val="clustered"/>
        <c:ser>
          <c:idx val="0"/>
          <c:order val="0"/>
          <c:cat>
            <c:strRef>
              <c:f>List1!$A$1:$A$10</c:f>
              <c:strCache>
                <c:ptCount val="10"/>
                <c:pt idx="0">
                  <c:v>1900–04</c:v>
                </c:pt>
                <c:pt idx="1">
                  <c:v>1905–09</c:v>
                </c:pt>
                <c:pt idx="2">
                  <c:v>1910–14</c:v>
                </c:pt>
                <c:pt idx="3">
                  <c:v>1915–19</c:v>
                </c:pt>
                <c:pt idx="4">
                  <c:v>1920–24</c:v>
                </c:pt>
                <c:pt idx="5">
                  <c:v>1925–29</c:v>
                </c:pt>
                <c:pt idx="6">
                  <c:v>1930–34</c:v>
                </c:pt>
                <c:pt idx="7">
                  <c:v>1935–39</c:v>
                </c:pt>
                <c:pt idx="8">
                  <c:v>1940–44</c:v>
                </c:pt>
                <c:pt idx="9">
                  <c:v>1945–49</c:v>
                </c:pt>
              </c:strCache>
            </c:strRef>
          </c:cat>
          <c:val>
            <c:numRef>
              <c:f>List1!$B$1:$B$10</c:f>
              <c:numCache>
                <c:formatCode>General</c:formatCode>
                <c:ptCount val="10"/>
                <c:pt idx="0">
                  <c:v>43</c:v>
                </c:pt>
                <c:pt idx="1">
                  <c:v>42</c:v>
                </c:pt>
                <c:pt idx="2">
                  <c:v>55</c:v>
                </c:pt>
                <c:pt idx="3">
                  <c:v>12</c:v>
                </c:pt>
                <c:pt idx="4">
                  <c:v>102</c:v>
                </c:pt>
                <c:pt idx="5">
                  <c:v>74</c:v>
                </c:pt>
                <c:pt idx="6">
                  <c:v>103</c:v>
                </c:pt>
                <c:pt idx="7">
                  <c:v>85</c:v>
                </c:pt>
                <c:pt idx="8">
                  <c:v>65</c:v>
                </c:pt>
                <c:pt idx="9">
                  <c:v>168</c:v>
                </c:pt>
              </c:numCache>
            </c:numRef>
          </c:val>
        </c:ser>
        <c:axId val="42255488"/>
        <c:axId val="42257024"/>
      </c:barChart>
      <c:catAx>
        <c:axId val="42255488"/>
        <c:scaling>
          <c:orientation val="minMax"/>
        </c:scaling>
        <c:axPos val="b"/>
        <c:tickLblPos val="nextTo"/>
        <c:crossAx val="42257024"/>
        <c:crosses val="autoZero"/>
        <c:auto val="1"/>
        <c:lblAlgn val="ctr"/>
        <c:lblOffset val="100"/>
      </c:catAx>
      <c:valAx>
        <c:axId val="42257024"/>
        <c:scaling>
          <c:orientation val="minMax"/>
        </c:scaling>
        <c:axPos val="l"/>
        <c:majorGridlines/>
        <c:numFmt formatCode="General" sourceLinked="1"/>
        <c:tickLblPos val="nextTo"/>
        <c:crossAx val="42255488"/>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8" name="Naslov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sl-SI" smtClean="0"/>
              <a:t>Kliknite, če želite urediti slog naslova matrice</a:t>
            </a:r>
            <a:endParaRPr kumimoji="0" lang="en-US"/>
          </a:p>
        </p:txBody>
      </p:sp>
      <p:sp>
        <p:nvSpPr>
          <p:cNvPr id="28" name="Ograda datuma 27"/>
          <p:cNvSpPr>
            <a:spLocks noGrp="1"/>
          </p:cNvSpPr>
          <p:nvPr>
            <p:ph type="dt" sz="half" idx="10"/>
          </p:nvPr>
        </p:nvSpPr>
        <p:spPr/>
        <p:txBody>
          <a:bodyPr/>
          <a:lstStyle/>
          <a:p>
            <a:fld id="{E7423BC5-2BF1-4A28-A4DF-EEF29390FA17}" type="datetimeFigureOut">
              <a:rPr lang="sl-SI" smtClean="0"/>
              <a:pPr/>
              <a:t>27.2.2013</a:t>
            </a:fld>
            <a:endParaRPr lang="sl-SI"/>
          </a:p>
        </p:txBody>
      </p:sp>
      <p:sp>
        <p:nvSpPr>
          <p:cNvPr id="17" name="Ograda noge 16"/>
          <p:cNvSpPr>
            <a:spLocks noGrp="1"/>
          </p:cNvSpPr>
          <p:nvPr>
            <p:ph type="ftr" sz="quarter" idx="11"/>
          </p:nvPr>
        </p:nvSpPr>
        <p:spPr/>
        <p:txBody>
          <a:bodyPr/>
          <a:lstStyle/>
          <a:p>
            <a:endParaRPr lang="sl-SI"/>
          </a:p>
        </p:txBody>
      </p:sp>
      <p:sp>
        <p:nvSpPr>
          <p:cNvPr id="29" name="Ograda številke diapozitiva 28"/>
          <p:cNvSpPr>
            <a:spLocks noGrp="1"/>
          </p:cNvSpPr>
          <p:nvPr>
            <p:ph type="sldNum" sz="quarter" idx="12"/>
          </p:nvPr>
        </p:nvSpPr>
        <p:spPr/>
        <p:txBody>
          <a:bodyPr/>
          <a:lstStyle/>
          <a:p>
            <a:fld id="{490D3701-EA16-47C2-8559-56414E1A97F8}" type="slidenum">
              <a:rPr lang="sl-SI" smtClean="0"/>
              <a:pPr/>
              <a:t>‹#›</a:t>
            </a:fld>
            <a:endParaRPr lang="sl-SI"/>
          </a:p>
        </p:txBody>
      </p:sp>
      <p:sp>
        <p:nvSpPr>
          <p:cNvPr id="9" name="Podnaslov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E7423BC5-2BF1-4A28-A4DF-EEF29390FA17}" type="datetimeFigureOut">
              <a:rPr lang="sl-SI" smtClean="0"/>
              <a:pPr/>
              <a:t>27.2.2013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E7423BC5-2BF1-4A28-A4DF-EEF29390FA17}" type="datetimeFigureOut">
              <a:rPr lang="sl-SI" smtClean="0"/>
              <a:pPr/>
              <a:t>27.2.2013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E7423BC5-2BF1-4A28-A4DF-EEF29390FA17}" type="datetimeFigureOut">
              <a:rPr lang="sl-SI" smtClean="0"/>
              <a:pPr/>
              <a:t>27.2.2013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E7423BC5-2BF1-4A28-A4DF-EEF29390FA17}" type="datetimeFigureOut">
              <a:rPr lang="sl-SI" smtClean="0"/>
              <a:pPr/>
              <a:t>27.2.2013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a:xfrm>
            <a:off x="7924800" y="6416675"/>
            <a:ext cx="762000" cy="365125"/>
          </a:xfrm>
        </p:spPr>
        <p:txBody>
          <a:bodyPr/>
          <a:lstStyle/>
          <a:p>
            <a:fld id="{490D3701-EA16-47C2-8559-56414E1A97F8}"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E7423BC5-2BF1-4A28-A4DF-EEF29390FA17}" type="datetimeFigureOut">
              <a:rPr lang="sl-SI" smtClean="0"/>
              <a:pPr/>
              <a:t>27.2.2013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E7423BC5-2BF1-4A28-A4DF-EEF29390FA17}" type="datetimeFigureOut">
              <a:rPr lang="sl-SI" smtClean="0"/>
              <a:pPr/>
              <a:t>27.2.2013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E7423BC5-2BF1-4A28-A4DF-EEF29390FA17}" type="datetimeFigureOut">
              <a:rPr lang="sl-SI" smtClean="0"/>
              <a:pPr/>
              <a:t>27.2.2013</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7423BC5-2BF1-4A28-A4DF-EEF29390FA17}" type="datetimeFigureOut">
              <a:rPr lang="sl-SI" smtClean="0"/>
              <a:pPr/>
              <a:t>27.2.2013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E7423BC5-2BF1-4A28-A4DF-EEF29390FA17}" type="datetimeFigureOut">
              <a:rPr lang="sl-SI" smtClean="0"/>
              <a:pPr/>
              <a:t>27.2.2013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sl-SI" smtClean="0">
                <a:solidFill>
                  <a:schemeClr val="lt1"/>
                </a:solidFill>
                <a:latin typeface="+mn-lt"/>
                <a:ea typeface="+mn-ea"/>
                <a:cs typeface="+mn-cs"/>
              </a:rPr>
              <a:t>Kliknite ikono, če želite dodati sliko</a:t>
            </a:r>
            <a:endParaRPr kumimoji="0" lang="en-US" dirty="0">
              <a:solidFill>
                <a:schemeClr val="lt1"/>
              </a:solidFill>
              <a:latin typeface="+mn-lt"/>
              <a:ea typeface="+mn-ea"/>
              <a:cs typeface="+mn-cs"/>
            </a:endParaRPr>
          </a:p>
        </p:txBody>
      </p:sp>
      <p:sp>
        <p:nvSpPr>
          <p:cNvPr id="4" name="Ograda besedila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E7423BC5-2BF1-4A28-A4DF-EEF29390FA17}" type="datetimeFigureOut">
              <a:rPr lang="sl-SI" smtClean="0"/>
              <a:pPr/>
              <a:t>27.2.2013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490D3701-EA16-47C2-8559-56414E1A97F8}"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grada naslova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4" name="Ograda datum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7423BC5-2BF1-4A28-A4DF-EEF29390FA17}" type="datetimeFigureOut">
              <a:rPr lang="sl-SI" smtClean="0"/>
              <a:pPr/>
              <a:t>27.2.2013</a:t>
            </a:fld>
            <a:endParaRPr lang="sl-SI"/>
          </a:p>
        </p:txBody>
      </p:sp>
      <p:sp>
        <p:nvSpPr>
          <p:cNvPr id="3" name="Ograda no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sl-SI"/>
          </a:p>
        </p:txBody>
      </p:sp>
      <p:sp>
        <p:nvSpPr>
          <p:cNvPr id="23" name="Ograda številke diapoz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0D3701-EA16-47C2-8559-56414E1A97F8}"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smtClean="0"/>
              <a:t>Slovenska dramatika 1900-1950</a:t>
            </a:r>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Etbin Kristan (</a:t>
            </a:r>
            <a:r>
              <a:rPr lang="sl-SI" smtClean="0"/>
              <a:t>1867-1953</a:t>
            </a:r>
            <a:r>
              <a:rPr lang="sl-SI" smtClean="0"/>
              <a:t>)</a:t>
            </a:r>
            <a:endParaRPr lang="sl-SI"/>
          </a:p>
        </p:txBody>
      </p:sp>
      <p:sp>
        <p:nvSpPr>
          <p:cNvPr id="3" name="Ograda vsebine 2"/>
          <p:cNvSpPr>
            <a:spLocks noGrp="1"/>
          </p:cNvSpPr>
          <p:nvPr>
            <p:ph idx="1"/>
          </p:nvPr>
        </p:nvSpPr>
        <p:spPr>
          <a:xfrm>
            <a:off x="323528" y="1844824"/>
            <a:ext cx="5842992" cy="4709160"/>
          </a:xfrm>
        </p:spPr>
        <p:txBody>
          <a:bodyPr/>
          <a:lstStyle/>
          <a:p>
            <a:r>
              <a:rPr lang="sl-SI" smtClean="0"/>
              <a:t>Zvestoba </a:t>
            </a:r>
          </a:p>
          <a:p>
            <a:r>
              <a:rPr lang="sl-SI" smtClean="0"/>
              <a:t>Volja</a:t>
            </a:r>
          </a:p>
          <a:p>
            <a:r>
              <a:rPr lang="sl-SI" smtClean="0"/>
              <a:t>Ljubislava</a:t>
            </a:r>
            <a:endParaRPr lang="sl-SI" smtClean="0"/>
          </a:p>
          <a:p>
            <a:r>
              <a:rPr lang="sl-SI" smtClean="0"/>
              <a:t>Kraljevanje</a:t>
            </a:r>
          </a:p>
          <a:p>
            <a:r>
              <a:rPr lang="sl-SI" smtClean="0"/>
              <a:t>Kato Vranković</a:t>
            </a:r>
          </a:p>
          <a:p>
            <a:r>
              <a:rPr lang="sl-SI" smtClean="0"/>
              <a:t>Samosvoj</a:t>
            </a:r>
          </a:p>
          <a:p>
            <a:r>
              <a:rPr lang="sl-SI" smtClean="0"/>
              <a:t>ameriška dramatika: Gospodar</a:t>
            </a:r>
            <a:endParaRPr lang="sl-SI"/>
          </a:p>
        </p:txBody>
      </p:sp>
      <p:pic>
        <p:nvPicPr>
          <p:cNvPr id="17410" name="Picture 2" descr="http://upload.wikimedia.org/wikipedia/commons/thumb/a/ab/Etbin_Kristan.jpg/200px-Etbin_Kristan.jpg"/>
          <p:cNvPicPr>
            <a:picLocks noChangeAspect="1" noChangeArrowheads="1"/>
          </p:cNvPicPr>
          <p:nvPr/>
        </p:nvPicPr>
        <p:blipFill>
          <a:blip r:embed="rId2" cstate="print"/>
          <a:srcRect/>
          <a:stretch>
            <a:fillRect/>
          </a:stretch>
        </p:blipFill>
        <p:spPr bwMode="auto">
          <a:xfrm>
            <a:off x="6248186" y="2780928"/>
            <a:ext cx="2605078" cy="375131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mtClean="0"/>
              <a:t>Ivan Cankar (1876-1918)</a:t>
            </a:r>
            <a:endParaRPr lang="sl-SI"/>
          </a:p>
        </p:txBody>
      </p:sp>
      <p:sp>
        <p:nvSpPr>
          <p:cNvPr id="3" name="Ograda vsebine 2"/>
          <p:cNvSpPr>
            <a:spLocks noGrp="1"/>
          </p:cNvSpPr>
          <p:nvPr>
            <p:ph idx="1"/>
          </p:nvPr>
        </p:nvSpPr>
        <p:spPr>
          <a:xfrm>
            <a:off x="457200" y="1600200"/>
            <a:ext cx="6131024" cy="4709160"/>
          </a:xfrm>
        </p:spPr>
        <p:txBody>
          <a:bodyPr/>
          <a:lstStyle/>
          <a:p>
            <a:r>
              <a:rPr lang="sl-SI" smtClean="0"/>
              <a:t>Romantične duše</a:t>
            </a:r>
          </a:p>
          <a:p>
            <a:r>
              <a:rPr lang="sl-SI" smtClean="0"/>
              <a:t>Jakob Ruda</a:t>
            </a:r>
          </a:p>
          <a:p>
            <a:r>
              <a:rPr lang="sl-SI" smtClean="0"/>
              <a:t>Za narodov blagor</a:t>
            </a:r>
          </a:p>
          <a:p>
            <a:r>
              <a:rPr lang="sl-SI" smtClean="0"/>
              <a:t>Kralj na Betajnovi</a:t>
            </a:r>
          </a:p>
          <a:p>
            <a:r>
              <a:rPr lang="sl-SI" smtClean="0"/>
              <a:t>Pohujšanje v dolini Šentflorjanski</a:t>
            </a:r>
          </a:p>
          <a:p>
            <a:r>
              <a:rPr lang="sl-SI" smtClean="0"/>
              <a:t>Hlapci</a:t>
            </a:r>
          </a:p>
          <a:p>
            <a:r>
              <a:rPr lang="sl-SI" smtClean="0"/>
              <a:t>Lepa Vida</a:t>
            </a:r>
            <a:endParaRPr lang="sl-SI"/>
          </a:p>
        </p:txBody>
      </p:sp>
      <p:pic>
        <p:nvPicPr>
          <p:cNvPr id="16386" name="Picture 2" descr="http://upload.wikimedia.org/wikipedia/commons/thumb/c/cc/Ivan_Cankar_1915.jpg/200px-Ivan_Cankar_1915.jpg"/>
          <p:cNvPicPr>
            <a:picLocks noChangeAspect="1" noChangeArrowheads="1"/>
          </p:cNvPicPr>
          <p:nvPr/>
        </p:nvPicPr>
        <p:blipFill>
          <a:blip r:embed="rId2" cstate="print"/>
          <a:srcRect/>
          <a:stretch>
            <a:fillRect/>
          </a:stretch>
        </p:blipFill>
        <p:spPr bwMode="auto">
          <a:xfrm>
            <a:off x="7092280" y="1268760"/>
            <a:ext cx="1905000" cy="29337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mtClean="0"/>
              <a:t>Romantične duše</a:t>
            </a:r>
            <a:endParaRPr lang="sl-SI"/>
          </a:p>
        </p:txBody>
      </p:sp>
      <p:sp>
        <p:nvSpPr>
          <p:cNvPr id="3" name="Ograda vsebine 2"/>
          <p:cNvSpPr>
            <a:spLocks noGrp="1"/>
          </p:cNvSpPr>
          <p:nvPr>
            <p:ph idx="1"/>
          </p:nvPr>
        </p:nvSpPr>
        <p:spPr>
          <a:xfrm>
            <a:off x="457200" y="1600200"/>
            <a:ext cx="6419056" cy="4709160"/>
          </a:xfrm>
        </p:spPr>
        <p:txBody>
          <a:bodyPr>
            <a:normAutofit fontScale="92500" lnSpcReduction="10000"/>
          </a:bodyPr>
          <a:lstStyle/>
          <a:p>
            <a:r>
              <a:rPr lang="sl-SI" smtClean="0"/>
              <a:t>prvo Cankarjevo daljše delo, 1897 (pri 21. letih)</a:t>
            </a:r>
          </a:p>
          <a:p>
            <a:r>
              <a:rPr lang="sl-SI" smtClean="0"/>
              <a:t>naslovi: Romantika &gt; Romantične duše &gt; Romantični ljudje</a:t>
            </a:r>
          </a:p>
          <a:p>
            <a:r>
              <a:rPr lang="sl-SI" smtClean="0"/>
              <a:t>neuspešna recepcija: odklonijo ga Dramsko društvo, LZ in Schwentner, natisnje slednji šele 1922, takrat tudi uprizorjeno (6-krat), vendar slabe kritike</a:t>
            </a:r>
          </a:p>
          <a:p>
            <a:r>
              <a:rPr lang="sl-SI" smtClean="0"/>
              <a:t>Govekar komentira, da je bil odklonjen zaradi avtorjeve domišljavosti</a:t>
            </a:r>
          </a:p>
          <a:p>
            <a:endParaRPr lang="sl-SI" smtClean="0"/>
          </a:p>
          <a:p>
            <a:endParaRPr lang="sl-SI"/>
          </a:p>
        </p:txBody>
      </p:sp>
      <p:pic>
        <p:nvPicPr>
          <p:cNvPr id="15362" name="Picture 2" descr="Ivan Cankar - Romanti&amp;ccaron;ne duše.pdf"/>
          <p:cNvPicPr>
            <a:picLocks noChangeAspect="1" noChangeArrowheads="1"/>
          </p:cNvPicPr>
          <p:nvPr/>
        </p:nvPicPr>
        <p:blipFill>
          <a:blip r:embed="rId2" cstate="print"/>
          <a:srcRect/>
          <a:stretch>
            <a:fillRect/>
          </a:stretch>
        </p:blipFill>
        <p:spPr bwMode="auto">
          <a:xfrm>
            <a:off x="6587349" y="3140968"/>
            <a:ext cx="2384407" cy="356577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6131024" cy="1570186"/>
          </a:xfrm>
        </p:spPr>
        <p:txBody>
          <a:bodyPr>
            <a:normAutofit fontScale="90000"/>
          </a:bodyPr>
          <a:lstStyle/>
          <a:p>
            <a:r>
              <a:rPr lang="sl-SI" smtClean="0"/>
              <a:t>Kako je Viktor Bežek utemeljil zavrnitev Romantičnih duš</a:t>
            </a:r>
            <a:endParaRPr lang="sl-SI"/>
          </a:p>
        </p:txBody>
      </p:sp>
      <p:sp>
        <p:nvSpPr>
          <p:cNvPr id="3" name="Ograda vsebine 2"/>
          <p:cNvSpPr>
            <a:spLocks noGrp="1"/>
          </p:cNvSpPr>
          <p:nvPr>
            <p:ph idx="1"/>
          </p:nvPr>
        </p:nvSpPr>
        <p:spPr>
          <a:xfrm>
            <a:off x="457200" y="2060848"/>
            <a:ext cx="8229600" cy="4248512"/>
          </a:xfrm>
        </p:spPr>
        <p:txBody>
          <a:bodyPr>
            <a:normAutofit fontScale="92500"/>
          </a:bodyPr>
          <a:lstStyle/>
          <a:p>
            <a:r>
              <a:rPr lang="sl-SI" smtClean="0"/>
              <a:t>ker nima dejanja (ni za na oder)</a:t>
            </a:r>
          </a:p>
          <a:p>
            <a:r>
              <a:rPr lang="sl-SI" smtClean="0"/>
              <a:t>ker je romantična, farsa</a:t>
            </a:r>
          </a:p>
          <a:p>
            <a:r>
              <a:rPr lang="sl-SI" smtClean="0"/>
              <a:t>ker gre za “psihopatični poskus, spraviti skupaj nezrelo sanjarko in starega grešnika”</a:t>
            </a:r>
          </a:p>
          <a:p>
            <a:r>
              <a:rPr lang="sl-SI" smtClean="0"/>
              <a:t>ker neverodostojno prikazuje politične boje</a:t>
            </a:r>
          </a:p>
          <a:p>
            <a:r>
              <a:rPr lang="sl-SI" smtClean="0"/>
              <a:t>ker uvaja simbolizem in dekadenco (“Hoteč vvesti v Slovencih simbolizem ka-li ste po mojem mnenju na krivem potu ter zapravljate svoje darove.”</a:t>
            </a:r>
          </a:p>
          <a:p>
            <a:r>
              <a:rPr lang="sl-SI" smtClean="0"/>
              <a:t>ker je trmast in ne posluša dobrih nasvetov</a:t>
            </a:r>
            <a:endParaRPr lang="sl-SI"/>
          </a:p>
        </p:txBody>
      </p:sp>
      <p:pic>
        <p:nvPicPr>
          <p:cNvPr id="39938" name="Picture 2" descr="Viktor Be&amp;zcaron;ek.jpg"/>
          <p:cNvPicPr>
            <a:picLocks noChangeAspect="1" noChangeArrowheads="1"/>
          </p:cNvPicPr>
          <p:nvPr/>
        </p:nvPicPr>
        <p:blipFill>
          <a:blip r:embed="rId2" cstate="print"/>
          <a:srcRect/>
          <a:stretch>
            <a:fillRect/>
          </a:stretch>
        </p:blipFill>
        <p:spPr bwMode="auto">
          <a:xfrm>
            <a:off x="6732240" y="0"/>
            <a:ext cx="2143125" cy="29241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Kako je Cankar Schwentnerju ponujal Romantične duše</a:t>
            </a:r>
            <a:endParaRPr lang="sl-SI"/>
          </a:p>
        </p:txBody>
      </p:sp>
      <p:sp>
        <p:nvSpPr>
          <p:cNvPr id="3" name="Ograda vsebine 2"/>
          <p:cNvSpPr>
            <a:spLocks noGrp="1"/>
          </p:cNvSpPr>
          <p:nvPr>
            <p:ph idx="1"/>
          </p:nvPr>
        </p:nvSpPr>
        <p:spPr>
          <a:xfrm>
            <a:off x="0" y="1600200"/>
            <a:ext cx="7164288" cy="5257800"/>
          </a:xfrm>
        </p:spPr>
        <p:txBody>
          <a:bodyPr>
            <a:normAutofit/>
          </a:bodyPr>
          <a:lstStyle/>
          <a:p>
            <a:pPr indent="0">
              <a:buNone/>
            </a:pPr>
            <a:r>
              <a:rPr lang="sl-SI" sz="1600" smtClean="0"/>
              <a:t>“Jeseni sem bil napisal tridejansko knjižno dramo ”Romantične duše“; dovolite, da Vam jo ponudim v založbo. Ker se po snovi in izpeljavi močno približuje modernemu ”dekadentizmu“, bi na slovenskem odru brez velikih prememb ne bila mogoča</a:t>
            </a:r>
            <a:r>
              <a:rPr lang="sl-SI" sz="1600" smtClean="0"/>
              <a:t>. </a:t>
            </a:r>
            <a:r>
              <a:rPr lang="sl-SI" sz="1600" smtClean="0"/>
              <a:t>Sodba o njeni vrednosti ne gre meni samemu; a morda Vam je znano moje imé vsaj vtoliko, da šušmarskih prizorov ravno ne bote mogli pričakovati, četudi so ”Romantične duše“ moje prvo dramatično </a:t>
            </a:r>
            <a:r>
              <a:rPr lang="sl-SI" sz="1600" smtClean="0"/>
              <a:t>delo. </a:t>
            </a:r>
            <a:r>
              <a:rPr lang="sl-SI" sz="1600" smtClean="0"/>
              <a:t>[...] Ko </a:t>
            </a:r>
            <a:r>
              <a:rPr lang="sl-SI" sz="1600" smtClean="0"/>
              <a:t>bi bil vedel, da odpré v Ljubljani svojo trgovino slovenski založnik, ki menda ni nikak tesnosrčnež, kakor so navadno naši domači knjigotržci, ponudil bi Vam bil svoje poezíje; a takó ni šlo drugače, kakor da sem se zatekel k Bambergu, če jih nisem hotel dati čisto zastonj</a:t>
            </a:r>
            <a:r>
              <a:rPr lang="sl-SI" sz="1600" smtClean="0"/>
              <a:t>. </a:t>
            </a:r>
            <a:r>
              <a:rPr lang="sl-SI" sz="1600" smtClean="0"/>
              <a:t>No, tudi on je bíl ”žid“, kakor se je izrazil Levec in ker se mi je mudilo za denar, plačal mi je za pesmi še pozimi 200 fl. in prihodnji mesec začné s tiskom moje ”Erotike“, ki izide začetkom septembra</a:t>
            </a:r>
            <a:r>
              <a:rPr lang="sl-SI" sz="1600" smtClean="0"/>
              <a:t>. </a:t>
            </a:r>
            <a:r>
              <a:rPr lang="sl-SI" sz="1600" smtClean="0"/>
              <a:t>S svojo ponudbo na Vas sem hotel čakati do avgusta, ko dokončam novo in kakor mislim, dovršenejšo dramo - ”Jakob Ruda“, - katero imam zdaj v delu</a:t>
            </a:r>
            <a:r>
              <a:rPr lang="sl-SI" sz="1600" smtClean="0"/>
              <a:t>. </a:t>
            </a:r>
            <a:r>
              <a:rPr lang="sl-SI" sz="1600" smtClean="0"/>
              <a:t>Ponudil bi Vam bil obé in to bi bila najbrže lepa knjiga</a:t>
            </a:r>
            <a:r>
              <a:rPr lang="sl-SI" sz="1600" smtClean="0"/>
              <a:t>. </a:t>
            </a:r>
            <a:r>
              <a:rPr lang="sl-SI" sz="1600" smtClean="0"/>
              <a:t>A da nísem mogel čakati, temu je vzrok tradicijonalno životarenje slovenskih poetov, ki že od nekdaj nímajo druzega, kot malomarno zavozlano kravato</a:t>
            </a:r>
            <a:r>
              <a:rPr lang="sl-SI" sz="1600" smtClean="0"/>
              <a:t>. </a:t>
            </a:r>
            <a:r>
              <a:rPr lang="sl-SI" sz="1600" smtClean="0"/>
              <a:t>Od ”Romantičnih duš“ sicer ne pričakujem nikakega bogastva; knjižica bi obsegala morda kakih 120 straníj, in zdí se mi, da bi bila vredna 150 </a:t>
            </a:r>
            <a:r>
              <a:rPr lang="sl-SI" sz="1600" smtClean="0"/>
              <a:t>fl</a:t>
            </a:r>
            <a:r>
              <a:rPr lang="sl-SI" sz="1600" smtClean="0"/>
              <a:t>.” </a:t>
            </a:r>
            <a:endParaRPr lang="sl-SI" sz="1600"/>
          </a:p>
        </p:txBody>
      </p:sp>
      <p:pic>
        <p:nvPicPr>
          <p:cNvPr id="40962" name="Picture 2" descr="Lavoslav Schwentner.jpg"/>
          <p:cNvPicPr>
            <a:picLocks noChangeAspect="1" noChangeArrowheads="1"/>
          </p:cNvPicPr>
          <p:nvPr/>
        </p:nvPicPr>
        <p:blipFill>
          <a:blip r:embed="rId2" cstate="print"/>
          <a:srcRect/>
          <a:stretch>
            <a:fillRect/>
          </a:stretch>
        </p:blipFill>
        <p:spPr bwMode="auto">
          <a:xfrm>
            <a:off x="7236296" y="1594596"/>
            <a:ext cx="1800200" cy="51125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Ocene ob izidu 1922</a:t>
            </a:r>
            <a:endParaRPr lang="sl-SI"/>
          </a:p>
        </p:txBody>
      </p:sp>
      <p:sp>
        <p:nvSpPr>
          <p:cNvPr id="3" name="Ograda vsebine 2"/>
          <p:cNvSpPr>
            <a:spLocks noGrp="1"/>
          </p:cNvSpPr>
          <p:nvPr>
            <p:ph idx="1"/>
          </p:nvPr>
        </p:nvSpPr>
        <p:spPr/>
        <p:txBody>
          <a:bodyPr/>
          <a:lstStyle/>
          <a:p>
            <a:r>
              <a:rPr lang="sl-SI" smtClean="0"/>
              <a:t>Cankar išče prilike, da bi na velikih javnih ljudeh pokazal slabosti in napake svoje dobe [...] negativna kritika našega zasebnega in javnega življenja. Mladi Cankar skuša razkrinkati družbo [...] trgati maske z obrazov, to je namen njegove umetnosti. (Jutro)</a:t>
            </a:r>
            <a:endParaRPr lang="sl-S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Taras Kermauner o Romantičnih dušah</a:t>
            </a:r>
            <a:endParaRPr lang="sl-SI"/>
          </a:p>
        </p:txBody>
      </p:sp>
      <p:sp>
        <p:nvSpPr>
          <p:cNvPr id="3" name="Ograda vsebine 2"/>
          <p:cNvSpPr>
            <a:spLocks noGrp="1"/>
          </p:cNvSpPr>
          <p:nvPr>
            <p:ph idx="1"/>
          </p:nvPr>
        </p:nvSpPr>
        <p:spPr/>
        <p:txBody>
          <a:bodyPr>
            <a:normAutofit fontScale="92500" lnSpcReduction="10000"/>
          </a:bodyPr>
          <a:lstStyle/>
          <a:p>
            <a:r>
              <a:rPr lang="sl-SI" smtClean="0"/>
              <a:t>statična (“dramatična slika”), vendar kvalitetna</a:t>
            </a:r>
          </a:p>
          <a:p>
            <a:r>
              <a:rPr lang="sl-SI" smtClean="0"/>
              <a:t>osebno (sentimentalno) : družbeno</a:t>
            </a:r>
          </a:p>
          <a:p>
            <a:r>
              <a:rPr lang="sl-SI" smtClean="0"/>
              <a:t>antipolitična</a:t>
            </a:r>
          </a:p>
          <a:p>
            <a:r>
              <a:rPr lang="sl-SI" smtClean="0"/>
              <a:t>problematičen je tudi junak, ne samo družba</a:t>
            </a:r>
          </a:p>
          <a:p>
            <a:r>
              <a:rPr lang="sl-SI" smtClean="0"/>
              <a:t>junak je dvoplasten: močan subjekt &gt; avtodestruktiven (romantično hrepeneč)</a:t>
            </a:r>
          </a:p>
          <a:p>
            <a:r>
              <a:rPr lang="sl-SI" smtClean="0"/>
              <a:t>zaničevanje družbenega in političnega človeka</a:t>
            </a:r>
          </a:p>
          <a:p>
            <a:r>
              <a:rPr lang="sl-SI" smtClean="0"/>
              <a:t>lestvica Cankarjevih vrednot: duša &gt; užitek v cinizmu &gt; gnus do malomeščanstva (“normalnih”)</a:t>
            </a:r>
          </a:p>
          <a:p>
            <a:r>
              <a:rPr lang="sl-SI" smtClean="0"/>
              <a:t>telesna ljubezen (C. junaki so nespolni) : duhovna ljubezen (eros + thanatos)</a:t>
            </a:r>
          </a:p>
          <a:p>
            <a:endParaRPr lang="sl-SI" smtClean="0"/>
          </a:p>
          <a:p>
            <a:endParaRPr lang="sl-S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Taras Kermauner o </a:t>
            </a:r>
            <a:r>
              <a:rPr lang="sl-SI" smtClean="0"/>
              <a:t>Romantičnih </a:t>
            </a:r>
            <a:r>
              <a:rPr lang="sl-SI" smtClean="0"/>
              <a:t>dušah, naprej</a:t>
            </a:r>
            <a:endParaRPr lang="sl-SI"/>
          </a:p>
        </p:txBody>
      </p:sp>
      <p:sp>
        <p:nvSpPr>
          <p:cNvPr id="3" name="Ograda vsebine 2"/>
          <p:cNvSpPr>
            <a:spLocks noGrp="1"/>
          </p:cNvSpPr>
          <p:nvPr>
            <p:ph idx="1"/>
          </p:nvPr>
        </p:nvSpPr>
        <p:spPr/>
        <p:txBody>
          <a:bodyPr>
            <a:normAutofit fontScale="85000" lnSpcReduction="10000"/>
          </a:bodyPr>
          <a:lstStyle/>
          <a:p>
            <a:r>
              <a:rPr lang="sl-SI" smtClean="0"/>
              <a:t>ženske (21 %): Pavla (sirota), Olga, </a:t>
            </a:r>
            <a:r>
              <a:rPr lang="sl-SI" smtClean="0"/>
              <a:t>Ivanka</a:t>
            </a:r>
            <a:r>
              <a:rPr lang="sl-SI" smtClean="0"/>
              <a:t>, </a:t>
            </a:r>
            <a:r>
              <a:rPr lang="sl-SI" smtClean="0"/>
              <a:t>Makovka, Vrančičevka;  vseh oseb je 19</a:t>
            </a:r>
          </a:p>
          <a:p>
            <a:r>
              <a:rPr lang="sl-SI" smtClean="0"/>
              <a:t>blato : nebo</a:t>
            </a:r>
          </a:p>
          <a:p>
            <a:r>
              <a:rPr lang="sl-SI" smtClean="0"/>
              <a:t>“C. bolj spoštuje močne, velike, za svoja dejanja odgovornost sprejemajoče osebnosti, vladarje [...] kot pa njihove manj nasilne, bolj povprečne, manj odgovorne, manj zanimive družabnike [...] Zdi se namreč, da je v vladarskih dušah vendar vsaj sled tistega, kar bi lahko pripeljalo k pravi osebi. </a:t>
            </a:r>
          </a:p>
          <a:p>
            <a:r>
              <a:rPr lang="sl-SI" smtClean="0"/>
              <a:t>propadli junak (Pavla): ne mara doma (pač pa tujost), je bolan, bloden, ekstatičen, vendar tudi subjekt (vprašanje njegove “normalnosti”)</a:t>
            </a:r>
          </a:p>
          <a:p>
            <a:r>
              <a:rPr lang="sl-SI" smtClean="0"/>
              <a:t>C. naslednje drame odkrijejo politika revolucionarja</a:t>
            </a:r>
          </a:p>
          <a:p>
            <a:endParaRPr lang="sl-SI"/>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Vprašanja</a:t>
            </a:r>
            <a:endParaRPr lang="sl-SI"/>
          </a:p>
        </p:txBody>
      </p:sp>
      <p:sp>
        <p:nvSpPr>
          <p:cNvPr id="3" name="Ograda vsebine 2"/>
          <p:cNvSpPr>
            <a:spLocks noGrp="1"/>
          </p:cNvSpPr>
          <p:nvPr>
            <p:ph idx="1"/>
          </p:nvPr>
        </p:nvSpPr>
        <p:spPr/>
        <p:txBody>
          <a:bodyPr>
            <a:normAutofit fontScale="92500"/>
          </a:bodyPr>
          <a:lstStyle/>
          <a:p>
            <a:pPr lvl="0"/>
            <a:r>
              <a:rPr lang="sl-SI" smtClean="0"/>
              <a:t>Kako se piše glavna oseba</a:t>
            </a:r>
            <a:r>
              <a:rPr lang="sl-SI" smtClean="0"/>
              <a:t>? </a:t>
            </a:r>
            <a:r>
              <a:rPr lang="sl-SI" smtClean="0"/>
              <a:t>Osebno </a:t>
            </a:r>
            <a:r>
              <a:rPr lang="sl-SI" smtClean="0"/>
              <a:t>ime</a:t>
            </a:r>
            <a:r>
              <a:rPr lang="sl-SI" smtClean="0"/>
              <a:t>?</a:t>
            </a:r>
          </a:p>
          <a:p>
            <a:pPr lvl="0"/>
            <a:r>
              <a:rPr lang="sl-SI" smtClean="0"/>
              <a:t>Kontekst besede “romantičen” in “sentimentalen”?</a:t>
            </a:r>
            <a:endParaRPr lang="sl-SI" smtClean="0"/>
          </a:p>
          <a:p>
            <a:pPr lvl="0"/>
            <a:r>
              <a:rPr lang="sl-SI" smtClean="0"/>
              <a:t>Kontekst besed “korup*” in hrup?</a:t>
            </a:r>
          </a:p>
          <a:p>
            <a:pPr lvl="0"/>
            <a:r>
              <a:rPr lang="sl-SI" smtClean="0"/>
              <a:t>V </a:t>
            </a:r>
            <a:r>
              <a:rPr lang="sl-SI" smtClean="0"/>
              <a:t>čem je dramski konflikt? Kdo so njegovi nosilci?</a:t>
            </a:r>
          </a:p>
          <a:p>
            <a:pPr lvl="0"/>
            <a:r>
              <a:rPr lang="sl-SI" smtClean="0"/>
              <a:t>Oznaka oseb: moški, ženske. Konstelacija oseb</a:t>
            </a:r>
          </a:p>
          <a:p>
            <a:pPr lvl="0"/>
            <a:r>
              <a:rPr lang="sl-SI" smtClean="0"/>
              <a:t>Socialni status oseb</a:t>
            </a:r>
          </a:p>
          <a:p>
            <a:pPr lvl="0"/>
            <a:r>
              <a:rPr lang="sl-SI" smtClean="0"/>
              <a:t>Žanrska oznaka drame: politična drama? ljubezenska drama</a:t>
            </a:r>
            <a:r>
              <a:rPr lang="sl-SI" smtClean="0"/>
              <a:t>? </a:t>
            </a:r>
            <a:r>
              <a:rPr lang="sl-SI" smtClean="0"/>
              <a:t>seveda, tudi družbenokritična </a:t>
            </a:r>
            <a:r>
              <a:rPr lang="sl-SI" smtClean="0"/>
              <a:t>in </a:t>
            </a:r>
            <a:r>
              <a:rPr lang="sl-SI" smtClean="0"/>
              <a:t>satirična</a:t>
            </a:r>
            <a:endParaRPr lang="sl-SI" smtClean="0"/>
          </a:p>
          <a:p>
            <a:pPr lvl="0"/>
            <a:r>
              <a:rPr lang="sl-SI" smtClean="0"/>
              <a:t>Pomenljivost imen? Pomenljivost </a:t>
            </a:r>
            <a:r>
              <a:rPr lang="sl-SI" smtClean="0"/>
              <a:t>naslova</a:t>
            </a:r>
            <a:r>
              <a:rPr lang="sl-SI" smtClean="0"/>
              <a:t>?</a:t>
            </a:r>
            <a:endParaRPr lang="sl-SI"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mtClean="0"/>
              <a:t>Jakob Ruda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Kulturni kontekst</a:t>
            </a:r>
            <a:endParaRPr lang="sl-SI"/>
          </a:p>
        </p:txBody>
      </p:sp>
      <p:sp>
        <p:nvSpPr>
          <p:cNvPr id="3" name="Ograda vsebine 2"/>
          <p:cNvSpPr>
            <a:spLocks noGrp="1"/>
          </p:cNvSpPr>
          <p:nvPr>
            <p:ph idx="1"/>
          </p:nvPr>
        </p:nvSpPr>
        <p:spPr/>
        <p:txBody>
          <a:bodyPr/>
          <a:lstStyle/>
          <a:p>
            <a:r>
              <a:rPr lang="sl-SI" smtClean="0"/>
              <a:t>V 90. letih 19. stoletja se je zgodila “ločitev duhov”, tj. diferenciacija skupnosti na liberalce in klerikalce.</a:t>
            </a:r>
          </a:p>
          <a:p>
            <a:r>
              <a:rPr lang="sl-SI" smtClean="0"/>
              <a:t>Politična nasprotja so spodbujala in določala literaturo, zlasti dramatiko.</a:t>
            </a:r>
          </a:p>
          <a:p>
            <a:r>
              <a:rPr lang="sl-SI" smtClean="0"/>
              <a:t>Ker je bilo pisanje dram pogojeno z nacionalnim interesom in s tem politično, je bil poudarek na njegovi izvirnosti.</a:t>
            </a:r>
            <a:endParaRPr lang="sl-S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mtClean="0"/>
              <a:t>Za narodov blagor</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Kralj na Betajnovi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Pohujšanje v dolini Šenflorjanski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Hlapci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Lepa Vida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Oton Župančič, Veronika Deseniška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Slavko Grum, Dogodek v mestu Gogi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France Bevk, V kaverni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Stanko Majcen, Apokalipsa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Miran Jarc, Vergerij</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Večne dileme</a:t>
            </a:r>
            <a:endParaRPr lang="sl-SI"/>
          </a:p>
        </p:txBody>
      </p:sp>
      <p:sp>
        <p:nvSpPr>
          <p:cNvPr id="3" name="Ograda vsebine 2"/>
          <p:cNvSpPr>
            <a:spLocks noGrp="1"/>
          </p:cNvSpPr>
          <p:nvPr>
            <p:ph idx="1"/>
          </p:nvPr>
        </p:nvSpPr>
        <p:spPr/>
        <p:txBody>
          <a:bodyPr>
            <a:normAutofit/>
          </a:bodyPr>
          <a:lstStyle/>
          <a:p>
            <a:r>
              <a:rPr lang="sl-SI" smtClean="0"/>
              <a:t>Fran Milčinski: dramatika in gledališče naj služita publiki. Težko razumljive igre niso zato že umetniške. </a:t>
            </a:r>
          </a:p>
          <a:p>
            <a:r>
              <a:rPr lang="sl-SI" smtClean="0"/>
              <a:t>Etbin Kristan (SN): drama in gledališče naj gledalca ne zabavata, ampak vzgajata in izobražujeta. </a:t>
            </a:r>
          </a:p>
          <a:p>
            <a:r>
              <a:rPr lang="sl-SI" smtClean="0"/>
              <a:t>Anton Aškerc: proti “narodnim igram s petjem”.</a:t>
            </a:r>
          </a:p>
          <a:p>
            <a:r>
              <a:rPr lang="sl-SI" smtClean="0"/>
              <a:t>Kritiki slej ko prej ocenjujejo drame glede na njihovo idejno sporočilo. </a:t>
            </a:r>
            <a:endParaRPr lang="sl-SI"/>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Bratko Kreft, Velika puntarija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Ivan Potrč, Kreflova kmetija</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Matej Bor, Raztrganci</a:t>
            </a:r>
            <a:endParaRPr lang="sl-SI"/>
          </a:p>
        </p:txBody>
      </p:sp>
      <p:sp>
        <p:nvSpPr>
          <p:cNvPr id="3" name="Ograda vsebine 2"/>
          <p:cNvSpPr>
            <a:spLocks noGrp="1"/>
          </p:cNvSpPr>
          <p:nvPr>
            <p:ph idx="1"/>
          </p:nvPr>
        </p:nvSpPr>
        <p:spPr/>
        <p:txBody>
          <a:bodyPr/>
          <a:lstStyle/>
          <a:p>
            <a:endParaRPr 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Statistika</a:t>
            </a:r>
            <a:endParaRPr lang="sl-SI"/>
          </a:p>
        </p:txBody>
      </p:sp>
      <p:sp>
        <p:nvSpPr>
          <p:cNvPr id="3" name="Ograda vsebine 2"/>
          <p:cNvSpPr>
            <a:spLocks noGrp="1"/>
          </p:cNvSpPr>
          <p:nvPr>
            <p:ph idx="1"/>
          </p:nvPr>
        </p:nvSpPr>
        <p:spPr/>
        <p:txBody>
          <a:bodyPr/>
          <a:lstStyle/>
          <a:p>
            <a:r>
              <a:rPr lang="sl-SI" smtClean="0"/>
              <a:t>Domače izvirne igre so uprizorjene največkrat samo enkrat, Cankarjev Jakob Ruda kljub temu, da je avtor čaščen in da je v njej igral znameniti Ignacij Boršnik, ni bila uspešna. </a:t>
            </a:r>
            <a:endParaRPr 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Dinamika knjižne dramatike v slovenščini</a:t>
            </a:r>
            <a:endParaRPr lang="sl-SI"/>
          </a:p>
        </p:txBody>
      </p:sp>
      <p:graphicFrame>
        <p:nvGraphicFramePr>
          <p:cNvPr id="4" name="Grafikon 3"/>
          <p:cNvGraphicFramePr/>
          <p:nvPr/>
        </p:nvGraphicFramePr>
        <p:xfrm>
          <a:off x="251520" y="1700808"/>
          <a:ext cx="6408712"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5" name="Pravokotnik 4"/>
          <p:cNvSpPr/>
          <p:nvPr/>
        </p:nvSpPr>
        <p:spPr>
          <a:xfrm>
            <a:off x="971600" y="1988840"/>
            <a:ext cx="5832648" cy="369332"/>
          </a:xfrm>
          <a:prstGeom prst="rect">
            <a:avLst/>
          </a:prstGeom>
        </p:spPr>
        <p:txBody>
          <a:bodyPr wrap="square">
            <a:spAutoFit/>
          </a:bodyPr>
          <a:lstStyle/>
          <a:p>
            <a:r>
              <a:rPr lang="sl-SI" smtClean="0"/>
              <a:t>py=1900:1950 and lc=b and la=slv &gt; 833 tekstov</a:t>
            </a:r>
            <a:endParaRPr 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Delež izvirne dramatike</a:t>
            </a:r>
            <a:endParaRPr lang="sl-SI"/>
          </a:p>
        </p:txBody>
      </p:sp>
      <p:graphicFrame>
        <p:nvGraphicFramePr>
          <p:cNvPr id="4" name="Tabela 3"/>
          <p:cNvGraphicFramePr>
            <a:graphicFrameLocks noGrp="1"/>
          </p:cNvGraphicFramePr>
          <p:nvPr/>
        </p:nvGraphicFramePr>
        <p:xfrm>
          <a:off x="1475656" y="1737611"/>
          <a:ext cx="6768752" cy="4283676"/>
        </p:xfrm>
        <a:graphic>
          <a:graphicData uri="http://schemas.openxmlformats.org/drawingml/2006/table">
            <a:tbl>
              <a:tblPr/>
              <a:tblGrid>
                <a:gridCol w="1728446"/>
                <a:gridCol w="1680102"/>
                <a:gridCol w="1680102"/>
                <a:gridCol w="1680102"/>
              </a:tblGrid>
              <a:tr h="713946">
                <a:tc>
                  <a:txBody>
                    <a:bodyPr/>
                    <a:lstStyle/>
                    <a:p>
                      <a:pPr algn="just">
                        <a:lnSpc>
                          <a:spcPct val="150000"/>
                        </a:lnSpc>
                        <a:spcBef>
                          <a:spcPts val="1200"/>
                        </a:spcBef>
                        <a:spcAft>
                          <a:spcPts val="1200"/>
                        </a:spcAft>
                      </a:pPr>
                      <a:r>
                        <a:rPr lang="sl-SI" sz="3200">
                          <a:latin typeface="Calibri"/>
                          <a:ea typeface="Calibri"/>
                          <a:cs typeface="Times New Roman"/>
                        </a:rPr>
                        <a:t>leto</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vseh</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B5CC"/>
                    </a:solidFill>
                  </a:tcPr>
                </a:tc>
                <a:tc>
                  <a:txBody>
                    <a:bodyPr/>
                    <a:lstStyle/>
                    <a:p>
                      <a:pPr algn="just">
                        <a:lnSpc>
                          <a:spcPct val="150000"/>
                        </a:lnSpc>
                        <a:spcBef>
                          <a:spcPts val="1200"/>
                        </a:spcBef>
                        <a:spcAft>
                          <a:spcPts val="1200"/>
                        </a:spcAft>
                      </a:pPr>
                      <a:r>
                        <a:rPr lang="sl-SI" sz="3200">
                          <a:latin typeface="Calibri"/>
                          <a:ea typeface="Calibri"/>
                          <a:cs typeface="Times New Roman"/>
                        </a:rPr>
                        <a:t>tujih</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B5CC"/>
                    </a:solidFill>
                  </a:tcPr>
                </a:tc>
                <a:tc>
                  <a:txBody>
                    <a:bodyPr/>
                    <a:lstStyle/>
                    <a:p>
                      <a:pPr algn="just">
                        <a:lnSpc>
                          <a:spcPct val="150000"/>
                        </a:lnSpc>
                        <a:spcBef>
                          <a:spcPts val="1200"/>
                        </a:spcBef>
                        <a:spcAft>
                          <a:spcPts val="1200"/>
                        </a:spcAft>
                      </a:pPr>
                      <a:r>
                        <a:rPr lang="sl-SI" sz="3200">
                          <a:latin typeface="Calibri"/>
                          <a:ea typeface="Calibri"/>
                          <a:cs typeface="Times New Roman"/>
                        </a:rPr>
                        <a:t>% tujih</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B5CC"/>
                    </a:solidFill>
                  </a:tcPr>
                </a:tc>
              </a:tr>
              <a:tr h="713946">
                <a:tc>
                  <a:txBody>
                    <a:bodyPr/>
                    <a:lstStyle/>
                    <a:p>
                      <a:pPr algn="just">
                        <a:lnSpc>
                          <a:spcPct val="150000"/>
                        </a:lnSpc>
                        <a:spcBef>
                          <a:spcPts val="1200"/>
                        </a:spcBef>
                        <a:spcAft>
                          <a:spcPts val="1200"/>
                        </a:spcAft>
                      </a:pPr>
                      <a:r>
                        <a:rPr lang="sl-SI" sz="3200">
                          <a:latin typeface="Calibri"/>
                          <a:ea typeface="Calibri"/>
                          <a:cs typeface="Times New Roman"/>
                        </a:rPr>
                        <a:t>1901</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6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3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50 %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946">
                <a:tc>
                  <a:txBody>
                    <a:bodyPr/>
                    <a:lstStyle/>
                    <a:p>
                      <a:pPr algn="just">
                        <a:lnSpc>
                          <a:spcPct val="150000"/>
                        </a:lnSpc>
                        <a:spcBef>
                          <a:spcPts val="1200"/>
                        </a:spcBef>
                        <a:spcAft>
                          <a:spcPts val="1200"/>
                        </a:spcAft>
                      </a:pPr>
                      <a:r>
                        <a:rPr lang="sl-SI" sz="3200">
                          <a:latin typeface="Calibri"/>
                          <a:ea typeface="Calibri"/>
                          <a:cs typeface="Times New Roman"/>
                        </a:rPr>
                        <a:t>1912</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9</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3</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33 %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946">
                <a:tc>
                  <a:txBody>
                    <a:bodyPr/>
                    <a:lstStyle/>
                    <a:p>
                      <a:pPr algn="just">
                        <a:lnSpc>
                          <a:spcPct val="150000"/>
                        </a:lnSpc>
                        <a:spcBef>
                          <a:spcPts val="1200"/>
                        </a:spcBef>
                        <a:spcAft>
                          <a:spcPts val="1200"/>
                        </a:spcAft>
                      </a:pPr>
                      <a:r>
                        <a:rPr lang="sl-SI" sz="3200">
                          <a:latin typeface="Calibri"/>
                          <a:ea typeface="Calibri"/>
                          <a:cs typeface="Times New Roman"/>
                        </a:rPr>
                        <a:t>1923</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35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13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37 %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946">
                <a:tc>
                  <a:txBody>
                    <a:bodyPr/>
                    <a:lstStyle/>
                    <a:p>
                      <a:pPr algn="just">
                        <a:lnSpc>
                          <a:spcPct val="150000"/>
                        </a:lnSpc>
                        <a:spcBef>
                          <a:spcPts val="1200"/>
                        </a:spcBef>
                        <a:spcAft>
                          <a:spcPts val="1200"/>
                        </a:spcAft>
                      </a:pPr>
                      <a:r>
                        <a:rPr lang="sl-SI" sz="3200">
                          <a:latin typeface="Calibri"/>
                          <a:ea typeface="Calibri"/>
                          <a:cs typeface="Times New Roman"/>
                        </a:rPr>
                        <a:t>1938</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12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5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42 %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946">
                <a:tc>
                  <a:txBody>
                    <a:bodyPr/>
                    <a:lstStyle/>
                    <a:p>
                      <a:pPr algn="just">
                        <a:lnSpc>
                          <a:spcPct val="150000"/>
                        </a:lnSpc>
                        <a:spcBef>
                          <a:spcPts val="1200"/>
                        </a:spcBef>
                        <a:spcAft>
                          <a:spcPts val="1200"/>
                        </a:spcAft>
                      </a:pPr>
                      <a:r>
                        <a:rPr lang="sl-SI" sz="3200">
                          <a:latin typeface="Calibri"/>
                          <a:ea typeface="Calibri"/>
                          <a:cs typeface="Times New Roman"/>
                        </a:rPr>
                        <a:t>1945</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AD00"/>
                    </a:solidFill>
                  </a:tcPr>
                </a:tc>
                <a:tc>
                  <a:txBody>
                    <a:bodyPr/>
                    <a:lstStyle/>
                    <a:p>
                      <a:pPr algn="just">
                        <a:lnSpc>
                          <a:spcPct val="150000"/>
                        </a:lnSpc>
                        <a:spcBef>
                          <a:spcPts val="1200"/>
                        </a:spcBef>
                        <a:spcAft>
                          <a:spcPts val="1200"/>
                        </a:spcAft>
                      </a:pPr>
                      <a:r>
                        <a:rPr lang="sl-SI" sz="3200">
                          <a:latin typeface="Calibri"/>
                          <a:ea typeface="Calibri"/>
                          <a:cs typeface="Times New Roman"/>
                        </a:rPr>
                        <a:t>20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5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1200"/>
                        </a:spcBef>
                        <a:spcAft>
                          <a:spcPts val="1200"/>
                        </a:spcAft>
                      </a:pPr>
                      <a:r>
                        <a:rPr lang="sl-SI" sz="3200">
                          <a:latin typeface="Calibri"/>
                          <a:ea typeface="Calibri"/>
                          <a:cs typeface="Times New Roman"/>
                        </a:rPr>
                        <a:t>25 % </a:t>
                      </a:r>
                      <a:endParaRPr lang="sl-SI" sz="1400">
                        <a:latin typeface="Calibri"/>
                        <a:ea typeface="Calibri"/>
                        <a:cs typeface="Times New Roman"/>
                      </a:endParaRPr>
                    </a:p>
                  </a:txBody>
                  <a:tcPr marL="8482" marR="8482" marT="84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Kanonska selekcija</a:t>
            </a:r>
            <a:endParaRPr lang="sl-SI"/>
          </a:p>
        </p:txBody>
      </p:sp>
      <p:sp>
        <p:nvSpPr>
          <p:cNvPr id="3" name="Ograda vsebine 2"/>
          <p:cNvSpPr>
            <a:spLocks noGrp="1"/>
          </p:cNvSpPr>
          <p:nvPr>
            <p:ph idx="1"/>
          </p:nvPr>
        </p:nvSpPr>
        <p:spPr>
          <a:xfrm>
            <a:off x="323528" y="1340768"/>
            <a:ext cx="8229600" cy="604664"/>
          </a:xfrm>
        </p:spPr>
        <p:txBody>
          <a:bodyPr>
            <a:normAutofit fontScale="77500" lnSpcReduction="20000"/>
          </a:bodyPr>
          <a:lstStyle/>
          <a:p>
            <a:pPr>
              <a:buNone/>
            </a:pPr>
            <a:r>
              <a:rPr lang="sl-SI" sz="2000" smtClean="0"/>
              <a:t>Primerjava »kurikuluma« oz. železnega repertoarja </a:t>
            </a:r>
            <a:r>
              <a:rPr lang="sl-SI" sz="2000" smtClean="0"/>
              <a:t>s produkcijo leta </a:t>
            </a:r>
            <a:r>
              <a:rPr lang="sl-SI" sz="2000" smtClean="0">
                <a:solidFill>
                  <a:srgbClr val="FF0000"/>
                </a:solidFill>
              </a:rPr>
              <a:t>1938</a:t>
            </a:r>
            <a:r>
              <a:rPr lang="sl-SI" sz="2000" smtClean="0"/>
              <a:t>, </a:t>
            </a:r>
            <a:r>
              <a:rPr lang="sl-SI" sz="2000" smtClean="0"/>
              <a:t>kot jo je registriral </a:t>
            </a:r>
            <a:r>
              <a:rPr lang="sl-SI" sz="2000" smtClean="0"/>
              <a:t>Cobiss </a:t>
            </a:r>
            <a:r>
              <a:rPr lang="sl-SI" sz="2000" smtClean="0"/>
              <a:t>(</a:t>
            </a:r>
            <a:r>
              <a:rPr lang="en-US" sz="2000" smtClean="0"/>
              <a:t>lc=b and py=1938 and la=slv</a:t>
            </a:r>
            <a:r>
              <a:rPr lang="sl-SI" sz="2000" smtClean="0"/>
              <a:t>). </a:t>
            </a:r>
            <a:r>
              <a:rPr lang="sl-SI" sz="2000" smtClean="0"/>
              <a:t>Koga </a:t>
            </a:r>
            <a:r>
              <a:rPr lang="sl-SI" sz="2000" smtClean="0"/>
              <a:t>sploh poznamo?</a:t>
            </a:r>
            <a:r>
              <a:rPr lang="sl-SI" smtClean="0"/>
              <a:t>	</a:t>
            </a:r>
          </a:p>
        </p:txBody>
      </p:sp>
      <p:sp>
        <p:nvSpPr>
          <p:cNvPr id="20481" name="Rectangle 1"/>
          <p:cNvSpPr>
            <a:spLocks noChangeArrowheads="1"/>
          </p:cNvSpPr>
          <p:nvPr/>
        </p:nvSpPr>
        <p:spPr bwMode="auto">
          <a:xfrm>
            <a:off x="323528" y="1988840"/>
            <a:ext cx="8208912" cy="42165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Hašek</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Jaroslav, Brod, Max, Reimann, Hans: Pustolovščine dobrega vojaka Švejka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2</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Sajovic</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Rudolf: Živojin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Perić - sedemdesetletnik  </a:t>
            </a:r>
            <a:endParaRPr kumimoji="0" lang="sl-SI" sz="1200" b="0" i="0" u="none" strike="sng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Brumen</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Anton</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Kruci: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ljudska igra s petjem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4</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Kidrič</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France: Prešéren</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[2,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Biografija</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1800-1838: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življenje pesnika in pesmi </a:t>
            </a:r>
            <a:endParaRPr kumimoji="0" lang="sl-SI" sz="1200" b="0" i="0" u="none" strike="sng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a:t>
            </a:r>
            <a:r>
              <a:rPr kumimoji="0" lang="sl-SI" b="0" i="0" u="none" strike="noStrike" cap="none" normalizeH="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smtClean="0">
                <a:ln>
                  <a:noFill/>
                </a:ln>
                <a:solidFill>
                  <a:srgbClr val="FF0000"/>
                </a:solidFill>
                <a:effectLst/>
                <a:latin typeface="Calibri" pitchFamily="34" charset="0"/>
                <a:ea typeface="Calibri" pitchFamily="34" charset="0"/>
                <a:cs typeface="Times New Roman" pitchFamily="18" charset="0"/>
              </a:rPr>
              <a:t>W</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ambrechtsamer</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Ana</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Za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staro pravdo: zgodovinska igra v šestih slikah iz časa kmečkih bojev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sl-SI" smtClean="0">
                <a:solidFill>
                  <a:srgbClr val="002060"/>
                </a:solidFill>
                <a:latin typeface="Calibri" pitchFamily="34" charset="0"/>
                <a:ea typeface="Calibri" pitchFamily="34" charset="0"/>
                <a:cs typeface="Times New Roman" pitchFamily="18" charset="0"/>
              </a:rPr>
              <a:t>6. Cajnkar, Stanko: Potopljeni svet: drama v štirih dejanjih 	</a:t>
            </a:r>
          </a:p>
          <a:p>
            <a:pPr marL="0" marR="0" lvl="0" indent="0" algn="just" defTabSz="914400" rtl="0" eaLnBrk="0" fontAlgn="base" latinLnBrk="0" hangingPunct="0">
              <a:lnSpc>
                <a:spcPct val="100000"/>
              </a:lnSpc>
              <a:spcBef>
                <a:spcPct val="0"/>
              </a:spcBef>
              <a:spcAft>
                <a:spcPct val="0"/>
              </a:spcAft>
              <a:buClrTx/>
              <a:buSzTx/>
              <a:buFontTx/>
              <a:buNone/>
              <a:tabLst/>
            </a:pPr>
            <a:r>
              <a:rPr lang="sl-SI" smtClean="0">
                <a:solidFill>
                  <a:srgbClr val="002060"/>
                </a:solidFill>
                <a:latin typeface="Calibri" pitchFamily="34" charset="0"/>
                <a:ea typeface="Calibri" pitchFamily="34" charset="0"/>
                <a:cs typeface="Times New Roman" pitchFamily="18" charset="0"/>
              </a:rPr>
              <a:t>7. Petančič, Davorin: Lisica Zvitorepka: cirkuška komedija za današnji čas, uprizorljiva na odru in pod milim nebom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Boon</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Jozef: Sveta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Cecilija: dekliška zborovska igra v 3 delih s prologom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Holberg</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Ludvik: Politikant</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komedija v petih dejanjih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10</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Dmitrievski</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Sergei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Vasil'evich: Stalin </a:t>
            </a:r>
            <a:endParaRPr kumimoji="0" lang="sl-SI" sz="1200" b="0" i="0" u="none" strike="sng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11</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Gracar</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Jože: Misijonar </a:t>
            </a:r>
            <a:r>
              <a:rPr kumimoji="0" lang="sl-SI" b="0" i="0" u="none" strike="sngStrike" cap="none" normalizeH="0" baseline="0" smtClean="0">
                <a:ln>
                  <a:noFill/>
                </a:ln>
                <a:solidFill>
                  <a:schemeClr val="tx1"/>
                </a:solidFill>
                <a:effectLst/>
                <a:latin typeface="Calibri" pitchFamily="34" charset="0"/>
                <a:ea typeface="Calibri" pitchFamily="34" charset="0"/>
                <a:cs typeface="Times New Roman" pitchFamily="18" charset="0"/>
              </a:rPr>
              <a:t>dr. Ignacij Knoblehar, rojen 1819 v Škocjanu pri Mokronogu, umrl 1858 v Neaplju </a:t>
            </a:r>
            <a:r>
              <a:rPr kumimoji="0" lang="sl-SI"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sl-SI" sz="12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12</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Golia</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 </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Pavel: Sneguljčica</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 igra v </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osmih </a:t>
            </a:r>
            <a:r>
              <a:rPr kumimoji="0" lang="sl-SI" b="0" i="0" u="none" strike="noStrike" cap="none" normalizeH="0" baseline="0" smtClean="0">
                <a:ln>
                  <a:noFill/>
                </a:ln>
                <a:solidFill>
                  <a:srgbClr val="002060"/>
                </a:solidFill>
                <a:effectLst/>
                <a:latin typeface="Calibri" pitchFamily="34" charset="0"/>
                <a:ea typeface="Calibri" pitchFamily="34" charset="0"/>
                <a:cs typeface="Times New Roman" pitchFamily="18" charset="0"/>
              </a:rPr>
              <a:t>slikah</a:t>
            </a:r>
            <a:endParaRPr kumimoji="0" lang="sl-SI" sz="3200" b="0" i="0" u="none" strike="noStrike" cap="none" normalizeH="0" baseline="0" smtClean="0">
              <a:ln>
                <a:noFill/>
              </a:ln>
              <a:solidFill>
                <a:srgbClr val="FF0000"/>
              </a:solidFill>
              <a:effectLst/>
              <a:latin typeface="Arial" pitchFamily="34" charset="0"/>
              <a:cs typeface="Arial" pitchFamily="34" charset="0"/>
            </a:endParaRPr>
          </a:p>
        </p:txBody>
      </p:sp>
      <p:sp>
        <p:nvSpPr>
          <p:cNvPr id="5" name="PoljeZBesedilom 4"/>
          <p:cNvSpPr txBox="1"/>
          <p:nvPr/>
        </p:nvSpPr>
        <p:spPr>
          <a:xfrm>
            <a:off x="1547664" y="6309320"/>
            <a:ext cx="6037230" cy="369332"/>
          </a:xfrm>
          <a:prstGeom prst="rect">
            <a:avLst/>
          </a:prstGeom>
          <a:noFill/>
        </p:spPr>
        <p:txBody>
          <a:bodyPr wrap="none" rtlCol="0">
            <a:spAutoFit/>
          </a:bodyPr>
          <a:lstStyle/>
          <a:p>
            <a:r>
              <a:rPr lang="sl-SI" smtClean="0"/>
              <a:t>V modrem so tiste drame, ki jih obravnava France Koblar.</a:t>
            </a:r>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mtClean="0"/>
              <a:t>Dramatiki, ki jih obravnava France Koblar</a:t>
            </a:r>
            <a:endParaRPr lang="sl-SI"/>
          </a:p>
        </p:txBody>
      </p:sp>
      <p:sp>
        <p:nvSpPr>
          <p:cNvPr id="4" name="Ograda besedila 3"/>
          <p:cNvSpPr>
            <a:spLocks noGrp="1"/>
          </p:cNvSpPr>
          <p:nvPr>
            <p:ph type="body" idx="1"/>
          </p:nvPr>
        </p:nvSpPr>
        <p:spPr/>
        <p:txBody>
          <a:bodyPr/>
          <a:lstStyle/>
          <a:p>
            <a:r>
              <a:rPr lang="sl-SI" smtClean="0"/>
              <a:t>Moderna</a:t>
            </a:r>
            <a:endParaRPr lang="sl-SI"/>
          </a:p>
        </p:txBody>
      </p:sp>
      <p:sp>
        <p:nvSpPr>
          <p:cNvPr id="5" name="Ograda besedila 4"/>
          <p:cNvSpPr>
            <a:spLocks noGrp="1"/>
          </p:cNvSpPr>
          <p:nvPr>
            <p:ph type="body" sz="half" idx="3"/>
          </p:nvPr>
        </p:nvSpPr>
        <p:spPr/>
        <p:txBody>
          <a:bodyPr/>
          <a:lstStyle/>
          <a:p>
            <a:r>
              <a:rPr lang="sl-SI" smtClean="0"/>
              <a:t>Ekspresionizem</a:t>
            </a:r>
            <a:endParaRPr lang="sl-SI"/>
          </a:p>
        </p:txBody>
      </p:sp>
      <p:sp>
        <p:nvSpPr>
          <p:cNvPr id="3" name="Ograda vsebine 2"/>
          <p:cNvSpPr>
            <a:spLocks noGrp="1"/>
          </p:cNvSpPr>
          <p:nvPr>
            <p:ph sz="quarter" idx="2"/>
          </p:nvPr>
        </p:nvSpPr>
        <p:spPr/>
        <p:txBody>
          <a:bodyPr>
            <a:normAutofit lnSpcReduction="10000"/>
          </a:bodyPr>
          <a:lstStyle/>
          <a:p>
            <a:r>
              <a:rPr lang="sl-SI" smtClean="0"/>
              <a:t>Etbin Kristan</a:t>
            </a:r>
          </a:p>
          <a:p>
            <a:r>
              <a:rPr lang="sl-SI" b="1" smtClean="0">
                <a:solidFill>
                  <a:schemeClr val="tx2"/>
                </a:solidFill>
              </a:rPr>
              <a:t>Ivan Cankar</a:t>
            </a:r>
          </a:p>
          <a:p>
            <a:r>
              <a:rPr lang="sl-SI" smtClean="0"/>
              <a:t>Dragotin Kette</a:t>
            </a:r>
          </a:p>
          <a:p>
            <a:r>
              <a:rPr lang="sl-SI" b="1" smtClean="0">
                <a:solidFill>
                  <a:schemeClr val="tx2"/>
                </a:solidFill>
              </a:rPr>
              <a:t>Oton Župančič</a:t>
            </a:r>
          </a:p>
          <a:p>
            <a:r>
              <a:rPr lang="sl-SI" b="1" smtClean="0">
                <a:solidFill>
                  <a:schemeClr val="tx2"/>
                </a:solidFill>
              </a:rPr>
              <a:t>Alojz Kraigher</a:t>
            </a:r>
          </a:p>
          <a:p>
            <a:r>
              <a:rPr lang="sl-SI" smtClean="0"/>
              <a:t>Adolf Robida</a:t>
            </a:r>
          </a:p>
          <a:p>
            <a:r>
              <a:rPr lang="sl-SI" smtClean="0"/>
              <a:t>Dragan Šanda</a:t>
            </a:r>
          </a:p>
          <a:p>
            <a:r>
              <a:rPr lang="sl-SI" smtClean="0"/>
              <a:t>Cvetko Golar</a:t>
            </a:r>
          </a:p>
          <a:p>
            <a:r>
              <a:rPr lang="sl-SI" smtClean="0"/>
              <a:t>Anton Novačan</a:t>
            </a:r>
            <a:endParaRPr lang="sl-SI"/>
          </a:p>
        </p:txBody>
      </p:sp>
      <p:sp>
        <p:nvSpPr>
          <p:cNvPr id="6" name="Ograda vsebine 5"/>
          <p:cNvSpPr>
            <a:spLocks noGrp="1"/>
          </p:cNvSpPr>
          <p:nvPr>
            <p:ph sz="quarter" idx="4"/>
          </p:nvPr>
        </p:nvSpPr>
        <p:spPr/>
        <p:txBody>
          <a:bodyPr>
            <a:normAutofit fontScale="92500" lnSpcReduction="20000"/>
          </a:bodyPr>
          <a:lstStyle/>
          <a:p>
            <a:r>
              <a:rPr lang="sl-SI" b="1" smtClean="0">
                <a:solidFill>
                  <a:schemeClr val="tx2"/>
                </a:solidFill>
              </a:rPr>
              <a:t>Stanko Majcen</a:t>
            </a:r>
          </a:p>
          <a:p>
            <a:r>
              <a:rPr lang="sl-SI" smtClean="0"/>
              <a:t>Alojzij Remec</a:t>
            </a:r>
          </a:p>
          <a:p>
            <a:r>
              <a:rPr lang="sl-SI" smtClean="0">
                <a:solidFill>
                  <a:srgbClr val="C00000"/>
                </a:solidFill>
              </a:rPr>
              <a:t>France Bevk</a:t>
            </a:r>
          </a:p>
          <a:p>
            <a:r>
              <a:rPr lang="sl-SI" smtClean="0"/>
              <a:t>Anton Leskovec</a:t>
            </a:r>
          </a:p>
          <a:p>
            <a:r>
              <a:rPr lang="sl-SI" smtClean="0"/>
              <a:t>Ivan Pregelj</a:t>
            </a:r>
          </a:p>
          <a:p>
            <a:r>
              <a:rPr lang="sl-SI" b="1" smtClean="0">
                <a:solidFill>
                  <a:schemeClr val="tx2"/>
                </a:solidFill>
              </a:rPr>
              <a:t>Miran Jarc</a:t>
            </a:r>
          </a:p>
          <a:p>
            <a:r>
              <a:rPr lang="sl-SI" smtClean="0"/>
              <a:t>Angelo Cerkvenik</a:t>
            </a:r>
          </a:p>
          <a:p>
            <a:r>
              <a:rPr lang="sl-SI" smtClean="0"/>
              <a:t>Ivan Mrak</a:t>
            </a:r>
          </a:p>
          <a:p>
            <a:r>
              <a:rPr lang="sl-SI" b="1" smtClean="0">
                <a:solidFill>
                  <a:schemeClr val="tx2"/>
                </a:solidFill>
              </a:rPr>
              <a:t>Slavko Grum</a:t>
            </a:r>
          </a:p>
          <a:p>
            <a:r>
              <a:rPr lang="sl-SI" smtClean="0"/>
              <a:t>Rudolf Golouh</a:t>
            </a:r>
          </a:p>
          <a:p>
            <a:r>
              <a:rPr lang="sl-SI" smtClean="0"/>
              <a:t>Makso Šnuderl</a:t>
            </a:r>
            <a:endParaRPr lang="sl-SI"/>
          </a:p>
        </p:txBody>
      </p:sp>
      <p:sp>
        <p:nvSpPr>
          <p:cNvPr id="7" name="PoljeZBesedilom 6"/>
          <p:cNvSpPr txBox="1"/>
          <p:nvPr/>
        </p:nvSpPr>
        <p:spPr>
          <a:xfrm>
            <a:off x="395536" y="6211669"/>
            <a:ext cx="8136904" cy="646331"/>
          </a:xfrm>
          <a:prstGeom prst="rect">
            <a:avLst/>
          </a:prstGeom>
          <a:noFill/>
        </p:spPr>
        <p:txBody>
          <a:bodyPr wrap="square" rtlCol="0">
            <a:spAutoFit/>
          </a:bodyPr>
          <a:lstStyle/>
          <a:p>
            <a:r>
              <a:rPr lang="sl-SI" smtClean="0">
                <a:solidFill>
                  <a:schemeClr val="accent5">
                    <a:lumMod val="75000"/>
                  </a:schemeClr>
                </a:solidFill>
              </a:rPr>
              <a:t>Obarvani so na seznamu obveznega berila: tisti v sivem imajo status klasikov, tisti v rdečem pa ne.</a:t>
            </a:r>
            <a:endParaRPr lang="sl-SI">
              <a:solidFill>
                <a:schemeClr val="accent5">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Dramatiki, dalje</a:t>
            </a:r>
            <a:endParaRPr lang="sl-SI"/>
          </a:p>
        </p:txBody>
      </p:sp>
      <p:sp>
        <p:nvSpPr>
          <p:cNvPr id="6" name="Ograda besedila 5"/>
          <p:cNvSpPr>
            <a:spLocks noGrp="1"/>
          </p:cNvSpPr>
          <p:nvPr>
            <p:ph type="body" idx="1"/>
          </p:nvPr>
        </p:nvSpPr>
        <p:spPr/>
        <p:txBody>
          <a:bodyPr/>
          <a:lstStyle/>
          <a:p>
            <a:r>
              <a:rPr lang="sl-SI" smtClean="0"/>
              <a:t>Ljudska igra</a:t>
            </a:r>
          </a:p>
        </p:txBody>
      </p:sp>
      <p:sp>
        <p:nvSpPr>
          <p:cNvPr id="7" name="Ograda besedila 6"/>
          <p:cNvSpPr>
            <a:spLocks noGrp="1"/>
          </p:cNvSpPr>
          <p:nvPr>
            <p:ph type="body" sz="half" idx="3"/>
          </p:nvPr>
        </p:nvSpPr>
        <p:spPr/>
        <p:txBody>
          <a:bodyPr/>
          <a:lstStyle/>
          <a:p>
            <a:r>
              <a:rPr lang="sl-SI" smtClean="0"/>
              <a:t>Socialni realizem</a:t>
            </a:r>
            <a:endParaRPr lang="sl-SI"/>
          </a:p>
        </p:txBody>
      </p:sp>
      <p:sp>
        <p:nvSpPr>
          <p:cNvPr id="3" name="Ograda vsebine 2"/>
          <p:cNvSpPr>
            <a:spLocks noGrp="1"/>
          </p:cNvSpPr>
          <p:nvPr>
            <p:ph sz="quarter" idx="2"/>
          </p:nvPr>
        </p:nvSpPr>
        <p:spPr>
          <a:xfrm>
            <a:off x="457200" y="2174875"/>
            <a:ext cx="4040188" cy="1542157"/>
          </a:xfrm>
        </p:spPr>
        <p:txBody>
          <a:bodyPr/>
          <a:lstStyle/>
          <a:p>
            <a:r>
              <a:rPr lang="sl-SI" smtClean="0"/>
              <a:t>Janez Jalen</a:t>
            </a:r>
          </a:p>
          <a:p>
            <a:r>
              <a:rPr lang="sl-SI" smtClean="0"/>
              <a:t>Joža Vombergar</a:t>
            </a:r>
          </a:p>
          <a:p>
            <a:r>
              <a:rPr lang="sl-SI" smtClean="0"/>
              <a:t>Pavel Golia</a:t>
            </a:r>
          </a:p>
        </p:txBody>
      </p:sp>
      <p:sp>
        <p:nvSpPr>
          <p:cNvPr id="8" name="Ograda vsebine 7"/>
          <p:cNvSpPr>
            <a:spLocks noGrp="1"/>
          </p:cNvSpPr>
          <p:nvPr>
            <p:ph sz="quarter" idx="4"/>
          </p:nvPr>
        </p:nvSpPr>
        <p:spPr/>
        <p:txBody>
          <a:bodyPr/>
          <a:lstStyle/>
          <a:p>
            <a:r>
              <a:rPr lang="sl-SI" smtClean="0">
                <a:solidFill>
                  <a:srgbClr val="C00000"/>
                </a:solidFill>
              </a:rPr>
              <a:t>Bratko Kreft</a:t>
            </a:r>
          </a:p>
          <a:p>
            <a:r>
              <a:rPr lang="sl-SI" smtClean="0"/>
              <a:t>Jože Krajnc</a:t>
            </a:r>
          </a:p>
          <a:p>
            <a:r>
              <a:rPr lang="sl-SI" smtClean="0"/>
              <a:t>Tone Seliškar</a:t>
            </a:r>
          </a:p>
          <a:p>
            <a:r>
              <a:rPr lang="sl-SI" smtClean="0"/>
              <a:t>Tone Čufar</a:t>
            </a:r>
          </a:p>
          <a:p>
            <a:r>
              <a:rPr lang="sl-SI" smtClean="0"/>
              <a:t>Ivo Brnčič</a:t>
            </a:r>
          </a:p>
          <a:p>
            <a:r>
              <a:rPr lang="sl-SI" smtClean="0"/>
              <a:t>Ferdo Kozak</a:t>
            </a:r>
          </a:p>
          <a:p>
            <a:r>
              <a:rPr lang="sl-SI" smtClean="0">
                <a:solidFill>
                  <a:srgbClr val="C00000"/>
                </a:solidFill>
              </a:rPr>
              <a:t>Ivan Potrč</a:t>
            </a:r>
          </a:p>
          <a:p>
            <a:r>
              <a:rPr lang="sl-SI" smtClean="0">
                <a:solidFill>
                  <a:srgbClr val="C00000"/>
                </a:solidFill>
              </a:rPr>
              <a:t>Matej Bor</a:t>
            </a:r>
            <a:endParaRPr lang="sl-SI">
              <a:solidFill>
                <a:srgbClr val="C00000"/>
              </a:solidFill>
            </a:endParaRPr>
          </a:p>
        </p:txBody>
      </p:sp>
      <p:sp>
        <p:nvSpPr>
          <p:cNvPr id="9" name="Ograda besedila 6"/>
          <p:cNvSpPr txBox="1">
            <a:spLocks/>
          </p:cNvSpPr>
          <p:nvPr/>
        </p:nvSpPr>
        <p:spPr>
          <a:xfrm>
            <a:off x="467544" y="3789040"/>
            <a:ext cx="4041775" cy="639762"/>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l-SI" sz="2400" b="1" i="0" u="none" strike="noStrike" kern="1200" cap="none" spc="0" normalizeH="0" baseline="0" noProof="0" smtClean="0">
                <a:ln>
                  <a:noFill/>
                </a:ln>
                <a:solidFill>
                  <a:schemeClr val="tx1"/>
                </a:solidFill>
                <a:effectLst/>
                <a:uLnTx/>
                <a:uFillTx/>
                <a:latin typeface="+mn-lt"/>
                <a:ea typeface="+mn-ea"/>
                <a:cs typeface="+mn-cs"/>
              </a:rPr>
              <a:t>Mladinska</a:t>
            </a:r>
          </a:p>
        </p:txBody>
      </p:sp>
      <p:sp>
        <p:nvSpPr>
          <p:cNvPr id="10" name="Ograda vsebine 2"/>
          <p:cNvSpPr txBox="1">
            <a:spLocks/>
          </p:cNvSpPr>
          <p:nvPr/>
        </p:nvSpPr>
        <p:spPr>
          <a:xfrm>
            <a:off x="539552" y="4653136"/>
            <a:ext cx="4040188" cy="183018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l-SI" sz="2400" b="0" i="0" u="none" strike="noStrike" kern="1200" cap="none" spc="0" normalizeH="0" baseline="0" noProof="0" smtClean="0">
                <a:ln>
                  <a:noFill/>
                </a:ln>
                <a:solidFill>
                  <a:schemeClr val="tx1"/>
                </a:solidFill>
                <a:effectLst/>
                <a:uLnTx/>
                <a:uFillTx/>
                <a:latin typeface="+mn-lt"/>
                <a:ea typeface="+mn-ea"/>
                <a:cs typeface="+mn-cs"/>
              </a:rPr>
              <a:t>Joža Vombergar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l-SI" sz="2400" b="0" i="0" u="none" strike="noStrike" kern="1200" cap="none" spc="0" normalizeH="0" baseline="0" noProof="0" smtClean="0">
                <a:ln>
                  <a:noFill/>
                </a:ln>
                <a:solidFill>
                  <a:schemeClr val="tx1"/>
                </a:solidFill>
                <a:effectLst/>
                <a:uLnTx/>
                <a:uFillTx/>
                <a:latin typeface="+mn-lt"/>
                <a:ea typeface="+mn-ea"/>
                <a:cs typeface="+mn-cs"/>
              </a:rPr>
              <a:t>Pavel Golia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sl-SI" sz="2400" b="0" i="0" u="none" strike="noStrike" kern="1200" cap="none" spc="0" normalizeH="0" baseline="0" noProof="0" smtClean="0">
                <a:ln>
                  <a:noFill/>
                </a:ln>
                <a:solidFill>
                  <a:schemeClr val="tx1"/>
                </a:solidFill>
                <a:effectLst/>
                <a:uLnTx/>
                <a:uFillTx/>
                <a:latin typeface="+mn-lt"/>
                <a:ea typeface="+mn-ea"/>
                <a:cs typeface="+mn-cs"/>
              </a:rPr>
              <a:t>Mirko Kunčič</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l-SI" sz="24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h">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rh">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h">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7940</TotalTime>
  <Words>1230</Words>
  <Application>Microsoft Office PowerPoint</Application>
  <PresentationFormat>Diaprojekcija na zaslonu (4:3)</PresentationFormat>
  <Paragraphs>166</Paragraphs>
  <Slides>32</Slides>
  <Notes>0</Notes>
  <HiddenSlides>0</HiddenSlides>
  <MMClips>0</MMClips>
  <ScaleCrop>false</ScaleCrop>
  <HeadingPairs>
    <vt:vector size="4" baseType="variant">
      <vt:variant>
        <vt:lpstr>Tema</vt:lpstr>
      </vt:variant>
      <vt:variant>
        <vt:i4>1</vt:i4>
      </vt:variant>
      <vt:variant>
        <vt:lpstr>Naslovi diapozitivov</vt:lpstr>
      </vt:variant>
      <vt:variant>
        <vt:i4>32</vt:i4>
      </vt:variant>
    </vt:vector>
  </HeadingPairs>
  <TitlesOfParts>
    <vt:vector size="33" baseType="lpstr">
      <vt:lpstr>Vrh</vt:lpstr>
      <vt:lpstr>Slovenska dramatika 1900-1950</vt:lpstr>
      <vt:lpstr>Kulturni kontekst</vt:lpstr>
      <vt:lpstr>Večne dileme</vt:lpstr>
      <vt:lpstr>Statistika</vt:lpstr>
      <vt:lpstr>Dinamika knjižne dramatike v slovenščini</vt:lpstr>
      <vt:lpstr>Delež izvirne dramatike</vt:lpstr>
      <vt:lpstr>Kanonska selekcija</vt:lpstr>
      <vt:lpstr>Dramatiki, ki jih obravnava France Koblar</vt:lpstr>
      <vt:lpstr>Dramatiki, dalje</vt:lpstr>
      <vt:lpstr>Etbin Kristan (1867-1953)</vt:lpstr>
      <vt:lpstr>Ivan Cankar (1876-1918)</vt:lpstr>
      <vt:lpstr>Romantične duše</vt:lpstr>
      <vt:lpstr>Kako je Viktor Bežek utemeljil zavrnitev Romantičnih duš</vt:lpstr>
      <vt:lpstr>Kako je Cankar Schwentnerju ponujal Romantične duše</vt:lpstr>
      <vt:lpstr>Ocene ob izidu 1922</vt:lpstr>
      <vt:lpstr>Taras Kermauner o Romantičnih dušah</vt:lpstr>
      <vt:lpstr>Taras Kermauner o Romantičnih dušah, naprej</vt:lpstr>
      <vt:lpstr>Vprašanja</vt:lpstr>
      <vt:lpstr>Jakob Ruda</vt:lpstr>
      <vt:lpstr>Za narodov blagor</vt:lpstr>
      <vt:lpstr>Kralj na Betajnovi</vt:lpstr>
      <vt:lpstr>Pohujšanje v dolini Šenflorjanski</vt:lpstr>
      <vt:lpstr>Hlapci</vt:lpstr>
      <vt:lpstr>Lepa Vida</vt:lpstr>
      <vt:lpstr>Oton Župančič, Veronika Deseniška</vt:lpstr>
      <vt:lpstr>Slavko Grum, Dogodek v mestu Gogi</vt:lpstr>
      <vt:lpstr>France Bevk, V kaverni</vt:lpstr>
      <vt:lpstr>Stanko Majcen, Apokalipsa</vt:lpstr>
      <vt:lpstr>Miran Jarc, Vergerij</vt:lpstr>
      <vt:lpstr>Bratko Kreft, Velika puntarija</vt:lpstr>
      <vt:lpstr>Ivan Potrč, Kreflova kmetija</vt:lpstr>
      <vt:lpstr>Matej Bor, Raztrganci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Slovenska dramatika 1900-1950</dc:title>
  <dc:creator>Rec.</dc:creator>
  <cp:lastModifiedBy>Rec.</cp:lastModifiedBy>
  <cp:revision>6</cp:revision>
  <dcterms:created xsi:type="dcterms:W3CDTF">2013-02-07T19:38:21Z</dcterms:created>
  <dcterms:modified xsi:type="dcterms:W3CDTF">2013-02-27T19:11:38Z</dcterms:modified>
</cp:coreProperties>
</file>