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1" r:id="rId3"/>
    <p:sldId id="282" r:id="rId4"/>
    <p:sldId id="257" r:id="rId5"/>
    <p:sldId id="262" r:id="rId6"/>
    <p:sldId id="263" r:id="rId7"/>
    <p:sldId id="258" r:id="rId8"/>
    <p:sldId id="259" r:id="rId9"/>
    <p:sldId id="260" r:id="rId10"/>
    <p:sldId id="261" r:id="rId11"/>
    <p:sldId id="267" r:id="rId12"/>
    <p:sldId id="264" r:id="rId13"/>
    <p:sldId id="265" r:id="rId14"/>
    <p:sldId id="266" r:id="rId15"/>
    <p:sldId id="268" r:id="rId16"/>
    <p:sldId id="277" r:id="rId17"/>
    <p:sldId id="269" r:id="rId18"/>
    <p:sldId id="270" r:id="rId19"/>
    <p:sldId id="271" r:id="rId20"/>
    <p:sldId id="275" r:id="rId21"/>
    <p:sldId id="276" r:id="rId22"/>
    <p:sldId id="272" r:id="rId23"/>
    <p:sldId id="278" r:id="rId24"/>
    <p:sldId id="273" r:id="rId25"/>
    <p:sldId id="274" r:id="rId26"/>
    <p:sldId id="279" r:id="rId27"/>
    <p:sldId id="283" r:id="rId28"/>
    <p:sldId id="280" r:id="rId29"/>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717" autoAdjust="0"/>
  </p:normalViewPr>
  <p:slideViewPr>
    <p:cSldViewPr>
      <p:cViewPr varScale="1">
        <p:scale>
          <a:sx n="103" d="100"/>
          <a:sy n="103" d="100"/>
        </p:scale>
        <p:origin x="-21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bg>
      <p:bgRef idx="1002">
        <a:schemeClr val="bg2"/>
      </p:bgRef>
    </p:bg>
    <p:spTree>
      <p:nvGrpSpPr>
        <p:cNvPr id="1" name=""/>
        <p:cNvGrpSpPr/>
        <p:nvPr/>
      </p:nvGrpSpPr>
      <p:grpSpPr>
        <a:xfrm>
          <a:off x="0" y="0"/>
          <a:ext cx="0" cy="0"/>
          <a:chOff x="0" y="0"/>
          <a:chExt cx="0" cy="0"/>
        </a:xfrm>
      </p:grpSpPr>
      <p:sp>
        <p:nvSpPr>
          <p:cNvPr id="9" name="Pravokotnik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Naslov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sl-SI" smtClean="0"/>
              <a:t>Kliknite, če želite urediti slog naslova matrice</a:t>
            </a:r>
            <a:endParaRPr kumimoji="0" lang="en-US"/>
          </a:p>
        </p:txBody>
      </p:sp>
      <p:sp>
        <p:nvSpPr>
          <p:cNvPr id="3" name="Podnaslov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sl-SI" smtClean="0"/>
              <a:t>Kliknite, če želite urediti slog podnaslova matrice</a:t>
            </a:r>
            <a:endParaRPr kumimoji="0" lang="en-US"/>
          </a:p>
        </p:txBody>
      </p:sp>
      <p:sp>
        <p:nvSpPr>
          <p:cNvPr id="4" name="Ograda datuma 3"/>
          <p:cNvSpPr>
            <a:spLocks noGrp="1"/>
          </p:cNvSpPr>
          <p:nvPr>
            <p:ph type="dt" sz="half" idx="10"/>
          </p:nvPr>
        </p:nvSpPr>
        <p:spPr/>
        <p:txBody>
          <a:bodyPr/>
          <a:lstStyle/>
          <a:p>
            <a:pPr>
              <a:defRPr/>
            </a:pPr>
            <a:fld id="{AD3B5B2A-3438-411A-9309-EEFA6F67FAAC}" type="datetimeFigureOut">
              <a:rPr lang="sl-SI" smtClean="0"/>
              <a:pPr>
                <a:defRPr/>
              </a:pPr>
              <a:t>6.7.2012</a:t>
            </a:fld>
            <a:endParaRPr lang="sl-SI"/>
          </a:p>
        </p:txBody>
      </p:sp>
      <p:sp>
        <p:nvSpPr>
          <p:cNvPr id="5" name="Ograda noge 4"/>
          <p:cNvSpPr>
            <a:spLocks noGrp="1"/>
          </p:cNvSpPr>
          <p:nvPr>
            <p:ph type="ftr" sz="quarter" idx="11"/>
          </p:nvPr>
        </p:nvSpPr>
        <p:spPr/>
        <p:txBody>
          <a:bodyPr/>
          <a:lstStyle/>
          <a:p>
            <a:pPr>
              <a:defRPr/>
            </a:pPr>
            <a:endParaRPr lang="sl-SI"/>
          </a:p>
        </p:txBody>
      </p:sp>
      <p:sp>
        <p:nvSpPr>
          <p:cNvPr id="6" name="Ograda številke diapozitiva 5"/>
          <p:cNvSpPr>
            <a:spLocks noGrp="1"/>
          </p:cNvSpPr>
          <p:nvPr>
            <p:ph type="sldNum" sz="quarter" idx="12"/>
          </p:nvPr>
        </p:nvSpPr>
        <p:spPr/>
        <p:txBody>
          <a:bodyPr/>
          <a:lstStyle/>
          <a:p>
            <a:pPr>
              <a:defRPr/>
            </a:pPr>
            <a:fld id="{52031FD5-9488-4A49-9C84-7005A37D7909}" type="slidenum">
              <a:rPr lang="sl-SI" smtClean="0"/>
              <a:pPr>
                <a:defRPr/>
              </a:pPr>
              <a:t>‹#›</a:t>
            </a:fld>
            <a:endParaRPr lang="sl-SI"/>
          </a:p>
        </p:txBody>
      </p:sp>
      <p:sp>
        <p:nvSpPr>
          <p:cNvPr id="10" name="Pravokotnik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extLst/>
          </a:lstStyle>
          <a:p>
            <a:r>
              <a:rPr kumimoji="0" lang="sl-SI" smtClean="0"/>
              <a:t>Kliknite, če želite urediti slog naslova matrice</a:t>
            </a:r>
            <a:endParaRPr kumimoji="0" lang="en-US"/>
          </a:p>
        </p:txBody>
      </p:sp>
      <p:sp>
        <p:nvSpPr>
          <p:cNvPr id="3" name="Ograda navpičnega besedila 2"/>
          <p:cNvSpPr>
            <a:spLocks noGrp="1"/>
          </p:cNvSpPr>
          <p:nvPr>
            <p:ph type="body" orient="vert" idx="1"/>
          </p:nvPr>
        </p:nvSpPr>
        <p:spPr/>
        <p:txBody>
          <a:bodyPr vert="eaVert"/>
          <a:lstStyle>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pPr>
              <a:defRPr/>
            </a:pPr>
            <a:fld id="{D8A2D796-D5AC-4540-9547-6A179E5083A1}" type="datetimeFigureOut">
              <a:rPr lang="sl-SI" smtClean="0"/>
              <a:pPr>
                <a:defRPr/>
              </a:pPr>
              <a:t>6.7.2012</a:t>
            </a:fld>
            <a:endParaRPr lang="sl-SI"/>
          </a:p>
        </p:txBody>
      </p:sp>
      <p:sp>
        <p:nvSpPr>
          <p:cNvPr id="5" name="Ograda noge 4"/>
          <p:cNvSpPr>
            <a:spLocks noGrp="1"/>
          </p:cNvSpPr>
          <p:nvPr>
            <p:ph type="ftr" sz="quarter" idx="11"/>
          </p:nvPr>
        </p:nvSpPr>
        <p:spPr/>
        <p:txBody>
          <a:bodyPr/>
          <a:lstStyle/>
          <a:p>
            <a:pPr>
              <a:defRPr/>
            </a:pPr>
            <a:endParaRPr lang="sl-SI"/>
          </a:p>
        </p:txBody>
      </p:sp>
      <p:sp>
        <p:nvSpPr>
          <p:cNvPr id="6" name="Ograda številke diapozitiva 5"/>
          <p:cNvSpPr>
            <a:spLocks noGrp="1"/>
          </p:cNvSpPr>
          <p:nvPr>
            <p:ph type="sldNum" sz="quarter" idx="12"/>
          </p:nvPr>
        </p:nvSpPr>
        <p:spPr/>
        <p:txBody>
          <a:bodyPr/>
          <a:lstStyle/>
          <a:p>
            <a:pPr>
              <a:defRPr/>
            </a:pPr>
            <a:fld id="{9791EE8B-EC10-48E7-9041-F108C0CDAF0D}" type="slidenum">
              <a:rPr lang="sl-SI" smtClean="0"/>
              <a:pPr>
                <a:defRPr/>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Navpični naslov in besedilo">
    <p:spTree>
      <p:nvGrpSpPr>
        <p:cNvPr id="1" name=""/>
        <p:cNvGrpSpPr/>
        <p:nvPr/>
      </p:nvGrpSpPr>
      <p:grpSpPr>
        <a:xfrm>
          <a:off x="0" y="0"/>
          <a:ext cx="0" cy="0"/>
          <a:chOff x="0" y="0"/>
          <a:chExt cx="0" cy="0"/>
        </a:xfrm>
      </p:grpSpPr>
      <p:sp>
        <p:nvSpPr>
          <p:cNvPr id="9" name="Pravokotnik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Pravokotnik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Navpični naslov 1"/>
          <p:cNvSpPr>
            <a:spLocks noGrp="1"/>
          </p:cNvSpPr>
          <p:nvPr>
            <p:ph type="title" orient="vert"/>
          </p:nvPr>
        </p:nvSpPr>
        <p:spPr>
          <a:xfrm>
            <a:off x="6781800" y="274640"/>
            <a:ext cx="1905000" cy="5851525"/>
          </a:xfrm>
        </p:spPr>
        <p:txBody>
          <a:bodyPr vert="eaVert"/>
          <a:lstStyle>
            <a:extLst/>
          </a:lstStyle>
          <a:p>
            <a:r>
              <a:rPr kumimoji="0" lang="sl-SI" smtClean="0"/>
              <a:t>Kliknite, če želite urediti slog naslova matrice</a:t>
            </a:r>
            <a:endParaRPr kumimoji="0" lang="en-US"/>
          </a:p>
        </p:txBody>
      </p:sp>
      <p:sp>
        <p:nvSpPr>
          <p:cNvPr id="3" name="Ograda navpičnega besedila 2"/>
          <p:cNvSpPr>
            <a:spLocks noGrp="1"/>
          </p:cNvSpPr>
          <p:nvPr>
            <p:ph type="body" orient="vert" idx="1"/>
          </p:nvPr>
        </p:nvSpPr>
        <p:spPr>
          <a:xfrm>
            <a:off x="457200" y="304800"/>
            <a:ext cx="6019800" cy="5851525"/>
          </a:xfrm>
        </p:spPr>
        <p:txBody>
          <a:bodyPr vert="eaVert"/>
          <a:lstStyle>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pPr>
              <a:defRPr/>
            </a:pPr>
            <a:fld id="{C95D5816-C227-49BB-BDB8-BAA00EF08D16}" type="datetimeFigureOut">
              <a:rPr lang="sl-SI" smtClean="0"/>
              <a:pPr>
                <a:defRPr/>
              </a:pPr>
              <a:t>6.7.2012</a:t>
            </a:fld>
            <a:endParaRPr lang="sl-SI"/>
          </a:p>
        </p:txBody>
      </p:sp>
      <p:sp>
        <p:nvSpPr>
          <p:cNvPr id="5" name="Ograda noge 4"/>
          <p:cNvSpPr>
            <a:spLocks noGrp="1"/>
          </p:cNvSpPr>
          <p:nvPr>
            <p:ph type="ftr" sz="quarter" idx="11"/>
          </p:nvPr>
        </p:nvSpPr>
        <p:spPr>
          <a:xfrm>
            <a:off x="2640597" y="6377459"/>
            <a:ext cx="3836404" cy="365125"/>
          </a:xfrm>
        </p:spPr>
        <p:txBody>
          <a:bodyPr/>
          <a:lstStyle/>
          <a:p>
            <a:pPr>
              <a:defRPr/>
            </a:pPr>
            <a:endParaRPr lang="sl-SI"/>
          </a:p>
        </p:txBody>
      </p:sp>
      <p:sp>
        <p:nvSpPr>
          <p:cNvPr id="6" name="Ograda številke diapozitiva 5"/>
          <p:cNvSpPr>
            <a:spLocks noGrp="1"/>
          </p:cNvSpPr>
          <p:nvPr>
            <p:ph type="sldNum" sz="quarter" idx="12"/>
          </p:nvPr>
        </p:nvSpPr>
        <p:spPr/>
        <p:txBody>
          <a:bodyPr/>
          <a:lstStyle/>
          <a:p>
            <a:pPr>
              <a:defRPr/>
            </a:pPr>
            <a:fld id="{B3A8C067-1C81-455E-AA25-B43280ED6F8E}" type="slidenum">
              <a:rPr lang="sl-SI" smtClean="0"/>
              <a:pPr>
                <a:defRPr/>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155448"/>
            <a:ext cx="8229600" cy="1252728"/>
          </a:xfrm>
        </p:spPr>
        <p:txBody>
          <a:bodyPr/>
          <a:lstStyle>
            <a:extLst/>
          </a:lstStyle>
          <a:p>
            <a:r>
              <a:rPr kumimoji="0" lang="sl-SI" smtClean="0"/>
              <a:t>Kliknite, če želite urediti slog naslova matrice</a:t>
            </a:r>
            <a:endParaRPr kumimoji="0" lang="en-US"/>
          </a:p>
        </p:txBody>
      </p:sp>
      <p:sp>
        <p:nvSpPr>
          <p:cNvPr id="3" name="Ograda vsebine 2"/>
          <p:cNvSpPr>
            <a:spLocks noGrp="1"/>
          </p:cNvSpPr>
          <p:nvPr>
            <p:ph idx="1"/>
          </p:nvPr>
        </p:nvSpPr>
        <p:spPr/>
        <p:txBody>
          <a:bodyPr/>
          <a:lstStyle>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pPr>
              <a:defRPr/>
            </a:pPr>
            <a:fld id="{EDA52D84-93FF-413C-ACAF-66EF36BE15AF}" type="datetimeFigureOut">
              <a:rPr lang="sl-SI" smtClean="0"/>
              <a:pPr>
                <a:defRPr/>
              </a:pPr>
              <a:t>6.7.2012</a:t>
            </a:fld>
            <a:endParaRPr lang="sl-SI"/>
          </a:p>
        </p:txBody>
      </p:sp>
      <p:sp>
        <p:nvSpPr>
          <p:cNvPr id="5" name="Ograda noge 4"/>
          <p:cNvSpPr>
            <a:spLocks noGrp="1"/>
          </p:cNvSpPr>
          <p:nvPr>
            <p:ph type="ftr" sz="quarter" idx="11"/>
          </p:nvPr>
        </p:nvSpPr>
        <p:spPr/>
        <p:txBody>
          <a:bodyPr/>
          <a:lstStyle/>
          <a:p>
            <a:pPr>
              <a:defRPr/>
            </a:pPr>
            <a:endParaRPr lang="sl-SI"/>
          </a:p>
        </p:txBody>
      </p:sp>
      <p:sp>
        <p:nvSpPr>
          <p:cNvPr id="6" name="Ograda številke diapozitiva 5"/>
          <p:cNvSpPr>
            <a:spLocks noGrp="1"/>
          </p:cNvSpPr>
          <p:nvPr>
            <p:ph type="sldNum" sz="quarter" idx="12"/>
          </p:nvPr>
        </p:nvSpPr>
        <p:spPr/>
        <p:txBody>
          <a:bodyPr/>
          <a:lstStyle/>
          <a:p>
            <a:pPr>
              <a:defRPr/>
            </a:pPr>
            <a:fld id="{7B6E1E23-0027-4851-BCBD-6F8E22306827}" type="slidenum">
              <a:rPr lang="sl-SI" smtClean="0"/>
              <a:pPr>
                <a:defRPr/>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Ref idx="1002">
        <a:schemeClr val="bg2"/>
      </p:bgRef>
    </p:bg>
    <p:spTree>
      <p:nvGrpSpPr>
        <p:cNvPr id="1" name=""/>
        <p:cNvGrpSpPr/>
        <p:nvPr/>
      </p:nvGrpSpPr>
      <p:grpSpPr>
        <a:xfrm>
          <a:off x="0" y="0"/>
          <a:ext cx="0" cy="0"/>
          <a:chOff x="0" y="0"/>
          <a:chExt cx="0" cy="0"/>
        </a:xfrm>
      </p:grpSpPr>
      <p:sp>
        <p:nvSpPr>
          <p:cNvPr id="9" name="Pravokotnik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Pravokotnik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Naslov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sl-SI" smtClean="0"/>
              <a:t>Kliknite, če želite urediti slog naslova matrice</a:t>
            </a:r>
            <a:endParaRPr kumimoji="0" lang="en-US"/>
          </a:p>
        </p:txBody>
      </p:sp>
      <p:sp>
        <p:nvSpPr>
          <p:cNvPr id="3" name="Ograda besedila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sl-SI" smtClean="0"/>
              <a:t>Kliknite, če želite urediti sloge besedila matrice</a:t>
            </a:r>
          </a:p>
        </p:txBody>
      </p:sp>
      <p:sp>
        <p:nvSpPr>
          <p:cNvPr id="4" name="Ograda datuma 3"/>
          <p:cNvSpPr>
            <a:spLocks noGrp="1"/>
          </p:cNvSpPr>
          <p:nvPr>
            <p:ph type="dt" sz="half" idx="10"/>
          </p:nvPr>
        </p:nvSpPr>
        <p:spPr/>
        <p:txBody>
          <a:bodyPr/>
          <a:lstStyle/>
          <a:p>
            <a:pPr>
              <a:defRPr/>
            </a:pPr>
            <a:fld id="{DC5344DC-8466-4D27-99BF-A2272913397E}" type="datetimeFigureOut">
              <a:rPr lang="sl-SI" smtClean="0"/>
              <a:pPr>
                <a:defRPr/>
              </a:pPr>
              <a:t>6.7.2012</a:t>
            </a:fld>
            <a:endParaRPr lang="sl-SI"/>
          </a:p>
        </p:txBody>
      </p:sp>
      <p:sp>
        <p:nvSpPr>
          <p:cNvPr id="5" name="Ograda noge 4"/>
          <p:cNvSpPr>
            <a:spLocks noGrp="1"/>
          </p:cNvSpPr>
          <p:nvPr>
            <p:ph type="ftr" sz="quarter" idx="11"/>
          </p:nvPr>
        </p:nvSpPr>
        <p:spPr/>
        <p:txBody>
          <a:bodyPr/>
          <a:lstStyle/>
          <a:p>
            <a:pPr>
              <a:defRPr/>
            </a:pPr>
            <a:endParaRPr lang="sl-SI"/>
          </a:p>
        </p:txBody>
      </p:sp>
      <p:sp>
        <p:nvSpPr>
          <p:cNvPr id="6" name="Ograda številke diapozitiva 5"/>
          <p:cNvSpPr>
            <a:spLocks noGrp="1"/>
          </p:cNvSpPr>
          <p:nvPr>
            <p:ph type="sldNum" sz="quarter" idx="12"/>
          </p:nvPr>
        </p:nvSpPr>
        <p:spPr/>
        <p:txBody>
          <a:bodyPr/>
          <a:lstStyle/>
          <a:p>
            <a:pPr>
              <a:defRPr/>
            </a:pPr>
            <a:fld id="{8A620168-6AD4-46AD-86E2-D8CB53695BE1}" type="slidenum">
              <a:rPr lang="sl-SI" smtClean="0"/>
              <a:pPr>
                <a:defRPr/>
              </a:pPr>
              <a:t>‹#›</a:t>
            </a:fld>
            <a:endParaRPr lang="sl-SI"/>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extLst/>
          </a:lstStyle>
          <a:p>
            <a:r>
              <a:rPr kumimoji="0" lang="sl-SI" smtClean="0"/>
              <a:t>Kliknite, če želite urediti slog naslova matrice</a:t>
            </a:r>
            <a:endParaRPr kumimoji="0" lang="en-US"/>
          </a:p>
        </p:txBody>
      </p:sp>
      <p:sp>
        <p:nvSpPr>
          <p:cNvPr id="3" name="Ograda vsebine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vsebine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5" name="Ograda datuma 4"/>
          <p:cNvSpPr>
            <a:spLocks noGrp="1"/>
          </p:cNvSpPr>
          <p:nvPr>
            <p:ph type="dt" sz="half" idx="10"/>
          </p:nvPr>
        </p:nvSpPr>
        <p:spPr/>
        <p:txBody>
          <a:bodyPr/>
          <a:lstStyle/>
          <a:p>
            <a:pPr>
              <a:defRPr/>
            </a:pPr>
            <a:fld id="{46268476-21A3-4DF3-A09F-C214EC1C79D4}" type="datetimeFigureOut">
              <a:rPr lang="sl-SI" smtClean="0"/>
              <a:pPr>
                <a:defRPr/>
              </a:pPr>
              <a:t>6.7.2012</a:t>
            </a:fld>
            <a:endParaRPr lang="sl-SI"/>
          </a:p>
        </p:txBody>
      </p:sp>
      <p:sp>
        <p:nvSpPr>
          <p:cNvPr id="6" name="Ograda noge 5"/>
          <p:cNvSpPr>
            <a:spLocks noGrp="1"/>
          </p:cNvSpPr>
          <p:nvPr>
            <p:ph type="ftr" sz="quarter" idx="11"/>
          </p:nvPr>
        </p:nvSpPr>
        <p:spPr/>
        <p:txBody>
          <a:bodyPr/>
          <a:lstStyle/>
          <a:p>
            <a:pPr>
              <a:defRPr/>
            </a:pPr>
            <a:endParaRPr lang="sl-SI"/>
          </a:p>
        </p:txBody>
      </p:sp>
      <p:sp>
        <p:nvSpPr>
          <p:cNvPr id="7" name="Ograda številke diapozitiva 6"/>
          <p:cNvSpPr>
            <a:spLocks noGrp="1"/>
          </p:cNvSpPr>
          <p:nvPr>
            <p:ph type="sldNum" sz="quarter" idx="12"/>
          </p:nvPr>
        </p:nvSpPr>
        <p:spPr/>
        <p:txBody>
          <a:bodyPr/>
          <a:lstStyle/>
          <a:p>
            <a:pPr>
              <a:defRPr/>
            </a:pPr>
            <a:fld id="{006D7640-7305-4002-A689-5EE489C6B62F}" type="slidenum">
              <a:rPr lang="sl-SI" smtClean="0"/>
              <a:pPr>
                <a:defRPr/>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extLst/>
          </a:lstStyle>
          <a:p>
            <a:r>
              <a:rPr kumimoji="0" lang="sl-SI" smtClean="0"/>
              <a:t>Kliknite, če želite urediti slog naslova matrice</a:t>
            </a:r>
            <a:endParaRPr kumimoji="0" lang="en-US"/>
          </a:p>
        </p:txBody>
      </p:sp>
      <p:sp>
        <p:nvSpPr>
          <p:cNvPr id="3" name="Ograda besedila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sl-SI" smtClean="0"/>
              <a:t>Kliknite, če želite urediti sloge besedila matrice</a:t>
            </a:r>
          </a:p>
        </p:txBody>
      </p:sp>
      <p:sp>
        <p:nvSpPr>
          <p:cNvPr id="4" name="Ograda vsebine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5" name="Ograda besedila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sl-SI" smtClean="0"/>
              <a:t>Kliknite, če želite urediti sloge besedila matrice</a:t>
            </a:r>
          </a:p>
        </p:txBody>
      </p:sp>
      <p:sp>
        <p:nvSpPr>
          <p:cNvPr id="6" name="Ograda vsebine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7" name="Ograda datuma 6"/>
          <p:cNvSpPr>
            <a:spLocks noGrp="1"/>
          </p:cNvSpPr>
          <p:nvPr>
            <p:ph type="dt" sz="half" idx="10"/>
          </p:nvPr>
        </p:nvSpPr>
        <p:spPr/>
        <p:txBody>
          <a:bodyPr/>
          <a:lstStyle/>
          <a:p>
            <a:pPr>
              <a:defRPr/>
            </a:pPr>
            <a:fld id="{43AD1BB1-5CD6-4676-8DC6-425E817A678D}" type="datetimeFigureOut">
              <a:rPr lang="sl-SI" smtClean="0"/>
              <a:pPr>
                <a:defRPr/>
              </a:pPr>
              <a:t>6.7.2012</a:t>
            </a:fld>
            <a:endParaRPr lang="sl-SI"/>
          </a:p>
        </p:txBody>
      </p:sp>
      <p:sp>
        <p:nvSpPr>
          <p:cNvPr id="8" name="Ograda noge 7"/>
          <p:cNvSpPr>
            <a:spLocks noGrp="1"/>
          </p:cNvSpPr>
          <p:nvPr>
            <p:ph type="ftr" sz="quarter" idx="11"/>
          </p:nvPr>
        </p:nvSpPr>
        <p:spPr/>
        <p:txBody>
          <a:bodyPr/>
          <a:lstStyle/>
          <a:p>
            <a:pPr>
              <a:defRPr/>
            </a:pPr>
            <a:endParaRPr lang="sl-SI"/>
          </a:p>
        </p:txBody>
      </p:sp>
      <p:sp>
        <p:nvSpPr>
          <p:cNvPr id="9" name="Ograda številke diapozitiva 8"/>
          <p:cNvSpPr>
            <a:spLocks noGrp="1"/>
          </p:cNvSpPr>
          <p:nvPr>
            <p:ph type="sldNum" sz="quarter" idx="12"/>
          </p:nvPr>
        </p:nvSpPr>
        <p:spPr/>
        <p:txBody>
          <a:bodyPr/>
          <a:lstStyle/>
          <a:p>
            <a:pPr>
              <a:defRPr/>
            </a:pPr>
            <a:fld id="{55786119-A55F-4F1F-914C-01A5FE991DDF}" type="slidenum">
              <a:rPr lang="sl-SI" smtClean="0"/>
              <a:pPr>
                <a:defRPr/>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extLst/>
          </a:lstStyle>
          <a:p>
            <a:r>
              <a:rPr kumimoji="0" lang="sl-SI" smtClean="0"/>
              <a:t>Kliknite, če želite urediti slog naslova matrice</a:t>
            </a:r>
            <a:endParaRPr kumimoji="0" lang="en-US"/>
          </a:p>
        </p:txBody>
      </p:sp>
      <p:sp>
        <p:nvSpPr>
          <p:cNvPr id="3" name="Ograda datuma 2"/>
          <p:cNvSpPr>
            <a:spLocks noGrp="1"/>
          </p:cNvSpPr>
          <p:nvPr>
            <p:ph type="dt" sz="half" idx="10"/>
          </p:nvPr>
        </p:nvSpPr>
        <p:spPr/>
        <p:txBody>
          <a:bodyPr/>
          <a:lstStyle/>
          <a:p>
            <a:pPr>
              <a:defRPr/>
            </a:pPr>
            <a:fld id="{DD48A173-54B8-4FD0-8348-C84B4E8C9111}" type="datetimeFigureOut">
              <a:rPr lang="sl-SI" smtClean="0"/>
              <a:pPr>
                <a:defRPr/>
              </a:pPr>
              <a:t>6.7.2012</a:t>
            </a:fld>
            <a:endParaRPr lang="sl-SI"/>
          </a:p>
        </p:txBody>
      </p:sp>
      <p:sp>
        <p:nvSpPr>
          <p:cNvPr id="4" name="Ograda noge 3"/>
          <p:cNvSpPr>
            <a:spLocks noGrp="1"/>
          </p:cNvSpPr>
          <p:nvPr>
            <p:ph type="ftr" sz="quarter" idx="11"/>
          </p:nvPr>
        </p:nvSpPr>
        <p:spPr/>
        <p:txBody>
          <a:bodyPr/>
          <a:lstStyle/>
          <a:p>
            <a:pPr>
              <a:defRPr/>
            </a:pPr>
            <a:endParaRPr lang="sl-SI"/>
          </a:p>
        </p:txBody>
      </p:sp>
      <p:sp>
        <p:nvSpPr>
          <p:cNvPr id="5" name="Ograda številke diapozitiva 4"/>
          <p:cNvSpPr>
            <a:spLocks noGrp="1"/>
          </p:cNvSpPr>
          <p:nvPr>
            <p:ph type="sldNum" sz="quarter" idx="12"/>
          </p:nvPr>
        </p:nvSpPr>
        <p:spPr/>
        <p:txBody>
          <a:bodyPr/>
          <a:lstStyle/>
          <a:p>
            <a:pPr>
              <a:defRPr/>
            </a:pPr>
            <a:fld id="{7326C7CC-2598-46FE-9302-D5434D15657A}" type="slidenum">
              <a:rPr lang="sl-SI" smtClean="0"/>
              <a:pPr>
                <a:defRPr/>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pPr>
              <a:defRPr/>
            </a:pPr>
            <a:fld id="{CD567834-54FA-4215-A9BF-0488CDF9743A}" type="datetimeFigureOut">
              <a:rPr lang="sl-SI" smtClean="0"/>
              <a:pPr>
                <a:defRPr/>
              </a:pPr>
              <a:t>6.7.2012</a:t>
            </a:fld>
            <a:endParaRPr lang="sl-SI"/>
          </a:p>
        </p:txBody>
      </p:sp>
      <p:sp>
        <p:nvSpPr>
          <p:cNvPr id="3" name="Ograda noge 2"/>
          <p:cNvSpPr>
            <a:spLocks noGrp="1"/>
          </p:cNvSpPr>
          <p:nvPr>
            <p:ph type="ftr" sz="quarter" idx="11"/>
          </p:nvPr>
        </p:nvSpPr>
        <p:spPr/>
        <p:txBody>
          <a:bodyPr/>
          <a:lstStyle/>
          <a:p>
            <a:pPr>
              <a:defRPr/>
            </a:pPr>
            <a:endParaRPr lang="sl-SI"/>
          </a:p>
        </p:txBody>
      </p:sp>
      <p:sp>
        <p:nvSpPr>
          <p:cNvPr id="4" name="Ograda številke diapozitiva 3"/>
          <p:cNvSpPr>
            <a:spLocks noGrp="1"/>
          </p:cNvSpPr>
          <p:nvPr>
            <p:ph type="sldNum" sz="quarter" idx="12"/>
          </p:nvPr>
        </p:nvSpPr>
        <p:spPr/>
        <p:txBody>
          <a:bodyPr/>
          <a:lstStyle/>
          <a:p>
            <a:pPr>
              <a:defRPr/>
            </a:pPr>
            <a:fld id="{FC0090DF-078F-4DE6-9E1C-CBE6A0302920}" type="slidenum">
              <a:rPr lang="sl-SI" smtClean="0"/>
              <a:pPr>
                <a:defRPr/>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sl-SI" smtClean="0"/>
              <a:t>Kliknite, če želite urediti slog naslova matrice</a:t>
            </a:r>
            <a:endParaRPr kumimoji="0" lang="en-US"/>
          </a:p>
        </p:txBody>
      </p:sp>
      <p:sp>
        <p:nvSpPr>
          <p:cNvPr id="3" name="Ograda vsebine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besedila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sl-SI" smtClean="0"/>
              <a:t>Kliknite, če želite urediti sloge besedila matrice</a:t>
            </a:r>
          </a:p>
        </p:txBody>
      </p:sp>
      <p:sp>
        <p:nvSpPr>
          <p:cNvPr id="5" name="Ograda datuma 4"/>
          <p:cNvSpPr>
            <a:spLocks noGrp="1"/>
          </p:cNvSpPr>
          <p:nvPr>
            <p:ph type="dt" sz="half" idx="10"/>
          </p:nvPr>
        </p:nvSpPr>
        <p:spPr/>
        <p:txBody>
          <a:bodyPr/>
          <a:lstStyle/>
          <a:p>
            <a:pPr>
              <a:defRPr/>
            </a:pPr>
            <a:fld id="{14369707-A4A1-44C3-843F-4600CD732F2B}" type="datetimeFigureOut">
              <a:rPr lang="sl-SI" smtClean="0"/>
              <a:pPr>
                <a:defRPr/>
              </a:pPr>
              <a:t>6.7.2012</a:t>
            </a:fld>
            <a:endParaRPr lang="sl-SI"/>
          </a:p>
        </p:txBody>
      </p:sp>
      <p:sp>
        <p:nvSpPr>
          <p:cNvPr id="6" name="Ograda noge 5"/>
          <p:cNvSpPr>
            <a:spLocks noGrp="1"/>
          </p:cNvSpPr>
          <p:nvPr>
            <p:ph type="ftr" sz="quarter" idx="11"/>
          </p:nvPr>
        </p:nvSpPr>
        <p:spPr/>
        <p:txBody>
          <a:bodyPr/>
          <a:lstStyle/>
          <a:p>
            <a:pPr>
              <a:defRPr/>
            </a:pPr>
            <a:endParaRPr lang="sl-SI"/>
          </a:p>
        </p:txBody>
      </p:sp>
      <p:sp>
        <p:nvSpPr>
          <p:cNvPr id="7" name="Ograda številke diapozitiva 6"/>
          <p:cNvSpPr>
            <a:spLocks noGrp="1"/>
          </p:cNvSpPr>
          <p:nvPr>
            <p:ph type="sldNum" sz="quarter" idx="12"/>
          </p:nvPr>
        </p:nvSpPr>
        <p:spPr/>
        <p:txBody>
          <a:bodyPr/>
          <a:lstStyle/>
          <a:p>
            <a:pPr>
              <a:defRPr/>
            </a:pPr>
            <a:fld id="{E0F5F234-3753-4D59-AF6F-60300C7A540B}" type="slidenum">
              <a:rPr lang="sl-SI" smtClean="0"/>
              <a:pPr>
                <a:defRPr/>
              </a:pPr>
              <a:t>‹#›</a:t>
            </a:fld>
            <a:endParaRPr lang="sl-SI"/>
          </a:p>
        </p:txBody>
      </p:sp>
      <p:sp>
        <p:nvSpPr>
          <p:cNvPr id="12" name="Pravokotnik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Pravokotnik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bg>
      <p:bgRef idx="1001">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sl-SI" smtClean="0"/>
              <a:t>Kliknite, če želite urediti slog naslova matrice</a:t>
            </a:r>
            <a:endParaRPr kumimoji="0" lang="en-US"/>
          </a:p>
        </p:txBody>
      </p:sp>
      <p:sp>
        <p:nvSpPr>
          <p:cNvPr id="3" name="Ograda slike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sl-SI" smtClean="0"/>
              <a:t>Kliknite ikono, če želite dodati sliko</a:t>
            </a:r>
            <a:endParaRPr kumimoji="0" lang="en-US" dirty="0"/>
          </a:p>
        </p:txBody>
      </p:sp>
      <p:sp>
        <p:nvSpPr>
          <p:cNvPr id="4" name="Ograda besedila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sl-SI" smtClean="0"/>
              <a:t>Kliknite, če želite urediti sloge besedila matrice</a:t>
            </a:r>
          </a:p>
        </p:txBody>
      </p:sp>
      <p:sp>
        <p:nvSpPr>
          <p:cNvPr id="5" name="Ograda datuma 4"/>
          <p:cNvSpPr>
            <a:spLocks noGrp="1"/>
          </p:cNvSpPr>
          <p:nvPr>
            <p:ph type="dt" sz="half" idx="10"/>
          </p:nvPr>
        </p:nvSpPr>
        <p:spPr>
          <a:xfrm>
            <a:off x="164592" y="1170432"/>
            <a:ext cx="2523744" cy="201168"/>
          </a:xfrm>
        </p:spPr>
        <p:txBody>
          <a:bodyPr/>
          <a:lstStyle/>
          <a:p>
            <a:pPr>
              <a:defRPr/>
            </a:pPr>
            <a:fld id="{AD5845FD-0EE0-4BB9-99B2-2B0EB0BC9502}" type="datetimeFigureOut">
              <a:rPr lang="sl-SI" smtClean="0"/>
              <a:pPr>
                <a:defRPr/>
              </a:pPr>
              <a:t>6.7.2012</a:t>
            </a:fld>
            <a:endParaRPr lang="sl-SI"/>
          </a:p>
        </p:txBody>
      </p:sp>
      <p:sp>
        <p:nvSpPr>
          <p:cNvPr id="11" name="Pravokotnik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Pravokotnik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Ograda noge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defRPr/>
            </a:pPr>
            <a:endParaRPr lang="sl-SI"/>
          </a:p>
        </p:txBody>
      </p:sp>
      <p:sp>
        <p:nvSpPr>
          <p:cNvPr id="7" name="Ograda številke diapozitiva 6"/>
          <p:cNvSpPr>
            <a:spLocks noGrp="1"/>
          </p:cNvSpPr>
          <p:nvPr>
            <p:ph type="sldNum" sz="quarter" idx="12"/>
          </p:nvPr>
        </p:nvSpPr>
        <p:spPr>
          <a:xfrm>
            <a:off x="8339328" y="1170432"/>
            <a:ext cx="733864" cy="201168"/>
          </a:xfrm>
        </p:spPr>
        <p:txBody>
          <a:bodyPr/>
          <a:lstStyle/>
          <a:p>
            <a:pPr>
              <a:defRPr/>
            </a:pPr>
            <a:fld id="{EF502E6B-602D-4C6F-82DA-51F83472C7CC}" type="slidenum">
              <a:rPr lang="sl-SI" smtClean="0"/>
              <a:pPr>
                <a:defRPr/>
              </a:pPr>
              <a:t>‹#›</a:t>
            </a:fld>
            <a:endParaRPr lang="sl-SI"/>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Pravokotnik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Pravokotnik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Ograda naslova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sl-SI" smtClean="0"/>
              <a:t>Kliknite, če želite urediti slog naslova matrice</a:t>
            </a:r>
            <a:endParaRPr kumimoji="0" lang="en-US"/>
          </a:p>
        </p:txBody>
      </p:sp>
      <p:sp>
        <p:nvSpPr>
          <p:cNvPr id="3" name="Ograda besedila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sl-SI" smtClean="0"/>
              <a:t>Kliknite, če želite urediti sloge besedila matrice</a:t>
            </a:r>
          </a:p>
          <a:p>
            <a:pPr lvl="1" eaLnBrk="1" latinLnBrk="0" hangingPunct="1"/>
            <a:r>
              <a:rPr kumimoji="0" lang="sl-SI" smtClean="0"/>
              <a:t>Druga raven</a:t>
            </a:r>
          </a:p>
          <a:p>
            <a:pPr lvl="2" eaLnBrk="1" latinLnBrk="0" hangingPunct="1"/>
            <a:r>
              <a:rPr kumimoji="0" lang="sl-SI" smtClean="0"/>
              <a:t>Tretja raven</a:t>
            </a:r>
          </a:p>
          <a:p>
            <a:pPr lvl="3" eaLnBrk="1" latinLnBrk="0" hangingPunct="1"/>
            <a:r>
              <a:rPr kumimoji="0" lang="sl-SI" smtClean="0"/>
              <a:t>Četrta raven</a:t>
            </a:r>
          </a:p>
          <a:p>
            <a:pPr lvl="4" eaLnBrk="1" latinLnBrk="0" hangingPunct="1"/>
            <a:r>
              <a:rPr kumimoji="0" lang="sl-SI" smtClean="0"/>
              <a:t>Peta raven</a:t>
            </a:r>
            <a:endParaRPr kumimoji="0" lang="en-US"/>
          </a:p>
        </p:txBody>
      </p:sp>
      <p:sp>
        <p:nvSpPr>
          <p:cNvPr id="4" name="Ograda datuma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fld id="{E37D8D47-48ED-4958-BCDE-E5F684B63221}" type="datetimeFigureOut">
              <a:rPr lang="sl-SI" smtClean="0"/>
              <a:pPr>
                <a:defRPr/>
              </a:pPr>
              <a:t>6.7.2012</a:t>
            </a:fld>
            <a:endParaRPr lang="sl-SI"/>
          </a:p>
        </p:txBody>
      </p:sp>
      <p:sp>
        <p:nvSpPr>
          <p:cNvPr id="5" name="Ograda noge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sl-SI"/>
          </a:p>
        </p:txBody>
      </p:sp>
      <p:sp>
        <p:nvSpPr>
          <p:cNvPr id="6" name="Ograda številke diapozitiva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7558F532-6B95-4EF5-AD08-80FB5F4F0B9E}" type="slidenum">
              <a:rPr lang="sl-SI" smtClean="0"/>
              <a:pPr>
                <a:defRPr/>
              </a:pPr>
              <a:t>‹#›</a:t>
            </a:fld>
            <a:endParaRPr lang="sl-SI"/>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l.wikipedia.org/wiki/Kekec" TargetMode="External"/><Relationship Id="rId2" Type="http://schemas.openxmlformats.org/officeDocument/2006/relationships/hyperlink" Target="http://sl.wikipedia.org/wiki/V_kraljestvu_Zlatoroga" TargetMode="External"/><Relationship Id="rId1" Type="http://schemas.openxmlformats.org/officeDocument/2006/relationships/slideLayout" Target="../slideLayouts/slideLayout3.xml"/><Relationship Id="rId4" Type="http://schemas.openxmlformats.org/officeDocument/2006/relationships/hyperlink" Target="http://sl.wikipedia.org/wiki/Sre%C4%8Dno,_Kekec"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2" Type="http://schemas.openxmlformats.org/officeDocument/2006/relationships/hyperlink" Target="http://sl.wikisource.org/w/index.php?title=Cvetkova_Cilka&amp;action=edit&amp;redlink=1"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ipsa 6"/>
          <p:cNvSpPr/>
          <p:nvPr/>
        </p:nvSpPr>
        <p:spPr>
          <a:xfrm>
            <a:off x="683568" y="1340768"/>
            <a:ext cx="1656184"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050" name="Naslov 1"/>
          <p:cNvSpPr>
            <a:spLocks noGrp="1"/>
          </p:cNvSpPr>
          <p:nvPr>
            <p:ph type="ctrTitle"/>
          </p:nvPr>
        </p:nvSpPr>
        <p:spPr>
          <a:xfrm>
            <a:off x="395536" y="3068960"/>
            <a:ext cx="8077200" cy="1673352"/>
          </a:xfrm>
        </p:spPr>
        <p:txBody>
          <a:bodyPr/>
          <a:lstStyle/>
          <a:p>
            <a:pPr eaLnBrk="1" hangingPunct="1"/>
            <a:r>
              <a:rPr lang="sl-SI" b="1" smtClean="0"/>
              <a:t>Gorenjska + književnost </a:t>
            </a:r>
            <a:br>
              <a:rPr lang="sl-SI" b="1" smtClean="0"/>
            </a:br>
            <a:r>
              <a:rPr lang="sl-SI" b="1" smtClean="0"/>
              <a:t>(+ ideologija)</a:t>
            </a:r>
            <a:endParaRPr lang="sl-SI" smtClean="0"/>
          </a:p>
        </p:txBody>
      </p:sp>
      <p:sp>
        <p:nvSpPr>
          <p:cNvPr id="3" name="Podnaslov 2"/>
          <p:cNvSpPr>
            <a:spLocks noGrp="1"/>
          </p:cNvSpPr>
          <p:nvPr>
            <p:ph type="subTitle" idx="1"/>
          </p:nvPr>
        </p:nvSpPr>
        <p:spPr>
          <a:xfrm>
            <a:off x="755576" y="980728"/>
            <a:ext cx="8077200" cy="1499616"/>
          </a:xfrm>
        </p:spPr>
        <p:txBody>
          <a:bodyPr rtlCol="0">
            <a:normAutofit/>
          </a:bodyPr>
          <a:lstStyle/>
          <a:p>
            <a:pPr algn="r" eaLnBrk="1" fontAlgn="auto" hangingPunct="1">
              <a:spcAft>
                <a:spcPts val="0"/>
              </a:spcAft>
              <a:buFont typeface="Arial" pitchFamily="34" charset="0"/>
              <a:buNone/>
              <a:defRPr/>
            </a:pPr>
            <a:endParaRPr lang="sl-SI" smtClean="0"/>
          </a:p>
          <a:p>
            <a:pPr algn="r" eaLnBrk="1" fontAlgn="auto" hangingPunct="1">
              <a:spcAft>
                <a:spcPts val="0"/>
              </a:spcAft>
              <a:buFont typeface="Arial" pitchFamily="34" charset="0"/>
              <a:buNone/>
              <a:defRPr/>
            </a:pPr>
            <a:endParaRPr lang="sl-SI" smtClean="0"/>
          </a:p>
          <a:p>
            <a:pPr algn="r" eaLnBrk="1" fontAlgn="auto" hangingPunct="1">
              <a:spcAft>
                <a:spcPts val="0"/>
              </a:spcAft>
              <a:buFont typeface="Arial" pitchFamily="34" charset="0"/>
              <a:buNone/>
              <a:defRPr/>
            </a:pPr>
            <a:r>
              <a:rPr lang="sl-SI" sz="2000" smtClean="0"/>
              <a:t>Miran Hladnik</a:t>
            </a:r>
          </a:p>
        </p:txBody>
      </p:sp>
      <p:sp>
        <p:nvSpPr>
          <p:cNvPr id="4" name="PoljeZBesedilom 3"/>
          <p:cNvSpPr txBox="1"/>
          <p:nvPr/>
        </p:nvSpPr>
        <p:spPr>
          <a:xfrm>
            <a:off x="683568" y="1484784"/>
            <a:ext cx="1646605" cy="369332"/>
          </a:xfrm>
          <a:prstGeom prst="rect">
            <a:avLst/>
          </a:prstGeom>
          <a:noFill/>
        </p:spPr>
        <p:txBody>
          <a:bodyPr wrap="none" rtlCol="0">
            <a:spAutoFit/>
          </a:bodyPr>
          <a:lstStyle/>
          <a:p>
            <a:r>
              <a:rPr lang="sl-SI" smtClean="0"/>
              <a:t>ekskurzija jutri</a:t>
            </a:r>
            <a:endParaRPr lang="sl-SI"/>
          </a:p>
        </p:txBody>
      </p:sp>
      <p:sp>
        <p:nvSpPr>
          <p:cNvPr id="5" name="PoljeZBesedilom 4"/>
          <p:cNvSpPr txBox="1"/>
          <p:nvPr/>
        </p:nvSpPr>
        <p:spPr>
          <a:xfrm>
            <a:off x="4211960" y="1772816"/>
            <a:ext cx="1633781" cy="369332"/>
          </a:xfrm>
          <a:prstGeom prst="rect">
            <a:avLst/>
          </a:prstGeom>
          <a:noFill/>
        </p:spPr>
        <p:txBody>
          <a:bodyPr wrap="none" rtlCol="0">
            <a:spAutoFit/>
          </a:bodyPr>
          <a:lstStyle/>
          <a:p>
            <a:r>
              <a:rPr lang="sl-SI" smtClean="0"/>
              <a:t>moje področje</a:t>
            </a:r>
            <a:endParaRPr lang="sl-SI"/>
          </a:p>
        </p:txBody>
      </p:sp>
      <p:sp>
        <p:nvSpPr>
          <p:cNvPr id="6" name="PoljeZBesedilom 5"/>
          <p:cNvSpPr txBox="1"/>
          <p:nvPr/>
        </p:nvSpPr>
        <p:spPr>
          <a:xfrm>
            <a:off x="5796136" y="4581128"/>
            <a:ext cx="2800767" cy="369332"/>
          </a:xfrm>
          <a:prstGeom prst="rect">
            <a:avLst/>
          </a:prstGeom>
          <a:noFill/>
        </p:spPr>
        <p:txBody>
          <a:bodyPr wrap="none" rtlCol="0">
            <a:spAutoFit/>
          </a:bodyPr>
          <a:lstStyle/>
          <a:p>
            <a:r>
              <a:rPr lang="sl-SI" smtClean="0"/>
              <a:t>letošnja seminarska tema</a:t>
            </a:r>
            <a:endParaRPr lang="sl-SI"/>
          </a:p>
        </p:txBody>
      </p:sp>
      <p:sp>
        <p:nvSpPr>
          <p:cNvPr id="8" name="Elipsa 7"/>
          <p:cNvSpPr/>
          <p:nvPr/>
        </p:nvSpPr>
        <p:spPr>
          <a:xfrm>
            <a:off x="4283968" y="1628800"/>
            <a:ext cx="1584176" cy="7200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9" name="Elipsa 8"/>
          <p:cNvSpPr/>
          <p:nvPr/>
        </p:nvSpPr>
        <p:spPr>
          <a:xfrm>
            <a:off x="5868144" y="4365104"/>
            <a:ext cx="2736304"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cxnSp>
        <p:nvCxnSpPr>
          <p:cNvPr id="11" name="Raven puščični konektor 10"/>
          <p:cNvCxnSpPr/>
          <p:nvPr/>
        </p:nvCxnSpPr>
        <p:spPr>
          <a:xfrm flipH="1" flipV="1">
            <a:off x="1979712" y="2132856"/>
            <a:ext cx="324036"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Raven puščični konektor 12"/>
          <p:cNvCxnSpPr>
            <a:stCxn id="2050" idx="0"/>
          </p:cNvCxnSpPr>
          <p:nvPr/>
        </p:nvCxnSpPr>
        <p:spPr>
          <a:xfrm flipV="1">
            <a:off x="4434136" y="2420888"/>
            <a:ext cx="425896"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Raven puščični konektor 14"/>
          <p:cNvCxnSpPr/>
          <p:nvPr/>
        </p:nvCxnSpPr>
        <p:spPr>
          <a:xfrm>
            <a:off x="3995936" y="4221088"/>
            <a:ext cx="1728192"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Raven puščični konektor 19"/>
          <p:cNvCxnSpPr/>
          <p:nvPr/>
        </p:nvCxnSpPr>
        <p:spPr>
          <a:xfrm>
            <a:off x="5940152" y="2060848"/>
            <a:ext cx="1224136"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4400" smtClean="0"/>
              <a:t>Gorenjska ima svoje narečje, ...</a:t>
            </a:r>
            <a:endParaRPr lang="sl-SI" sz="4400"/>
          </a:p>
        </p:txBody>
      </p:sp>
      <p:sp>
        <p:nvSpPr>
          <p:cNvPr id="3" name="Ograda vsebine 2"/>
          <p:cNvSpPr>
            <a:spLocks noGrp="1"/>
          </p:cNvSpPr>
          <p:nvPr>
            <p:ph type="body" idx="1"/>
          </p:nvPr>
        </p:nvSpPr>
        <p:spPr>
          <a:xfrm>
            <a:off x="755576" y="2780928"/>
            <a:ext cx="8022336" cy="1152128"/>
          </a:xfrm>
        </p:spPr>
        <p:txBody>
          <a:bodyPr>
            <a:noAutofit/>
          </a:bodyPr>
          <a:lstStyle/>
          <a:p>
            <a:r>
              <a:rPr lang="sl-SI" sz="2800" smtClean="0"/>
              <a:t>... nima pa svoje literarne tradicije, zato o gorenjski književnosti ne moremo govoriti.</a:t>
            </a:r>
            <a:endParaRPr lang="sl-SI" sz="28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Gorenjska kot ...</a:t>
            </a:r>
            <a:endParaRPr lang="sl-SI"/>
          </a:p>
        </p:txBody>
      </p:sp>
      <p:sp>
        <p:nvSpPr>
          <p:cNvPr id="3" name="Ograda vsebine 2"/>
          <p:cNvSpPr>
            <a:spLocks noGrp="1"/>
          </p:cNvSpPr>
          <p:nvPr>
            <p:ph idx="1"/>
          </p:nvPr>
        </p:nvSpPr>
        <p:spPr/>
        <p:txBody>
          <a:bodyPr/>
          <a:lstStyle/>
          <a:p>
            <a:pPr marL="633222" indent="-514350">
              <a:buFont typeface="+mj-lt"/>
              <a:buAutoNum type="arabicPeriod"/>
            </a:pPr>
            <a:r>
              <a:rPr lang="sl-SI" smtClean="0"/>
              <a:t>... prostor literarne produkcije</a:t>
            </a:r>
          </a:p>
          <a:p>
            <a:pPr marL="633222" indent="-514350">
              <a:buFont typeface="+mj-lt"/>
              <a:buAutoNum type="arabicPeriod"/>
            </a:pPr>
            <a:r>
              <a:rPr lang="sl-SI" smtClean="0"/>
              <a:t>... literarno dogajališče</a:t>
            </a:r>
            <a:endParaRPr lang="sl-SI"/>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Na Gorenjskem rojeni literati</a:t>
            </a:r>
            <a:endParaRPr lang="sl-SI"/>
          </a:p>
        </p:txBody>
      </p:sp>
      <p:pic>
        <p:nvPicPr>
          <p:cNvPr id="21506" name="Picture 2"/>
          <p:cNvPicPr>
            <a:picLocks noChangeAspect="1" noChangeArrowheads="1"/>
          </p:cNvPicPr>
          <p:nvPr/>
        </p:nvPicPr>
        <p:blipFill>
          <a:blip r:embed="rId2" cstate="print"/>
          <a:srcRect/>
          <a:stretch>
            <a:fillRect/>
          </a:stretch>
        </p:blipFill>
        <p:spPr bwMode="auto">
          <a:xfrm>
            <a:off x="179512" y="1157671"/>
            <a:ext cx="7200800" cy="5760639"/>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Gorenjske žanrske preference</a:t>
            </a:r>
            <a:endParaRPr lang="sl-SI"/>
          </a:p>
        </p:txBody>
      </p:sp>
      <p:sp>
        <p:nvSpPr>
          <p:cNvPr id="3" name="Ograda vsebine 2"/>
          <p:cNvSpPr>
            <a:spLocks noGrp="1"/>
          </p:cNvSpPr>
          <p:nvPr>
            <p:ph idx="1"/>
          </p:nvPr>
        </p:nvSpPr>
        <p:spPr/>
        <p:txBody>
          <a:bodyPr/>
          <a:lstStyle/>
          <a:p>
            <a:r>
              <a:rPr lang="sl-SI" smtClean="0"/>
              <a:t>Pisatelji z Gorenjske so v žanru kmečke povesti zastopani s 30 %, v žanru zgodovinske povesti pa samo s 15 %. Z drugimi besedami: Gorenjci so tematizirali kmetstvo dvakrat raje kot zgodovinske snovi!</a:t>
            </a:r>
          </a:p>
          <a:p>
            <a:r>
              <a:rPr lang="sl-SI" smtClean="0"/>
              <a:t>Kljub temu sta najproduktivnejša avtorja zgodovinske povesti prav Gorenjca: Mimi Malenšek in Ivan Sivec.</a:t>
            </a:r>
            <a:endParaRPr lang="sl-SI"/>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r>
              <a:rPr lang="sl-SI" sz="3200" smtClean="0"/>
              <a:t>Literarno najproduktivnejša Gorenjca Mimi Malenšek (1919-2012) in Ivan Sivec (1949)</a:t>
            </a:r>
            <a:endParaRPr lang="sl-SI" sz="3200"/>
          </a:p>
        </p:txBody>
      </p:sp>
      <p:pic>
        <p:nvPicPr>
          <p:cNvPr id="22530" name="Picture 2" descr="http://upload.wikimedia.org/wikisource/sl/d/d7/Mimi_malensek.jpg"/>
          <p:cNvPicPr>
            <a:picLocks noChangeAspect="1" noChangeArrowheads="1"/>
          </p:cNvPicPr>
          <p:nvPr/>
        </p:nvPicPr>
        <p:blipFill>
          <a:blip r:embed="rId2" cstate="print"/>
          <a:srcRect/>
          <a:stretch>
            <a:fillRect/>
          </a:stretch>
        </p:blipFill>
        <p:spPr bwMode="auto">
          <a:xfrm>
            <a:off x="107504" y="1556792"/>
            <a:ext cx="3341688" cy="4464496"/>
          </a:xfrm>
          <a:prstGeom prst="rect">
            <a:avLst/>
          </a:prstGeom>
          <a:noFill/>
        </p:spPr>
      </p:pic>
      <p:pic>
        <p:nvPicPr>
          <p:cNvPr id="22531" name="Picture 3"/>
          <p:cNvPicPr>
            <a:picLocks noChangeAspect="1" noChangeArrowheads="1"/>
          </p:cNvPicPr>
          <p:nvPr/>
        </p:nvPicPr>
        <p:blipFill>
          <a:blip r:embed="rId3" cstate="print"/>
          <a:srcRect/>
          <a:stretch>
            <a:fillRect/>
          </a:stretch>
        </p:blipFill>
        <p:spPr bwMode="auto">
          <a:xfrm>
            <a:off x="3491880" y="1556792"/>
            <a:ext cx="5490610" cy="439248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smtClean="0"/>
              <a:t>Med 37 slovenskimi leposlovnimi klasiki ...</a:t>
            </a:r>
            <a:endParaRPr lang="sl-SI"/>
          </a:p>
        </p:txBody>
      </p:sp>
      <p:sp>
        <p:nvSpPr>
          <p:cNvPr id="3" name="Ograda vsebine 2"/>
          <p:cNvSpPr>
            <a:spLocks noGrp="1"/>
          </p:cNvSpPr>
          <p:nvPr>
            <p:ph idx="1"/>
          </p:nvPr>
        </p:nvSpPr>
        <p:spPr/>
        <p:txBody>
          <a:bodyPr>
            <a:normAutofit fontScale="77500" lnSpcReduction="20000"/>
          </a:bodyPr>
          <a:lstStyle/>
          <a:p>
            <a:pPr>
              <a:buNone/>
            </a:pPr>
            <a:r>
              <a:rPr lang="sl-SI" smtClean="0"/>
              <a:t>... je Gorenjcev 12 (ena tretjina) :</a:t>
            </a:r>
          </a:p>
          <a:p>
            <a:pPr lvl="1"/>
            <a:r>
              <a:rPr lang="sl-SI" smtClean="0"/>
              <a:t>Anton Tomaž Linhart</a:t>
            </a:r>
          </a:p>
          <a:p>
            <a:pPr lvl="1"/>
            <a:r>
              <a:rPr lang="sl-SI" smtClean="0"/>
              <a:t>Valentin Vodnik</a:t>
            </a:r>
          </a:p>
          <a:p>
            <a:pPr lvl="1"/>
            <a:r>
              <a:rPr lang="sl-SI" smtClean="0"/>
              <a:t>France Prešeren </a:t>
            </a:r>
          </a:p>
          <a:p>
            <a:pPr lvl="1"/>
            <a:r>
              <a:rPr lang="sl-SI" smtClean="0"/>
              <a:t>Simon Jenko (</a:t>
            </a:r>
            <a:r>
              <a:rPr lang="sl-SI" smtClean="0">
                <a:latin typeface="Arial"/>
                <a:cs typeface="Arial"/>
              </a:rPr>
              <a:t>»</a:t>
            </a:r>
            <a:r>
              <a:rPr lang="sl-SI" smtClean="0"/>
              <a:t>pesnik Sorškega polja«)</a:t>
            </a:r>
          </a:p>
          <a:p>
            <a:pPr lvl="1"/>
            <a:r>
              <a:rPr lang="sl-SI" smtClean="0"/>
              <a:t>Janez Trdina</a:t>
            </a:r>
          </a:p>
          <a:p>
            <a:pPr lvl="1"/>
            <a:r>
              <a:rPr lang="sl-SI" smtClean="0"/>
              <a:t>Janez Mencinger</a:t>
            </a:r>
          </a:p>
          <a:p>
            <a:pPr lvl="1"/>
            <a:r>
              <a:rPr lang="sl-SI" smtClean="0"/>
              <a:t>Ivan Tavčar</a:t>
            </a:r>
          </a:p>
          <a:p>
            <a:pPr lvl="1"/>
            <a:r>
              <a:rPr lang="sl-SI" smtClean="0"/>
              <a:t>Janko Kersnik</a:t>
            </a:r>
          </a:p>
          <a:p>
            <a:pPr lvl="1"/>
            <a:r>
              <a:rPr lang="sl-SI" smtClean="0"/>
              <a:t>Fran Saleški Finžgar</a:t>
            </a:r>
          </a:p>
          <a:p>
            <a:pPr lvl="1"/>
            <a:r>
              <a:rPr lang="sl-SI" smtClean="0"/>
              <a:t>Anton Leskovec</a:t>
            </a:r>
          </a:p>
          <a:p>
            <a:pPr lvl="1"/>
            <a:r>
              <a:rPr lang="sl-SI" smtClean="0"/>
              <a:t>France Balantič</a:t>
            </a:r>
          </a:p>
          <a:p>
            <a:pPr lvl="1"/>
            <a:r>
              <a:rPr lang="sl-SI" smtClean="0"/>
              <a:t>Ivan Hribovšek</a:t>
            </a:r>
          </a:p>
          <a:p>
            <a:pPr lvl="1"/>
            <a:endParaRPr lang="sl-SI"/>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smtClean="0"/>
              <a:t>France Prešeren, </a:t>
            </a:r>
            <a:r>
              <a:rPr lang="sl-SI" i="1" smtClean="0"/>
              <a:t>Krst pri Savici</a:t>
            </a:r>
            <a:r>
              <a:rPr lang="sl-SI" smtClean="0"/>
              <a:t>, 1836</a:t>
            </a:r>
            <a:endParaRPr lang="sl-SI"/>
          </a:p>
        </p:txBody>
      </p:sp>
      <p:sp>
        <p:nvSpPr>
          <p:cNvPr id="3" name="Ograda vsebine 2"/>
          <p:cNvSpPr>
            <a:spLocks noGrp="1"/>
          </p:cNvSpPr>
          <p:nvPr>
            <p:ph idx="1"/>
          </p:nvPr>
        </p:nvSpPr>
        <p:spPr>
          <a:xfrm>
            <a:off x="179512" y="1772816"/>
            <a:ext cx="4464496" cy="4968552"/>
          </a:xfrm>
        </p:spPr>
        <p:txBody>
          <a:bodyPr>
            <a:noAutofit/>
          </a:bodyPr>
          <a:lstStyle/>
          <a:p>
            <a:pPr>
              <a:buNone/>
            </a:pPr>
            <a:r>
              <a:rPr lang="sl-SI" sz="1800" smtClean="0"/>
              <a:t>Mož in oblakov vojsko je obojno</a:t>
            </a:r>
            <a:br>
              <a:rPr lang="sl-SI" sz="1800" smtClean="0"/>
            </a:br>
            <a:r>
              <a:rPr lang="sl-SI" sz="1800" smtClean="0"/>
              <a:t>končala temna noč, kar svetla zarja</a:t>
            </a:r>
            <a:br>
              <a:rPr lang="sl-SI" sz="1800" smtClean="0"/>
            </a:br>
            <a:r>
              <a:rPr lang="sl-SI" sz="1800" smtClean="0"/>
              <a:t>zlatí z rumenmi žarki </a:t>
            </a:r>
            <a:r>
              <a:rPr lang="sl-SI" sz="1800" b="1" smtClean="0"/>
              <a:t>glavo trojno</a:t>
            </a:r>
            <a:br>
              <a:rPr lang="sl-SI" sz="1800" b="1" smtClean="0"/>
            </a:br>
            <a:r>
              <a:rPr lang="sl-SI" sz="1800" b="1" smtClean="0"/>
              <a:t>snežnikov kranjskih sivga poglavarja</a:t>
            </a:r>
            <a:r>
              <a:rPr lang="sl-SI" sz="1800" smtClean="0"/>
              <a:t>,</a:t>
            </a:r>
            <a:br>
              <a:rPr lang="sl-SI" sz="1800" smtClean="0"/>
            </a:br>
            <a:r>
              <a:rPr lang="sl-SI" sz="1800" b="1" smtClean="0"/>
              <a:t>Bohinjsko jezero </a:t>
            </a:r>
            <a:r>
              <a:rPr lang="sl-SI" sz="1800" smtClean="0"/>
              <a:t>stoji pokojno,</a:t>
            </a:r>
            <a:br>
              <a:rPr lang="sl-SI" sz="1800" smtClean="0"/>
            </a:br>
            <a:r>
              <a:rPr lang="sl-SI" sz="1800" smtClean="0"/>
              <a:t>sledu ni več vunanjega viharja;</a:t>
            </a:r>
            <a:br>
              <a:rPr lang="sl-SI" sz="1800" smtClean="0"/>
            </a:br>
            <a:r>
              <a:rPr lang="sl-SI" sz="1800" smtClean="0"/>
              <a:t>al somov vojska pod vodó ne mine,</a:t>
            </a:r>
            <a:br>
              <a:rPr lang="sl-SI" sz="1800" smtClean="0"/>
            </a:br>
            <a:r>
              <a:rPr lang="sl-SI" sz="1800" smtClean="0"/>
              <a:t>in drugih roparjov v dnu globočine. [...]</a:t>
            </a:r>
            <a:br>
              <a:rPr lang="sl-SI" sz="1800" smtClean="0"/>
            </a:br>
            <a:r>
              <a:rPr lang="sl-SI" sz="1800" smtClean="0"/>
              <a:t/>
            </a:r>
            <a:br>
              <a:rPr lang="sl-SI" sz="1800" smtClean="0"/>
            </a:br>
            <a:r>
              <a:rPr lang="sl-SI" sz="1800" smtClean="0"/>
              <a:t>Tje na </a:t>
            </a:r>
            <a:r>
              <a:rPr lang="sl-SI" sz="1800" b="1" smtClean="0"/>
              <a:t>otok z valovami obdani</a:t>
            </a:r>
            <a:r>
              <a:rPr lang="sl-SI" sz="1800" smtClean="0"/>
              <a:t>,</a:t>
            </a:r>
            <a:br>
              <a:rPr lang="sl-SI" sz="1800" smtClean="0"/>
            </a:br>
            <a:r>
              <a:rPr lang="sl-SI" sz="1800" smtClean="0"/>
              <a:t>v današnjih dnevih božjo pot Marije;</a:t>
            </a:r>
            <a:br>
              <a:rPr lang="sl-SI" sz="1800" smtClean="0"/>
            </a:br>
            <a:r>
              <a:rPr lang="sl-SI" sz="1800" smtClean="0"/>
              <a:t>v dnu </a:t>
            </a:r>
            <a:r>
              <a:rPr lang="sl-SI" sz="1800" b="1" smtClean="0"/>
              <a:t>zad stojé snežnikov velikani</a:t>
            </a:r>
            <a:r>
              <a:rPr lang="sl-SI" sz="1800" smtClean="0"/>
              <a:t>,</a:t>
            </a:r>
            <a:br>
              <a:rPr lang="sl-SI" sz="1800" smtClean="0"/>
            </a:br>
            <a:r>
              <a:rPr lang="sl-SI" sz="1800" smtClean="0"/>
              <a:t>poljá, ki spred se sprósti, </a:t>
            </a:r>
            <a:r>
              <a:rPr lang="sl-SI" sz="1800" b="1" smtClean="0"/>
              <a:t>lepotije</a:t>
            </a:r>
            <a:br>
              <a:rPr lang="sl-SI" sz="1800" b="1" smtClean="0"/>
            </a:br>
            <a:r>
              <a:rPr lang="sl-SI" sz="1800" b="1" smtClean="0"/>
              <a:t>ti kaže Bléški grad</a:t>
            </a:r>
            <a:r>
              <a:rPr lang="sl-SI" sz="1800" smtClean="0"/>
              <a:t> na levi strani,</a:t>
            </a:r>
            <a:br>
              <a:rPr lang="sl-SI" sz="1800" smtClean="0"/>
            </a:br>
            <a:r>
              <a:rPr lang="sl-SI" sz="1800" smtClean="0"/>
              <a:t>na desni griček se za gričam skrije.</a:t>
            </a:r>
            <a:br>
              <a:rPr lang="sl-SI" sz="1800" smtClean="0"/>
            </a:br>
            <a:r>
              <a:rPr lang="sl-SI" sz="1800" b="1" smtClean="0"/>
              <a:t>Dežela kranjska nima lepš’ga kraja,</a:t>
            </a:r>
            <a:br>
              <a:rPr lang="sl-SI" sz="1800" b="1" smtClean="0"/>
            </a:br>
            <a:r>
              <a:rPr lang="sl-SI" sz="1800" b="1" smtClean="0"/>
              <a:t>ko je z okol’šno ta, podoba raja</a:t>
            </a:r>
            <a:r>
              <a:rPr lang="sl-SI" sz="1800" smtClean="0"/>
              <a:t>.</a:t>
            </a:r>
            <a:endParaRPr lang="sl-SI" sz="1800"/>
          </a:p>
        </p:txBody>
      </p:sp>
      <p:pic>
        <p:nvPicPr>
          <p:cNvPr id="34819" name="Picture 3"/>
          <p:cNvPicPr>
            <a:picLocks noChangeAspect="1" noChangeArrowheads="1"/>
          </p:cNvPicPr>
          <p:nvPr/>
        </p:nvPicPr>
        <p:blipFill>
          <a:blip r:embed="rId2" cstate="print"/>
          <a:srcRect/>
          <a:stretch>
            <a:fillRect/>
          </a:stretch>
        </p:blipFill>
        <p:spPr bwMode="auto">
          <a:xfrm>
            <a:off x="4932040" y="813713"/>
            <a:ext cx="4093819" cy="5894269"/>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mtClean="0"/>
              <a:t>Gorenjski avtorji so knjige izdajali in tiskali v Ljubljani</a:t>
            </a:r>
            <a:endParaRPr lang="sl-SI"/>
          </a:p>
        </p:txBody>
      </p:sp>
      <p:sp>
        <p:nvSpPr>
          <p:cNvPr id="3" name="Ograda vsebine 2"/>
          <p:cNvSpPr>
            <a:spLocks noGrp="1"/>
          </p:cNvSpPr>
          <p:nvPr>
            <p:ph type="body" idx="1"/>
          </p:nvPr>
        </p:nvSpPr>
        <p:spPr>
          <a:xfrm>
            <a:off x="0" y="2780928"/>
            <a:ext cx="8705904" cy="3672408"/>
          </a:xfrm>
        </p:spPr>
        <p:txBody>
          <a:bodyPr>
            <a:noAutofit/>
          </a:bodyPr>
          <a:lstStyle/>
          <a:p>
            <a:pPr lvl="1">
              <a:buNone/>
            </a:pPr>
            <a:r>
              <a:rPr lang="sl-SI" sz="2800" smtClean="0"/>
              <a:t>Na Gorenjskem je izšlo komaj 0,3 % vseh slovenskih knjig. Gorenjska knjižna produkcija je stregla  lokalnim političnim, turističnim (romarske cerkve in toplice), šolskim in gospodarskim potrebam in literarnim ambicijam redkih posameznikov, ki so se odločali za samozaložbo. Šlo je za prevode in neambiciozno žanrsko literaturo. Tiskali so razglednice, vodnike in zemljevide in šolske učbenike za domače gospodarske panoge.</a:t>
            </a:r>
            <a:endParaRPr lang="sl-SI" sz="2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Gorenjska v književnosti</a:t>
            </a:r>
            <a:endParaRPr lang="sl-SI"/>
          </a:p>
        </p:txBody>
      </p:sp>
      <p:sp>
        <p:nvSpPr>
          <p:cNvPr id="3" name="Ograda vsebine 2"/>
          <p:cNvSpPr>
            <a:spLocks noGrp="1"/>
          </p:cNvSpPr>
          <p:nvPr>
            <p:ph idx="1"/>
          </p:nvPr>
        </p:nvSpPr>
        <p:spPr/>
        <p:txBody>
          <a:bodyPr/>
          <a:lstStyle/>
          <a:p>
            <a:r>
              <a:rPr lang="sl-SI" smtClean="0"/>
              <a:t>planinska povest in film</a:t>
            </a:r>
          </a:p>
          <a:p>
            <a:r>
              <a:rPr lang="sl-SI" smtClean="0"/>
              <a:t>kmečka oz. pokrajinska povest</a:t>
            </a:r>
          </a:p>
          <a:p>
            <a:r>
              <a:rPr lang="sl-SI" smtClean="0"/>
              <a:t>zgodovinska  povest oz. biografski roman</a:t>
            </a:r>
            <a:endParaRPr lang="sl-SI"/>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Planinska povest</a:t>
            </a:r>
            <a:endParaRPr lang="sl-SI"/>
          </a:p>
        </p:txBody>
      </p:sp>
      <p:sp>
        <p:nvSpPr>
          <p:cNvPr id="3" name="Ograda vsebine 2"/>
          <p:cNvSpPr>
            <a:spLocks noGrp="1"/>
          </p:cNvSpPr>
          <p:nvPr>
            <p:ph idx="1"/>
          </p:nvPr>
        </p:nvSpPr>
        <p:spPr>
          <a:xfrm>
            <a:off x="457200" y="1628801"/>
            <a:ext cx="3394720" cy="4968552"/>
          </a:xfrm>
        </p:spPr>
        <p:txBody>
          <a:bodyPr/>
          <a:lstStyle/>
          <a:p>
            <a:r>
              <a:rPr lang="sl-SI" smtClean="0"/>
              <a:t>Janez Jalen</a:t>
            </a:r>
          </a:p>
          <a:p>
            <a:r>
              <a:rPr lang="sl-SI" smtClean="0"/>
              <a:t>Juš Kozak</a:t>
            </a:r>
          </a:p>
          <a:p>
            <a:r>
              <a:rPr lang="sl-SI" smtClean="0"/>
              <a:t>Slavko Savinšek</a:t>
            </a:r>
          </a:p>
          <a:p>
            <a:r>
              <a:rPr lang="sl-SI" smtClean="0"/>
              <a:t>Josip Vandot</a:t>
            </a:r>
          </a:p>
          <a:p>
            <a:r>
              <a:rPr lang="sl-SI" smtClean="0"/>
              <a:t>Anton Ingolič</a:t>
            </a:r>
          </a:p>
          <a:p>
            <a:r>
              <a:rPr lang="sl-SI" smtClean="0"/>
              <a:t>Tone Svetina</a:t>
            </a:r>
          </a:p>
          <a:p>
            <a:r>
              <a:rPr lang="sl-SI" smtClean="0"/>
              <a:t>...</a:t>
            </a:r>
          </a:p>
          <a:p>
            <a:r>
              <a:rPr lang="sl-SI" smtClean="0"/>
              <a:t>Tadej Golob</a:t>
            </a:r>
            <a:endParaRPr lang="sl-SI"/>
          </a:p>
        </p:txBody>
      </p:sp>
      <p:pic>
        <p:nvPicPr>
          <p:cNvPr id="26626" name="Picture 2" descr="http://www.ff.uni-lj.si/oddelki/slovenistika/mh/jalen.jpg"/>
          <p:cNvPicPr>
            <a:picLocks noChangeAspect="1" noChangeArrowheads="1"/>
          </p:cNvPicPr>
          <p:nvPr/>
        </p:nvPicPr>
        <p:blipFill>
          <a:blip r:embed="rId2" cstate="print"/>
          <a:srcRect/>
          <a:stretch>
            <a:fillRect/>
          </a:stretch>
        </p:blipFill>
        <p:spPr bwMode="auto">
          <a:xfrm>
            <a:off x="3563888" y="1124744"/>
            <a:ext cx="2808312" cy="1978584"/>
          </a:xfrm>
          <a:prstGeom prst="rect">
            <a:avLst/>
          </a:prstGeom>
          <a:noFill/>
        </p:spPr>
      </p:pic>
      <p:pic>
        <p:nvPicPr>
          <p:cNvPr id="26628" name="Picture 4" descr="*"/>
          <p:cNvPicPr>
            <a:picLocks noChangeAspect="1" noChangeArrowheads="1"/>
          </p:cNvPicPr>
          <p:nvPr/>
        </p:nvPicPr>
        <p:blipFill>
          <a:blip r:embed="rId3" cstate="print"/>
          <a:srcRect/>
          <a:stretch>
            <a:fillRect/>
          </a:stretch>
        </p:blipFill>
        <p:spPr bwMode="auto">
          <a:xfrm>
            <a:off x="6228184" y="2060848"/>
            <a:ext cx="1584176" cy="2233689"/>
          </a:xfrm>
          <a:prstGeom prst="rect">
            <a:avLst/>
          </a:prstGeom>
          <a:noFill/>
        </p:spPr>
      </p:pic>
      <p:pic>
        <p:nvPicPr>
          <p:cNvPr id="26632" name="Picture 8" descr="http://upload.wikimedia.org/wikipedia/commons/thumb/b/b6/Josip_Vandot.jpg/200px-Josip_Vandot.jpg"/>
          <p:cNvPicPr>
            <a:picLocks noChangeAspect="1" noChangeArrowheads="1"/>
          </p:cNvPicPr>
          <p:nvPr/>
        </p:nvPicPr>
        <p:blipFill>
          <a:blip r:embed="rId4" cstate="print"/>
          <a:srcRect/>
          <a:stretch>
            <a:fillRect/>
          </a:stretch>
        </p:blipFill>
        <p:spPr bwMode="auto">
          <a:xfrm>
            <a:off x="3635896" y="3140968"/>
            <a:ext cx="1905000" cy="2686051"/>
          </a:xfrm>
          <a:prstGeom prst="rect">
            <a:avLst/>
          </a:prstGeom>
          <a:noFill/>
        </p:spPr>
      </p:pic>
      <p:pic>
        <p:nvPicPr>
          <p:cNvPr id="26634" name="Picture 10" descr="http://www.emka.si/img/authors/14t_2010/anton_ingolic.jpg"/>
          <p:cNvPicPr>
            <a:picLocks noChangeAspect="1" noChangeArrowheads="1"/>
          </p:cNvPicPr>
          <p:nvPr/>
        </p:nvPicPr>
        <p:blipFill>
          <a:blip r:embed="rId5" cstate="print"/>
          <a:srcRect/>
          <a:stretch>
            <a:fillRect/>
          </a:stretch>
        </p:blipFill>
        <p:spPr bwMode="auto">
          <a:xfrm>
            <a:off x="5580112" y="3789040"/>
            <a:ext cx="1857375" cy="1857376"/>
          </a:xfrm>
          <a:prstGeom prst="rect">
            <a:avLst/>
          </a:prstGeom>
          <a:noFill/>
        </p:spPr>
      </p:pic>
      <p:pic>
        <p:nvPicPr>
          <p:cNvPr id="26638" name="Picture 14" descr="https://encrypted-tbn3.google.com/images?q=tbn:ANd9GcQLTFB-xPSIGmHkauRlntoeOKjZs8kaHURZw3kKqdvv6P_vw-o32A"/>
          <p:cNvPicPr>
            <a:picLocks noChangeAspect="1" noChangeArrowheads="1"/>
          </p:cNvPicPr>
          <p:nvPr/>
        </p:nvPicPr>
        <p:blipFill>
          <a:blip r:embed="rId6" cstate="print"/>
          <a:srcRect/>
          <a:stretch>
            <a:fillRect/>
          </a:stretch>
        </p:blipFill>
        <p:spPr bwMode="auto">
          <a:xfrm>
            <a:off x="2915816" y="4653136"/>
            <a:ext cx="1733550" cy="2647951"/>
          </a:xfrm>
          <a:prstGeom prst="rect">
            <a:avLst/>
          </a:prstGeom>
          <a:noFill/>
        </p:spPr>
      </p:pic>
      <p:pic>
        <p:nvPicPr>
          <p:cNvPr id="26640" name="Picture 16" descr="http://upload.wikimedia.org/wikipedia/sl/5/58/Tone_Svetina.jpeg"/>
          <p:cNvPicPr>
            <a:picLocks noChangeAspect="1" noChangeArrowheads="1"/>
          </p:cNvPicPr>
          <p:nvPr/>
        </p:nvPicPr>
        <p:blipFill>
          <a:blip r:embed="rId7" cstate="print"/>
          <a:srcRect/>
          <a:stretch>
            <a:fillRect/>
          </a:stretch>
        </p:blipFill>
        <p:spPr bwMode="auto">
          <a:xfrm>
            <a:off x="7452320" y="4149079"/>
            <a:ext cx="1691680" cy="225557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5"/>
          <p:cNvSpPr>
            <a:spLocks noGrp="1"/>
          </p:cNvSpPr>
          <p:nvPr>
            <p:ph type="ctrTitle"/>
          </p:nvPr>
        </p:nvSpPr>
        <p:spPr/>
        <p:txBody>
          <a:bodyPr/>
          <a:lstStyle/>
          <a:p>
            <a:r>
              <a:rPr lang="sl-SI" smtClean="0"/>
              <a:t>Jest sm Gurenc.</a:t>
            </a:r>
            <a:endParaRPr lang="sl-SI"/>
          </a:p>
        </p:txBody>
      </p:sp>
      <p:sp>
        <p:nvSpPr>
          <p:cNvPr id="8" name="Podnaslov 7"/>
          <p:cNvSpPr>
            <a:spLocks noGrp="1"/>
          </p:cNvSpPr>
          <p:nvPr>
            <p:ph type="subTitle" idx="1"/>
          </p:nvPr>
        </p:nvSpPr>
        <p:spPr/>
        <p:txBody>
          <a:bodyPr/>
          <a:lstStyle/>
          <a:p>
            <a:r>
              <a:rPr lang="sl-SI" smtClean="0"/>
              <a:t>Opozorilo:</a:t>
            </a:r>
            <a:endParaRPr lang="sl-SI"/>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Planinski film</a:t>
            </a:r>
            <a:endParaRPr lang="sl-SI"/>
          </a:p>
        </p:txBody>
      </p:sp>
      <p:sp>
        <p:nvSpPr>
          <p:cNvPr id="3" name="Ograda vsebine 2"/>
          <p:cNvSpPr>
            <a:spLocks noGrp="1"/>
          </p:cNvSpPr>
          <p:nvPr>
            <p:ph type="body" idx="1"/>
          </p:nvPr>
        </p:nvSpPr>
        <p:spPr>
          <a:xfrm>
            <a:off x="611560" y="2708920"/>
            <a:ext cx="8022336" cy="4032448"/>
          </a:xfrm>
        </p:spPr>
        <p:txBody>
          <a:bodyPr>
            <a:normAutofit/>
          </a:bodyPr>
          <a:lstStyle/>
          <a:p>
            <a:r>
              <a:rPr lang="sl-SI" sz="2800" smtClean="0"/>
              <a:t>Prva dva slovenska celovečerna filma </a:t>
            </a:r>
            <a:r>
              <a:rPr lang="sl-SI" sz="2800" i="1" smtClean="0">
                <a:hlinkClick r:id="rId2" tooltip="w:V kraljestvu Zlatoroga"/>
              </a:rPr>
              <a:t>V kraljestvu Zlatoroga</a:t>
            </a:r>
            <a:r>
              <a:rPr lang="sl-SI" sz="2800" smtClean="0"/>
              <a:t> 1931 in </a:t>
            </a:r>
            <a:r>
              <a:rPr lang="sl-SI" sz="2800" i="1" smtClean="0"/>
              <a:t>Triglavske strmine</a:t>
            </a:r>
            <a:r>
              <a:rPr lang="sl-SI" sz="2800" smtClean="0"/>
              <a:t> 1932, narejena po scenarijih pisateljev </a:t>
            </a:r>
            <a:r>
              <a:rPr lang="sl-SI" sz="2800" b="1" smtClean="0"/>
              <a:t>Juša Kozaka </a:t>
            </a:r>
            <a:r>
              <a:rPr lang="sl-SI" sz="2800" smtClean="0"/>
              <a:t>in </a:t>
            </a:r>
            <a:r>
              <a:rPr lang="sl-SI" sz="2800" b="1" smtClean="0"/>
              <a:t>Janeza Jalna</a:t>
            </a:r>
            <a:r>
              <a:rPr lang="sl-SI" sz="2800" smtClean="0"/>
              <a:t>, sta umeščena v Julijske Alpe in v Severno triglavsko steno. Povezavo s planinsko literaturo so ohranjali tudi naslednji slovenski filmski dosežki; prvi slovenski mladinski celovečerni film </a:t>
            </a:r>
            <a:r>
              <a:rPr lang="sl-SI" sz="2800" i="1" smtClean="0">
                <a:hlinkClick r:id="rId3" tooltip="w:Kekec"/>
              </a:rPr>
              <a:t>Kekec</a:t>
            </a:r>
            <a:r>
              <a:rPr lang="sl-SI" sz="2800" smtClean="0"/>
              <a:t> (1951) in prvi slovenski barvni film </a:t>
            </a:r>
            <a:r>
              <a:rPr lang="sl-SI" sz="2800" i="1" smtClean="0">
                <a:hlinkClick r:id="rId4" tooltip="w:Srečno, Kekec"/>
              </a:rPr>
              <a:t>Srečno, Kekec</a:t>
            </a:r>
            <a:r>
              <a:rPr lang="sl-SI" sz="2800" smtClean="0"/>
              <a:t> (1963) sta bila narejena po planinskih pripovedkah </a:t>
            </a:r>
            <a:r>
              <a:rPr lang="sl-SI" sz="2800" b="1" smtClean="0"/>
              <a:t>Josipa Vandota</a:t>
            </a:r>
            <a:r>
              <a:rPr lang="sl-SI" sz="2800" smtClean="0"/>
              <a:t>.</a:t>
            </a:r>
            <a:endParaRPr lang="sl-SI" sz="2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Kekec</a:t>
            </a:r>
            <a:endParaRPr lang="sl-SI"/>
          </a:p>
        </p:txBody>
      </p:sp>
      <p:pic>
        <p:nvPicPr>
          <p:cNvPr id="32770" name="Picture 2" descr="http://upload.wikimedia.org/wikipedia/commons/thumb/6/69/Kekec.jpg/200px-Kekec.jpg"/>
          <p:cNvPicPr>
            <a:picLocks noChangeAspect="1" noChangeArrowheads="1"/>
          </p:cNvPicPr>
          <p:nvPr/>
        </p:nvPicPr>
        <p:blipFill>
          <a:blip r:embed="rId2" cstate="print"/>
          <a:srcRect/>
          <a:stretch>
            <a:fillRect/>
          </a:stretch>
        </p:blipFill>
        <p:spPr bwMode="auto">
          <a:xfrm>
            <a:off x="179511" y="1628800"/>
            <a:ext cx="2215631" cy="2736304"/>
          </a:xfrm>
          <a:prstGeom prst="rect">
            <a:avLst/>
          </a:prstGeom>
          <a:noFill/>
        </p:spPr>
      </p:pic>
      <p:pic>
        <p:nvPicPr>
          <p:cNvPr id="32772" name="Picture 4" descr="C:\Users\Hladnik\Desktop\Zaslonski posnetki\1-Picasa 3 5.7.2012 192213.jpg"/>
          <p:cNvPicPr>
            <a:picLocks noChangeAspect="1" noChangeArrowheads="1"/>
          </p:cNvPicPr>
          <p:nvPr/>
        </p:nvPicPr>
        <p:blipFill>
          <a:blip r:embed="rId3" cstate="print"/>
          <a:srcRect/>
          <a:stretch>
            <a:fillRect/>
          </a:stretch>
        </p:blipFill>
        <p:spPr bwMode="auto">
          <a:xfrm>
            <a:off x="2483768" y="0"/>
            <a:ext cx="4269948" cy="3744416"/>
          </a:xfrm>
          <a:prstGeom prst="rect">
            <a:avLst/>
          </a:prstGeom>
          <a:noFill/>
        </p:spPr>
      </p:pic>
      <p:pic>
        <p:nvPicPr>
          <p:cNvPr id="32774" name="Picture 6" descr="http://www.vrtec-osjmdol.si/cms/images/stories/brigitak/srecno-kekec.jpg"/>
          <p:cNvPicPr>
            <a:picLocks noChangeAspect="1" noChangeArrowheads="1"/>
          </p:cNvPicPr>
          <p:nvPr/>
        </p:nvPicPr>
        <p:blipFill>
          <a:blip r:embed="rId4" cstate="print"/>
          <a:srcRect/>
          <a:stretch>
            <a:fillRect/>
          </a:stretch>
        </p:blipFill>
        <p:spPr bwMode="auto">
          <a:xfrm>
            <a:off x="179512" y="4437111"/>
            <a:ext cx="1728192" cy="2134825"/>
          </a:xfrm>
          <a:prstGeom prst="rect">
            <a:avLst/>
          </a:prstGeom>
          <a:noFill/>
        </p:spPr>
      </p:pic>
      <p:pic>
        <p:nvPicPr>
          <p:cNvPr id="32775" name="Picture 7"/>
          <p:cNvPicPr>
            <a:picLocks noChangeAspect="1" noChangeArrowheads="1"/>
          </p:cNvPicPr>
          <p:nvPr/>
        </p:nvPicPr>
        <p:blipFill>
          <a:blip r:embed="rId5" cstate="print"/>
          <a:srcRect/>
          <a:stretch>
            <a:fillRect/>
          </a:stretch>
        </p:blipFill>
        <p:spPr bwMode="auto">
          <a:xfrm>
            <a:off x="2483768" y="3789040"/>
            <a:ext cx="5256584" cy="4205267"/>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Kmečka povest</a:t>
            </a:r>
            <a:endParaRPr lang="sl-SI"/>
          </a:p>
        </p:txBody>
      </p:sp>
      <p:sp>
        <p:nvSpPr>
          <p:cNvPr id="3" name="Ograda vsebine 2"/>
          <p:cNvSpPr>
            <a:spLocks noGrp="1"/>
          </p:cNvSpPr>
          <p:nvPr>
            <p:ph type="body" idx="1"/>
          </p:nvPr>
        </p:nvSpPr>
        <p:spPr>
          <a:xfrm>
            <a:off x="683568" y="2780928"/>
            <a:ext cx="8022336" cy="4077072"/>
          </a:xfrm>
        </p:spPr>
        <p:txBody>
          <a:bodyPr>
            <a:normAutofit/>
          </a:bodyPr>
          <a:lstStyle/>
          <a:p>
            <a:r>
              <a:rPr lang="sl-SI" sz="2800" smtClean="0"/>
              <a:t>Kmečkih povesti, ki so umeščene na Gorenjsko, je dobra petina (s takim deležem se ponaša le še Primorska). Glavnina sodi v pokrajinsko pripovedništvo 20. let 20. stoletja. Lokalno specifična tema naj bi bila alkoholizem (npr. Janez Jalen, </a:t>
            </a:r>
            <a:r>
              <a:rPr lang="sl-SI" sz="2800" i="1" smtClean="0">
                <a:hlinkClick r:id="rId2" tooltip="Cvetkova Cilka (stran ne obstaja)"/>
              </a:rPr>
              <a:t>Cvetkova Cilka</a:t>
            </a:r>
            <a:r>
              <a:rPr lang="sl-SI" sz="2800" smtClean="0"/>
              <a:t>, 1938, Jan Plestenjak, </a:t>
            </a:r>
            <a:r>
              <a:rPr lang="sl-SI" sz="2800" i="1" smtClean="0"/>
              <a:t>Herodež, </a:t>
            </a:r>
            <a:r>
              <a:rPr lang="sl-SI" sz="2800" smtClean="0"/>
              <a:t>1944), vendar je alkoholizma čez glavo tudi pri avtorjih iz drugih pokrajin.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sz="3600" smtClean="0"/>
              <a:t>Gorenjska kmečka povest: </a:t>
            </a:r>
            <a:r>
              <a:rPr lang="sl-SI" smtClean="0"/>
              <a:t/>
            </a:r>
            <a:br>
              <a:rPr lang="sl-SI" smtClean="0"/>
            </a:br>
            <a:r>
              <a:rPr lang="sl-SI" sz="3600" smtClean="0"/>
              <a:t>Janez Mencinger, Ivan Tavčar, </a:t>
            </a:r>
            <a:br>
              <a:rPr lang="sl-SI" sz="3600" smtClean="0"/>
            </a:br>
            <a:r>
              <a:rPr lang="sl-SI" sz="3600" smtClean="0"/>
              <a:t>Janko Kersnik, Fran Saleški Finžgar</a:t>
            </a:r>
            <a:endParaRPr lang="sl-SI"/>
          </a:p>
        </p:txBody>
      </p:sp>
      <p:pic>
        <p:nvPicPr>
          <p:cNvPr id="35842" name="Picture 2" descr="*"/>
          <p:cNvPicPr>
            <a:picLocks noChangeAspect="1" noChangeArrowheads="1"/>
          </p:cNvPicPr>
          <p:nvPr/>
        </p:nvPicPr>
        <p:blipFill>
          <a:blip r:embed="rId2" cstate="print"/>
          <a:srcRect/>
          <a:stretch>
            <a:fillRect/>
          </a:stretch>
        </p:blipFill>
        <p:spPr bwMode="auto">
          <a:xfrm>
            <a:off x="179512" y="1556792"/>
            <a:ext cx="1905000" cy="2800351"/>
          </a:xfrm>
          <a:prstGeom prst="rect">
            <a:avLst/>
          </a:prstGeom>
          <a:noFill/>
        </p:spPr>
      </p:pic>
      <p:pic>
        <p:nvPicPr>
          <p:cNvPr id="35844" name="Picture 4" descr="http://upload.wikimedia.org/wikipedia/commons/thumb/8/81/Ivan_Tav%C4%8Dar.jpg/200px-Ivan_Tav%C4%8Dar.jpg"/>
          <p:cNvPicPr>
            <a:picLocks noChangeAspect="1" noChangeArrowheads="1"/>
          </p:cNvPicPr>
          <p:nvPr/>
        </p:nvPicPr>
        <p:blipFill>
          <a:blip r:embed="rId3" cstate="print"/>
          <a:srcRect/>
          <a:stretch>
            <a:fillRect/>
          </a:stretch>
        </p:blipFill>
        <p:spPr bwMode="auto">
          <a:xfrm>
            <a:off x="2339752" y="1700808"/>
            <a:ext cx="1905000" cy="2619375"/>
          </a:xfrm>
          <a:prstGeom prst="rect">
            <a:avLst/>
          </a:prstGeom>
          <a:noFill/>
        </p:spPr>
      </p:pic>
      <p:pic>
        <p:nvPicPr>
          <p:cNvPr id="35846" name="Picture 6" descr="*"/>
          <p:cNvPicPr>
            <a:picLocks noChangeAspect="1" noChangeArrowheads="1"/>
          </p:cNvPicPr>
          <p:nvPr/>
        </p:nvPicPr>
        <p:blipFill>
          <a:blip r:embed="rId4" cstate="print"/>
          <a:srcRect/>
          <a:stretch>
            <a:fillRect/>
          </a:stretch>
        </p:blipFill>
        <p:spPr bwMode="auto">
          <a:xfrm>
            <a:off x="4355976" y="3284984"/>
            <a:ext cx="1905000" cy="2686051"/>
          </a:xfrm>
          <a:prstGeom prst="rect">
            <a:avLst/>
          </a:prstGeom>
          <a:noFill/>
        </p:spPr>
      </p:pic>
      <p:pic>
        <p:nvPicPr>
          <p:cNvPr id="35847" name="Picture 7"/>
          <p:cNvPicPr>
            <a:picLocks noChangeAspect="1" noChangeArrowheads="1"/>
          </p:cNvPicPr>
          <p:nvPr/>
        </p:nvPicPr>
        <p:blipFill>
          <a:blip r:embed="rId5" cstate="print"/>
          <a:srcRect/>
          <a:stretch>
            <a:fillRect/>
          </a:stretch>
        </p:blipFill>
        <p:spPr bwMode="auto">
          <a:xfrm>
            <a:off x="6249981" y="3284984"/>
            <a:ext cx="2894019" cy="3573016"/>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smtClean="0"/>
              <a:t>Zgodovinska povest oz. biografski roman o ...</a:t>
            </a:r>
            <a:endParaRPr lang="sl-SI"/>
          </a:p>
        </p:txBody>
      </p:sp>
      <p:pic>
        <p:nvPicPr>
          <p:cNvPr id="24578" name="Picture 2" descr="http://upload.wikimedia.org/wikipedia/commons/thumb/4/46/Pre%C5%A1ern-Goldstein.jpg/100px-Pre%C5%A1ern-Goldstein.jpg"/>
          <p:cNvPicPr>
            <a:picLocks noChangeAspect="1" noChangeArrowheads="1"/>
          </p:cNvPicPr>
          <p:nvPr/>
        </p:nvPicPr>
        <p:blipFill>
          <a:blip r:embed="rId2" cstate="print"/>
          <a:srcRect/>
          <a:stretch>
            <a:fillRect/>
          </a:stretch>
        </p:blipFill>
        <p:spPr bwMode="auto">
          <a:xfrm>
            <a:off x="179512" y="1484784"/>
            <a:ext cx="1368152" cy="1833323"/>
          </a:xfrm>
          <a:prstGeom prst="rect">
            <a:avLst/>
          </a:prstGeom>
          <a:noFill/>
        </p:spPr>
      </p:pic>
      <p:pic>
        <p:nvPicPr>
          <p:cNvPr id="24580" name="Picture 4" descr="http://upload.wikimedia.org/wikipedia/commons/thumb/8/88/SimonJenko.jpg/100px-SimonJenko.jpg"/>
          <p:cNvPicPr>
            <a:picLocks noChangeAspect="1" noChangeArrowheads="1"/>
          </p:cNvPicPr>
          <p:nvPr/>
        </p:nvPicPr>
        <p:blipFill>
          <a:blip r:embed="rId3" cstate="print"/>
          <a:srcRect/>
          <a:stretch>
            <a:fillRect/>
          </a:stretch>
        </p:blipFill>
        <p:spPr bwMode="auto">
          <a:xfrm>
            <a:off x="1979712" y="1484784"/>
            <a:ext cx="1248138" cy="1872208"/>
          </a:xfrm>
          <a:prstGeom prst="rect">
            <a:avLst/>
          </a:prstGeom>
          <a:noFill/>
        </p:spPr>
      </p:pic>
      <p:pic>
        <p:nvPicPr>
          <p:cNvPr id="24582" name="Picture 6" descr="http://upload.wikimedia.org/wikipedia/commons/thumb/c/c2/Anton_Jansa_-_portret.jpg/100px-Anton_Jansa_-_portret.jpg"/>
          <p:cNvPicPr>
            <a:picLocks noChangeAspect="1" noChangeArrowheads="1"/>
          </p:cNvPicPr>
          <p:nvPr/>
        </p:nvPicPr>
        <p:blipFill>
          <a:blip r:embed="rId4" cstate="print"/>
          <a:srcRect/>
          <a:stretch>
            <a:fillRect/>
          </a:stretch>
        </p:blipFill>
        <p:spPr bwMode="auto">
          <a:xfrm>
            <a:off x="3347864" y="1484784"/>
            <a:ext cx="1224136" cy="1774999"/>
          </a:xfrm>
          <a:prstGeom prst="rect">
            <a:avLst/>
          </a:prstGeom>
          <a:noFill/>
        </p:spPr>
      </p:pic>
      <p:pic>
        <p:nvPicPr>
          <p:cNvPr id="24584" name="Picture 8" descr="http://upload.wikimedia.org/wikipedia/commons/thumb/c/cd/Brdar-Maister.JPG/100px-Brdar-Maister.JPG"/>
          <p:cNvPicPr>
            <a:picLocks noChangeAspect="1" noChangeArrowheads="1"/>
          </p:cNvPicPr>
          <p:nvPr/>
        </p:nvPicPr>
        <p:blipFill>
          <a:blip r:embed="rId5" cstate="print"/>
          <a:srcRect/>
          <a:stretch>
            <a:fillRect/>
          </a:stretch>
        </p:blipFill>
        <p:spPr bwMode="auto">
          <a:xfrm>
            <a:off x="4788024" y="1628800"/>
            <a:ext cx="1656184" cy="1507129"/>
          </a:xfrm>
          <a:prstGeom prst="rect">
            <a:avLst/>
          </a:prstGeom>
          <a:noFill/>
        </p:spPr>
      </p:pic>
      <p:pic>
        <p:nvPicPr>
          <p:cNvPr id="24586" name="Picture 10" descr="http://upload.wikimedia.org/wikipedia/commons/thumb/a/ac/Jakob_Alja%C5%BE.jpg/100px-Jakob_Alja%C5%BE.jpg"/>
          <p:cNvPicPr>
            <a:picLocks noChangeAspect="1" noChangeArrowheads="1"/>
          </p:cNvPicPr>
          <p:nvPr/>
        </p:nvPicPr>
        <p:blipFill>
          <a:blip r:embed="rId6" cstate="print"/>
          <a:srcRect/>
          <a:stretch>
            <a:fillRect/>
          </a:stretch>
        </p:blipFill>
        <p:spPr bwMode="auto">
          <a:xfrm>
            <a:off x="6732240" y="1412776"/>
            <a:ext cx="1296144" cy="1762757"/>
          </a:xfrm>
          <a:prstGeom prst="rect">
            <a:avLst/>
          </a:prstGeom>
          <a:noFill/>
        </p:spPr>
      </p:pic>
      <p:pic>
        <p:nvPicPr>
          <p:cNvPr id="24588" name="Picture 12" descr="http://upload.wikimedia.org/wikipedia/commons/thumb/6/62/Brezjanska_Marija.jpeg/100px-Brezjanska_Marija.jpeg"/>
          <p:cNvPicPr>
            <a:picLocks noChangeAspect="1" noChangeArrowheads="1"/>
          </p:cNvPicPr>
          <p:nvPr/>
        </p:nvPicPr>
        <p:blipFill>
          <a:blip r:embed="rId7" cstate="print"/>
          <a:srcRect/>
          <a:stretch>
            <a:fillRect/>
          </a:stretch>
        </p:blipFill>
        <p:spPr bwMode="auto">
          <a:xfrm>
            <a:off x="251520" y="4365104"/>
            <a:ext cx="1577318" cy="1656184"/>
          </a:xfrm>
          <a:prstGeom prst="rect">
            <a:avLst/>
          </a:prstGeom>
          <a:noFill/>
        </p:spPr>
      </p:pic>
      <p:pic>
        <p:nvPicPr>
          <p:cNvPr id="24590" name="Picture 14" descr="http://upload.wikimedia.org/wikipedia/commons/thumb/5/56/Peter_Glavar.jpg/100px-Peter_Glavar.jpg"/>
          <p:cNvPicPr>
            <a:picLocks noChangeAspect="1" noChangeArrowheads="1"/>
          </p:cNvPicPr>
          <p:nvPr/>
        </p:nvPicPr>
        <p:blipFill>
          <a:blip r:embed="rId8" cstate="print"/>
          <a:srcRect/>
          <a:stretch>
            <a:fillRect/>
          </a:stretch>
        </p:blipFill>
        <p:spPr bwMode="auto">
          <a:xfrm>
            <a:off x="2123728" y="4365104"/>
            <a:ext cx="1293893" cy="1656184"/>
          </a:xfrm>
          <a:prstGeom prst="rect">
            <a:avLst/>
          </a:prstGeom>
          <a:noFill/>
        </p:spPr>
      </p:pic>
      <p:pic>
        <p:nvPicPr>
          <p:cNvPr id="24592" name="Picture 16" descr="http://upload.wikimedia.org/wikipedia/commons/thumb/1/19/Jernej-kopitar.jpg/100px-Jernej-kopitar.jpg"/>
          <p:cNvPicPr>
            <a:picLocks noChangeAspect="1" noChangeArrowheads="1"/>
          </p:cNvPicPr>
          <p:nvPr/>
        </p:nvPicPr>
        <p:blipFill>
          <a:blip r:embed="rId9" cstate="print"/>
          <a:srcRect/>
          <a:stretch>
            <a:fillRect/>
          </a:stretch>
        </p:blipFill>
        <p:spPr bwMode="auto">
          <a:xfrm>
            <a:off x="4067944" y="4293096"/>
            <a:ext cx="1296144" cy="1684987"/>
          </a:xfrm>
          <a:prstGeom prst="rect">
            <a:avLst/>
          </a:prstGeom>
          <a:noFill/>
        </p:spPr>
      </p:pic>
      <p:pic>
        <p:nvPicPr>
          <p:cNvPr id="24594" name="Picture 18" descr="http://upload.wikimedia.org/wikipedia/commons/thumb/0/09/Janez_Bleiweis.jpg/100px-Janez_Bleiweis.jpg"/>
          <p:cNvPicPr>
            <a:picLocks noChangeAspect="1" noChangeArrowheads="1"/>
          </p:cNvPicPr>
          <p:nvPr/>
        </p:nvPicPr>
        <p:blipFill>
          <a:blip r:embed="rId10" cstate="print"/>
          <a:srcRect/>
          <a:stretch>
            <a:fillRect/>
          </a:stretch>
        </p:blipFill>
        <p:spPr bwMode="auto">
          <a:xfrm>
            <a:off x="5724128" y="4221088"/>
            <a:ext cx="1080120" cy="1771397"/>
          </a:xfrm>
          <a:prstGeom prst="rect">
            <a:avLst/>
          </a:prstGeom>
          <a:noFill/>
        </p:spPr>
      </p:pic>
      <p:sp>
        <p:nvSpPr>
          <p:cNvPr id="14" name="PoljeZBesedilom 13"/>
          <p:cNvSpPr txBox="1"/>
          <p:nvPr/>
        </p:nvSpPr>
        <p:spPr>
          <a:xfrm>
            <a:off x="179512" y="3356992"/>
            <a:ext cx="7930504" cy="369332"/>
          </a:xfrm>
          <a:prstGeom prst="rect">
            <a:avLst/>
          </a:prstGeom>
          <a:noFill/>
        </p:spPr>
        <p:txBody>
          <a:bodyPr wrap="none" rtlCol="0">
            <a:spAutoFit/>
          </a:bodyPr>
          <a:lstStyle/>
          <a:p>
            <a:r>
              <a:rPr lang="sl-SI" smtClean="0"/>
              <a:t>France Prešeren Simon Jenko Anton Janša Rudolf Maister          Jakob Aljaž</a:t>
            </a:r>
            <a:endParaRPr lang="sl-SI"/>
          </a:p>
        </p:txBody>
      </p:sp>
      <p:sp>
        <p:nvSpPr>
          <p:cNvPr id="15" name="PoljeZBesedilom 14"/>
          <p:cNvSpPr txBox="1"/>
          <p:nvPr/>
        </p:nvSpPr>
        <p:spPr>
          <a:xfrm>
            <a:off x="251520" y="6021288"/>
            <a:ext cx="6994222" cy="369332"/>
          </a:xfrm>
          <a:prstGeom prst="rect">
            <a:avLst/>
          </a:prstGeom>
          <a:noFill/>
        </p:spPr>
        <p:txBody>
          <a:bodyPr wrap="none" rtlCol="0">
            <a:spAutoFit/>
          </a:bodyPr>
          <a:lstStyle/>
          <a:p>
            <a:r>
              <a:rPr lang="sl-SI" smtClean="0"/>
              <a:t>Marija Pomagaj Peter Pavel Glavar Jernej Kopitar   Janez Bleiweis</a:t>
            </a:r>
            <a:endParaRPr lang="sl-SI"/>
          </a:p>
        </p:txBody>
      </p:sp>
      <p:sp>
        <p:nvSpPr>
          <p:cNvPr id="16" name="PoljeZBesedilom 15"/>
          <p:cNvSpPr txBox="1"/>
          <p:nvPr/>
        </p:nvSpPr>
        <p:spPr>
          <a:xfrm>
            <a:off x="179512" y="3717032"/>
            <a:ext cx="8917826" cy="369332"/>
          </a:xfrm>
          <a:prstGeom prst="rect">
            <a:avLst/>
          </a:prstGeom>
          <a:noFill/>
        </p:spPr>
        <p:txBody>
          <a:bodyPr wrap="none" rtlCol="0">
            <a:spAutoFit/>
          </a:bodyPr>
          <a:lstStyle/>
          <a:p>
            <a:r>
              <a:rPr lang="sl-SI" smtClean="0">
                <a:solidFill>
                  <a:schemeClr val="accent2"/>
                </a:solidFill>
              </a:rPr>
              <a:t>pesnik                 pesnik           </a:t>
            </a:r>
            <a:r>
              <a:rPr lang="sl-SI" smtClean="0">
                <a:solidFill>
                  <a:schemeClr val="accent4"/>
                </a:solidFill>
              </a:rPr>
              <a:t>čebelar</a:t>
            </a:r>
            <a:r>
              <a:rPr lang="sl-SI" smtClean="0">
                <a:solidFill>
                  <a:srgbClr val="FF0000"/>
                </a:solidFill>
              </a:rPr>
              <a:t>           </a:t>
            </a:r>
            <a:r>
              <a:rPr lang="sl-SI" smtClean="0">
                <a:solidFill>
                  <a:schemeClr val="accent2"/>
                </a:solidFill>
              </a:rPr>
              <a:t>pesnik</a:t>
            </a:r>
            <a:r>
              <a:rPr lang="sl-SI" smtClean="0">
                <a:solidFill>
                  <a:srgbClr val="FF0000"/>
                </a:solidFill>
              </a:rPr>
              <a:t> in general    glasbenik in planinec</a:t>
            </a:r>
            <a:endParaRPr lang="sl-SI">
              <a:solidFill>
                <a:srgbClr val="FF0000"/>
              </a:solidFill>
            </a:endParaRPr>
          </a:p>
        </p:txBody>
      </p:sp>
      <p:sp>
        <p:nvSpPr>
          <p:cNvPr id="17" name="PoljeZBesedilom 16"/>
          <p:cNvSpPr txBox="1"/>
          <p:nvPr/>
        </p:nvSpPr>
        <p:spPr>
          <a:xfrm>
            <a:off x="179512" y="6525344"/>
            <a:ext cx="7356247" cy="369332"/>
          </a:xfrm>
          <a:prstGeom prst="rect">
            <a:avLst/>
          </a:prstGeom>
          <a:noFill/>
        </p:spPr>
        <p:txBody>
          <a:bodyPr wrap="square" rtlCol="0">
            <a:spAutoFit/>
          </a:bodyPr>
          <a:lstStyle/>
          <a:p>
            <a:r>
              <a:rPr lang="sl-SI" smtClean="0">
                <a:solidFill>
                  <a:srgbClr val="FF0000"/>
                </a:solidFill>
              </a:rPr>
              <a:t>svetnica               </a:t>
            </a:r>
            <a:r>
              <a:rPr lang="sl-SI" smtClean="0">
                <a:solidFill>
                  <a:schemeClr val="accent4"/>
                </a:solidFill>
              </a:rPr>
              <a:t>čebelar </a:t>
            </a:r>
            <a:r>
              <a:rPr lang="sl-SI" smtClean="0">
                <a:solidFill>
                  <a:srgbClr val="FF0000"/>
                </a:solidFill>
              </a:rPr>
              <a:t>                   gramatik             urednik in politik</a:t>
            </a:r>
            <a:endParaRPr lang="sl-SI">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Gorenjski </a:t>
            </a:r>
            <a:r>
              <a:rPr lang="sl-SI" smtClean="0">
                <a:solidFill>
                  <a:schemeClr val="tx2"/>
                </a:solidFill>
              </a:rPr>
              <a:t>roparji</a:t>
            </a:r>
            <a:r>
              <a:rPr lang="sl-SI" smtClean="0"/>
              <a:t> in </a:t>
            </a:r>
            <a:r>
              <a:rPr lang="sl-SI" smtClean="0">
                <a:solidFill>
                  <a:schemeClr val="accent4"/>
                </a:solidFill>
              </a:rPr>
              <a:t>luteranci</a:t>
            </a:r>
            <a:endParaRPr lang="sl-SI">
              <a:solidFill>
                <a:schemeClr val="accent4"/>
              </a:solidFill>
            </a:endParaRPr>
          </a:p>
        </p:txBody>
      </p:sp>
      <p:sp>
        <p:nvSpPr>
          <p:cNvPr id="3" name="Ograda vsebine 2"/>
          <p:cNvSpPr>
            <a:spLocks noGrp="1"/>
          </p:cNvSpPr>
          <p:nvPr>
            <p:ph idx="1"/>
          </p:nvPr>
        </p:nvSpPr>
        <p:spPr/>
        <p:txBody>
          <a:bodyPr/>
          <a:lstStyle/>
          <a:p>
            <a:r>
              <a:rPr lang="sl-SI" b="1" smtClean="0">
                <a:solidFill>
                  <a:schemeClr val="tx2"/>
                </a:solidFill>
              </a:rPr>
              <a:t>Veliki Groga </a:t>
            </a:r>
            <a:r>
              <a:rPr lang="sl-SI" smtClean="0"/>
              <a:t>(Jurčič/Kersnik: </a:t>
            </a:r>
            <a:r>
              <a:rPr lang="sl-SI" i="1" smtClean="0"/>
              <a:t>Rokovnjači,</a:t>
            </a:r>
            <a:r>
              <a:rPr lang="sl-SI" smtClean="0"/>
              <a:t> 1881; Peter Bohinjec: </a:t>
            </a:r>
            <a:r>
              <a:rPr lang="sl-SI" i="1" smtClean="0"/>
              <a:t>Pod krivo jelko</a:t>
            </a:r>
            <a:r>
              <a:rPr lang="sl-SI" smtClean="0"/>
              <a:t>, 1923)</a:t>
            </a:r>
          </a:p>
          <a:p>
            <a:r>
              <a:rPr lang="sl-SI" b="1" smtClean="0">
                <a:solidFill>
                  <a:schemeClr val="tx2"/>
                </a:solidFill>
              </a:rPr>
              <a:t>Dimež</a:t>
            </a:r>
          </a:p>
          <a:p>
            <a:r>
              <a:rPr lang="sl-SI" b="1" smtClean="0">
                <a:solidFill>
                  <a:schemeClr val="accent4"/>
                </a:solidFill>
              </a:rPr>
              <a:t>Jernej Knafelj </a:t>
            </a:r>
            <a:r>
              <a:rPr lang="sl-SI" smtClean="0"/>
              <a:t>(Ivan Pregelj: </a:t>
            </a:r>
            <a:r>
              <a:rPr lang="sl-SI" i="1" smtClean="0"/>
              <a:t>Bogovec Jernej</a:t>
            </a:r>
            <a:r>
              <a:rPr lang="sl-SI" smtClean="0"/>
              <a:t>, 1923)</a:t>
            </a:r>
          </a:p>
          <a:p>
            <a:r>
              <a:rPr lang="sl-SI" b="1" smtClean="0">
                <a:solidFill>
                  <a:schemeClr val="accent4"/>
                </a:solidFill>
              </a:rPr>
              <a:t>Peter Kupljenik </a:t>
            </a:r>
            <a:r>
              <a:rPr lang="sl-SI" smtClean="0"/>
              <a:t>(Andrej Budal: </a:t>
            </a:r>
            <a:r>
              <a:rPr lang="sl-SI" i="1" smtClean="0"/>
              <a:t>Križev pot Petra Kupljenika</a:t>
            </a:r>
            <a:r>
              <a:rPr lang="sl-SI" smtClean="0"/>
              <a:t>, 1911, 1923)</a:t>
            </a:r>
            <a:endParaRPr lang="sl-SI"/>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Ali je gorenjstvo ideologija?</a:t>
            </a:r>
            <a:endParaRPr lang="sl-SI"/>
          </a:p>
        </p:txBody>
      </p:sp>
      <p:sp>
        <p:nvSpPr>
          <p:cNvPr id="3" name="Ograda vsebine 2"/>
          <p:cNvSpPr>
            <a:spLocks noGrp="1"/>
          </p:cNvSpPr>
          <p:nvPr>
            <p:ph type="body" idx="1"/>
          </p:nvPr>
        </p:nvSpPr>
        <p:spPr>
          <a:xfrm>
            <a:off x="611560" y="2780928"/>
            <a:ext cx="8022336" cy="4077072"/>
          </a:xfrm>
        </p:spPr>
        <p:txBody>
          <a:bodyPr>
            <a:normAutofit/>
          </a:bodyPr>
          <a:lstStyle/>
          <a:p>
            <a:r>
              <a:rPr lang="sl-SI" sz="2400" smtClean="0"/>
              <a:t>Gorenjstvo ni deklarirana ideologija, saj ima beseda izredno majhno frekvenco in torej ni bilo zadosti reflektirano. Ideološko težo pa ima sinonimni izraz </a:t>
            </a:r>
            <a:r>
              <a:rPr lang="sl-SI" sz="2400" b="1" smtClean="0">
                <a:solidFill>
                  <a:schemeClr val="bg1"/>
                </a:solidFill>
              </a:rPr>
              <a:t>alpstvo</a:t>
            </a:r>
            <a:r>
              <a:rPr lang="sl-SI" sz="2400" smtClean="0"/>
              <a:t> kot tista reprezentativna oblika slovenstva, ki išče stikov z romanskim in germanskim kulturnim sosedstvom na goratem severozahodu in goji distanco do (ravninskega) slovanskega sorodstva na jugovzhodu. Že leta 1919 se je alpstvo kazalo pisatelju Ivanu Preglju kot preveč reducirana in ekskluzivna nalepka slovenske nacionalne identitete in nič drugače ga ni mogoče presojati danes. </a:t>
            </a:r>
          </a:p>
          <a:p>
            <a:endParaRPr lang="sl-SI" sz="2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Gorenjsko : slovensko</a:t>
            </a:r>
            <a:endParaRPr lang="sl-SI"/>
          </a:p>
        </p:txBody>
      </p:sp>
      <p:sp>
        <p:nvSpPr>
          <p:cNvPr id="3" name="Ograda besedila 2"/>
          <p:cNvSpPr>
            <a:spLocks noGrp="1"/>
          </p:cNvSpPr>
          <p:nvPr>
            <p:ph type="body" idx="1"/>
          </p:nvPr>
        </p:nvSpPr>
        <p:spPr>
          <a:xfrm>
            <a:off x="683568" y="2780928"/>
            <a:ext cx="8022336" cy="4176464"/>
          </a:xfrm>
        </p:spPr>
        <p:txBody>
          <a:bodyPr>
            <a:noAutofit/>
          </a:bodyPr>
          <a:lstStyle/>
          <a:p>
            <a:r>
              <a:rPr lang="sl-SI" sz="2300" smtClean="0"/>
              <a:t>Izjave </a:t>
            </a:r>
            <a:r>
              <a:rPr lang="sl-SI" sz="2300" smtClean="0"/>
              <a:t>na račun Gorenjcev so v temelju humorne. Zapisane so bile namreč iz duha prizadevanja za </a:t>
            </a:r>
            <a:r>
              <a:rPr lang="sl-SI" sz="2300" smtClean="0">
                <a:solidFill>
                  <a:schemeClr val="bg1"/>
                </a:solidFill>
              </a:rPr>
              <a:t>zedinjeno slovenstvo</a:t>
            </a:r>
            <a:r>
              <a:rPr lang="sl-SI" sz="2300" smtClean="0"/>
              <a:t>, ki je z deželno različnostjo </a:t>
            </a:r>
            <a:r>
              <a:rPr lang="sl-SI" sz="2300" smtClean="0"/>
              <a:t>le </a:t>
            </a:r>
            <a:r>
              <a:rPr lang="sl-SI" sz="2300" smtClean="0"/>
              <a:t>dokumentiralo bogastvo </a:t>
            </a:r>
            <a:r>
              <a:rPr lang="sl-SI" sz="2300" smtClean="0"/>
              <a:t>slovenskih nravi, nikakor </a:t>
            </a:r>
            <a:r>
              <a:rPr lang="sl-SI" sz="2300" smtClean="0"/>
              <a:t>pa </a:t>
            </a:r>
            <a:r>
              <a:rPr lang="sl-SI" sz="2300" smtClean="0"/>
              <a:t>ni hotelo </a:t>
            </a:r>
            <a:r>
              <a:rPr lang="sl-SI" sz="2300" smtClean="0"/>
              <a:t>eno pokrajino postavljati </a:t>
            </a:r>
            <a:r>
              <a:rPr lang="sl-SI" sz="2300" smtClean="0"/>
              <a:t>nad </a:t>
            </a:r>
            <a:r>
              <a:rPr lang="sl-SI" sz="2300" smtClean="0"/>
              <a:t>drugo. </a:t>
            </a:r>
            <a:r>
              <a:rPr lang="sl-SI" sz="2300" smtClean="0"/>
              <a:t>Vse prežemajoča ideologija zedinjenega slovenstva si je podrejala gorenjske </a:t>
            </a:r>
            <a:r>
              <a:rPr lang="sl-SI" sz="2300" smtClean="0">
                <a:solidFill>
                  <a:schemeClr val="bg1"/>
                </a:solidFill>
              </a:rPr>
              <a:t>lokalpatriotske</a:t>
            </a:r>
            <a:r>
              <a:rPr lang="sl-SI" sz="2300" smtClean="0"/>
              <a:t> izjave tako, da sta pokrajinska oziroma deželna identiteta le obarvali osnovno nacionalno identiteto in jo napravili bolj pisano, slikovito in zanimivo. Parcialna pokrajinska pripadnost ni bila v rivalskem ali konfliktnem razmerju s sosednjimi in s centralno slovensko, temveč se je s sosednjimi tvorno vključevala v vseslovenski identitetni model in nadomeščala starejše deželne kolektivne identitete.</a:t>
            </a:r>
            <a:endParaRPr lang="sl-SI" sz="23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55576" y="548680"/>
            <a:ext cx="8013192" cy="1636776"/>
          </a:xfrm>
        </p:spPr>
        <p:txBody>
          <a:bodyPr>
            <a:normAutofit fontScale="90000"/>
          </a:bodyPr>
          <a:lstStyle/>
          <a:p>
            <a:r>
              <a:rPr lang="sl-SI" smtClean="0"/>
              <a:t>Šale o Gorenjcih so zdrava opozicija resnobnosti ideologizacije</a:t>
            </a:r>
            <a:endParaRPr lang="sl-SI"/>
          </a:p>
        </p:txBody>
      </p:sp>
      <p:sp>
        <p:nvSpPr>
          <p:cNvPr id="3" name="Ograda vsebine 2"/>
          <p:cNvSpPr>
            <a:spLocks noGrp="1"/>
          </p:cNvSpPr>
          <p:nvPr>
            <p:ph type="body" idx="1"/>
          </p:nvPr>
        </p:nvSpPr>
        <p:spPr>
          <a:xfrm>
            <a:off x="755576" y="2708920"/>
            <a:ext cx="8022336" cy="4032448"/>
          </a:xfrm>
        </p:spPr>
        <p:txBody>
          <a:bodyPr>
            <a:normAutofit fontScale="92500" lnSpcReduction="10000"/>
          </a:bodyPr>
          <a:lstStyle/>
          <a:p>
            <a:r>
              <a:rPr lang="sl-SI" sz="2800" smtClean="0"/>
              <a:t>Gorenjec končno pregovori lepo deklico, da sede v njegov avto in se zapelje z njim. Na primernem mestu se ustavita. Ona vzdrhti in srce ji začne hitreje utripati. Prime jo za roke, ji pogleda globoko v oči in ji zašepeta: </a:t>
            </a:r>
          </a:p>
          <a:p>
            <a:endParaRPr lang="sl-SI" sz="2800" smtClean="0"/>
          </a:p>
          <a:p>
            <a:r>
              <a:rPr lang="sl-SI" sz="2800" smtClean="0"/>
              <a:t>"</a:t>
            </a:r>
            <a:r>
              <a:rPr lang="sl-SI" sz="2800" smtClean="0"/>
              <a:t>Ni mi lahko, Marija, toda nekaj te moram vprašati." </a:t>
            </a:r>
          </a:p>
          <a:p>
            <a:endParaRPr lang="sl-SI" sz="2800" smtClean="0"/>
          </a:p>
          <a:p>
            <a:r>
              <a:rPr lang="sl-SI" sz="2800" smtClean="0"/>
              <a:t>Deklica </a:t>
            </a:r>
            <a:r>
              <a:rPr lang="sl-SI" sz="2800" smtClean="0"/>
              <a:t>vsa v pričakovanju odgovori: "Naj ti ne bo nerodno, Janez, kar vprašaj me." </a:t>
            </a:r>
          </a:p>
          <a:p>
            <a:endParaRPr lang="sl-SI" sz="2800" smtClean="0"/>
          </a:p>
          <a:p>
            <a:r>
              <a:rPr lang="sl-SI" sz="2800" smtClean="0"/>
              <a:t>"</a:t>
            </a:r>
            <a:r>
              <a:rPr lang="sl-SI" sz="2800" smtClean="0"/>
              <a:t>Ali boš za bencin kaj prispevala?"</a:t>
            </a:r>
            <a:endParaRPr lang="sl-SI"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normAutofit fontScale="90000"/>
          </a:bodyPr>
          <a:lstStyle/>
          <a:p>
            <a:r>
              <a:rPr lang="sl-SI" smtClean="0"/>
              <a:t>Kako vpliva gorenjstvo na moje delo?</a:t>
            </a:r>
            <a:endParaRPr lang="sl-SI"/>
          </a:p>
        </p:txBody>
      </p:sp>
      <p:sp>
        <p:nvSpPr>
          <p:cNvPr id="6" name="Ograda vsebine 5"/>
          <p:cNvSpPr>
            <a:spLocks noGrp="1"/>
          </p:cNvSpPr>
          <p:nvPr>
            <p:ph idx="1"/>
          </p:nvPr>
        </p:nvSpPr>
        <p:spPr/>
        <p:txBody>
          <a:bodyPr/>
          <a:lstStyle/>
          <a:p>
            <a:r>
              <a:rPr lang="sl-SI" smtClean="0"/>
              <a:t>tako da se lotevam gorenjskih tem (kakršna je tudi tale)</a:t>
            </a:r>
          </a:p>
          <a:p>
            <a:r>
              <a:rPr lang="sl-SI" smtClean="0"/>
              <a:t>tako da objavljam  v lokalnem gorenjskem tisku</a:t>
            </a:r>
          </a:p>
          <a:p>
            <a:r>
              <a:rPr lang="sl-SI" smtClean="0"/>
              <a:t>tako da nastopam na kulturnih prireditvah ob jubilejih lokalnih književnkov</a:t>
            </a:r>
          </a:p>
          <a:p>
            <a:r>
              <a:rPr lang="sl-SI" strike="sngStrike" smtClean="0"/>
              <a:t>tako da cenim literaturo gorenjskih rojakov bolj kot literaturo drugih</a:t>
            </a:r>
            <a:endParaRPr lang="sl-SI" strike="sngStrik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slov 1"/>
          <p:cNvSpPr>
            <a:spLocks noGrp="1"/>
          </p:cNvSpPr>
          <p:nvPr>
            <p:ph type="title"/>
          </p:nvPr>
        </p:nvSpPr>
        <p:spPr/>
        <p:txBody>
          <a:bodyPr/>
          <a:lstStyle/>
          <a:p>
            <a:pPr>
              <a:lnSpc>
                <a:spcPct val="80000"/>
              </a:lnSpc>
              <a:spcBef>
                <a:spcPts val="600"/>
              </a:spcBef>
              <a:spcAft>
                <a:spcPts val="600"/>
              </a:spcAft>
            </a:pPr>
            <a:r>
              <a:rPr lang="sl-SI" smtClean="0"/>
              <a:t>http://sl.wikisource.org/wiki/Gorenjska_v_slovenski_književnosti</a:t>
            </a:r>
          </a:p>
        </p:txBody>
      </p:sp>
      <p:pic>
        <p:nvPicPr>
          <p:cNvPr id="1026" name="Picture 2"/>
          <p:cNvPicPr>
            <a:picLocks noChangeAspect="1" noChangeArrowheads="1"/>
          </p:cNvPicPr>
          <p:nvPr/>
        </p:nvPicPr>
        <p:blipFill>
          <a:blip r:embed="rId2" cstate="print"/>
          <a:srcRect/>
          <a:stretch>
            <a:fillRect/>
          </a:stretch>
        </p:blipFill>
        <p:spPr bwMode="auto">
          <a:xfrm>
            <a:off x="611560" y="1442998"/>
            <a:ext cx="6768752" cy="54150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Gorenjska statistična regija</a:t>
            </a:r>
            <a:endParaRPr lang="sl-SI"/>
          </a:p>
        </p:txBody>
      </p:sp>
      <p:pic>
        <p:nvPicPr>
          <p:cNvPr id="2050" name="Picture 2" descr="http://upload.wikimedia.org/wikipedia/commons/3/35/Statistical_regions_of_Slovenia.PNG"/>
          <p:cNvPicPr>
            <a:picLocks noChangeAspect="1" noChangeArrowheads="1"/>
          </p:cNvPicPr>
          <p:nvPr/>
        </p:nvPicPr>
        <p:blipFill>
          <a:blip r:embed="rId2" cstate="print"/>
          <a:srcRect/>
          <a:stretch>
            <a:fillRect/>
          </a:stretch>
        </p:blipFill>
        <p:spPr bwMode="auto">
          <a:xfrm>
            <a:off x="467543" y="1844824"/>
            <a:ext cx="7081575" cy="485088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Gorenjska tradicionalno</a:t>
            </a:r>
            <a:endParaRPr lang="sl-SI"/>
          </a:p>
        </p:txBody>
      </p:sp>
      <p:pic>
        <p:nvPicPr>
          <p:cNvPr id="20482" name="Picture 2" descr="Slika:Kronländer Slowenien.svg"/>
          <p:cNvPicPr>
            <a:picLocks noChangeAspect="1" noChangeArrowheads="1"/>
          </p:cNvPicPr>
          <p:nvPr/>
        </p:nvPicPr>
        <p:blipFill>
          <a:blip r:embed="rId2" cstate="print"/>
          <a:srcRect/>
          <a:stretch>
            <a:fillRect/>
          </a:stretch>
        </p:blipFill>
        <p:spPr bwMode="auto">
          <a:xfrm>
            <a:off x="179512" y="1628800"/>
            <a:ext cx="7620000" cy="551497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slov 1"/>
          <p:cNvSpPr>
            <a:spLocks noGrp="1"/>
          </p:cNvSpPr>
          <p:nvPr>
            <p:ph type="title"/>
          </p:nvPr>
        </p:nvSpPr>
        <p:spPr/>
        <p:txBody>
          <a:bodyPr>
            <a:normAutofit/>
          </a:bodyPr>
          <a:lstStyle/>
          <a:p>
            <a:pPr eaLnBrk="1" hangingPunct="1"/>
            <a:r>
              <a:rPr lang="sl-SI" smtClean="0"/>
              <a:t>Po čem prepoznamo Gorenjce?</a:t>
            </a:r>
          </a:p>
        </p:txBody>
      </p:sp>
      <p:sp>
        <p:nvSpPr>
          <p:cNvPr id="3" name="Ograda vsebine 2"/>
          <p:cNvSpPr>
            <a:spLocks noGrp="1"/>
          </p:cNvSpPr>
          <p:nvPr>
            <p:ph idx="1"/>
          </p:nvPr>
        </p:nvSpPr>
        <p:spPr/>
        <p:txBody>
          <a:bodyPr rtlCol="0">
            <a:normAutofit/>
          </a:bodyPr>
          <a:lstStyle/>
          <a:p>
            <a:pPr>
              <a:spcBef>
                <a:spcPts val="600"/>
              </a:spcBef>
              <a:spcAft>
                <a:spcPts val="600"/>
              </a:spcAft>
              <a:buFont typeface="Arial" pitchFamily="34" charset="0"/>
              <a:buChar char="•"/>
              <a:defRPr/>
            </a:pPr>
            <a:r>
              <a:rPr lang="sl-SI" b="1" smtClean="0"/>
              <a:t>po varčnosti </a:t>
            </a:r>
            <a:r>
              <a:rPr lang="sl-SI" smtClean="0"/>
              <a:t>(</a:t>
            </a:r>
            <a:r>
              <a:rPr lang="sl-SI" sz="1600" smtClean="0"/>
              <a:t>pogovorno</a:t>
            </a:r>
            <a:r>
              <a:rPr lang="sl-SI" smtClean="0"/>
              <a:t> šparovnost, ekonomičnost, smotrnost, gospodarnost, </a:t>
            </a:r>
            <a:r>
              <a:rPr lang="sl-SI" sz="1800" smtClean="0"/>
              <a:t>arhaično</a:t>
            </a:r>
            <a:r>
              <a:rPr lang="sl-SI" smtClean="0"/>
              <a:t> štedljivost, </a:t>
            </a:r>
            <a:r>
              <a:rPr lang="sl-SI" sz="1800" smtClean="0"/>
              <a:t>narečno</a:t>
            </a:r>
            <a:r>
              <a:rPr lang="sl-SI" smtClean="0"/>
              <a:t> pretrganost ... </a:t>
            </a:r>
            <a:r>
              <a:rPr lang="sl-SI" sz="1800" smtClean="0"/>
              <a:t>slabšalno</a:t>
            </a:r>
            <a:r>
              <a:rPr lang="sl-SI" smtClean="0"/>
              <a:t> skopost, skoporitost ...) </a:t>
            </a:r>
            <a:r>
              <a:rPr lang="sl-SI" smtClean="0">
                <a:solidFill>
                  <a:srgbClr val="FF0000"/>
                </a:solidFill>
                <a:latin typeface="Arial"/>
                <a:cs typeface="Arial"/>
              </a:rPr>
              <a:t>≠ zapravljivost</a:t>
            </a:r>
            <a:endParaRPr lang="sl-SI" smtClean="0">
              <a:solidFill>
                <a:srgbClr val="FF0000"/>
              </a:solidFill>
            </a:endParaRPr>
          </a:p>
          <a:p>
            <a:pPr>
              <a:spcBef>
                <a:spcPts val="600"/>
              </a:spcBef>
              <a:spcAft>
                <a:spcPts val="600"/>
              </a:spcAft>
              <a:buFont typeface="Arial" pitchFamily="34" charset="0"/>
              <a:buChar char="•"/>
              <a:defRPr/>
            </a:pPr>
            <a:r>
              <a:rPr lang="sl-SI" b="1" smtClean="0"/>
              <a:t>po pridnosti </a:t>
            </a:r>
            <a:r>
              <a:rPr lang="sl-SI" smtClean="0"/>
              <a:t>(delavnost, prizadevnost, marljivost) </a:t>
            </a:r>
            <a:r>
              <a:rPr lang="sl-SI" smtClean="0">
                <a:solidFill>
                  <a:srgbClr val="FF0000"/>
                </a:solidFill>
                <a:latin typeface="Arial"/>
                <a:cs typeface="Arial"/>
              </a:rPr>
              <a:t>≠ lenoba</a:t>
            </a:r>
            <a:endParaRPr lang="sl-SI" b="1" smtClean="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slov 1"/>
          <p:cNvSpPr>
            <a:spLocks noGrp="1"/>
          </p:cNvSpPr>
          <p:nvPr>
            <p:ph type="title"/>
          </p:nvPr>
        </p:nvSpPr>
        <p:spPr/>
        <p:txBody>
          <a:bodyPr>
            <a:noAutofit/>
          </a:bodyPr>
          <a:lstStyle/>
          <a:p>
            <a:pPr eaLnBrk="1" hangingPunct="1"/>
            <a:r>
              <a:rPr lang="sl-SI" sz="4000" smtClean="0"/>
              <a:t>Šale (</a:t>
            </a:r>
            <a:r>
              <a:rPr lang="sl-SI" sz="2800" smtClean="0"/>
              <a:t>vici, dovtipi, smešnice</a:t>
            </a:r>
            <a:r>
              <a:rPr lang="sl-SI" sz="4000" smtClean="0"/>
              <a:t>) o Gorenjcih poudarjajo njihovo skopost</a:t>
            </a:r>
          </a:p>
        </p:txBody>
      </p:sp>
      <p:sp>
        <p:nvSpPr>
          <p:cNvPr id="3" name="Ograda vsebine 2"/>
          <p:cNvSpPr>
            <a:spLocks noGrp="1"/>
          </p:cNvSpPr>
          <p:nvPr>
            <p:ph type="body" idx="1"/>
          </p:nvPr>
        </p:nvSpPr>
        <p:spPr>
          <a:xfrm>
            <a:off x="755576" y="2636912"/>
            <a:ext cx="8022336" cy="4048472"/>
          </a:xfrm>
        </p:spPr>
        <p:txBody>
          <a:bodyPr rtlCol="0">
            <a:noAutofit/>
          </a:bodyPr>
          <a:lstStyle/>
          <a:p>
            <a:pPr>
              <a:spcBef>
                <a:spcPts val="600"/>
              </a:spcBef>
              <a:spcAft>
                <a:spcPts val="600"/>
              </a:spcAft>
              <a:defRPr/>
            </a:pPr>
            <a:r>
              <a:rPr lang="sl-SI" sz="2800" smtClean="0"/>
              <a:t>Star Gorenjec leži na smrtni postelji, okoli njega pa je zbrana cela družina.</a:t>
            </a:r>
            <a:br>
              <a:rPr lang="sl-SI" sz="2800" smtClean="0"/>
            </a:br>
            <a:r>
              <a:rPr lang="sl-SI" sz="2800" smtClean="0"/>
              <a:t>"Žena, ali si tukaj?" vpraša umirajoči.</a:t>
            </a:r>
            <a:br>
              <a:rPr lang="sl-SI" sz="2800" smtClean="0"/>
            </a:br>
            <a:r>
              <a:rPr lang="sl-SI" sz="2800" smtClean="0"/>
              <a:t>"Tukaj sem, pri tebi."</a:t>
            </a:r>
            <a:br>
              <a:rPr lang="sl-SI" sz="2800" smtClean="0"/>
            </a:br>
            <a:r>
              <a:rPr lang="sl-SI" sz="2800" smtClean="0"/>
              <a:t>"Otroci, ali ste pri meni?"</a:t>
            </a:r>
            <a:br>
              <a:rPr lang="sl-SI" sz="2800" smtClean="0"/>
            </a:br>
            <a:r>
              <a:rPr lang="sl-SI" sz="2800" smtClean="0"/>
              <a:t>"Tukaj smo," se oglasijo otroci.</a:t>
            </a:r>
            <a:br>
              <a:rPr lang="sl-SI" sz="2800" smtClean="0"/>
            </a:br>
            <a:r>
              <a:rPr lang="sl-SI" sz="2800" smtClean="0"/>
              <a:t>"Kje so pa vnuki?"</a:t>
            </a:r>
            <a:br>
              <a:rPr lang="sl-SI" sz="2800" smtClean="0"/>
            </a:br>
            <a:r>
              <a:rPr lang="sl-SI" sz="2800" smtClean="0"/>
              <a:t>"Tudi vnuki smo tukaj pri postelji, oča."</a:t>
            </a:r>
            <a:br>
              <a:rPr lang="sl-SI" sz="2800" smtClean="0"/>
            </a:br>
            <a:r>
              <a:rPr lang="sl-SI" sz="2800" smtClean="0"/>
              <a:t>"Zakaj pa potem v veži luč gori?</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smtClean="0"/>
              <a:t>Po čem se Gorenjska loči od drugih slovenskih pokrajin?</a:t>
            </a:r>
            <a:endParaRPr lang="sl-SI"/>
          </a:p>
        </p:txBody>
      </p:sp>
      <p:sp>
        <p:nvSpPr>
          <p:cNvPr id="3" name="Ograda vsebine 2"/>
          <p:cNvSpPr>
            <a:spLocks noGrp="1"/>
          </p:cNvSpPr>
          <p:nvPr>
            <p:ph idx="1"/>
          </p:nvPr>
        </p:nvSpPr>
        <p:spPr/>
        <p:txBody>
          <a:bodyPr/>
          <a:lstStyle/>
          <a:p>
            <a:r>
              <a:rPr lang="sl-SI" b="1" smtClean="0"/>
              <a:t>po goratosti </a:t>
            </a:r>
          </a:p>
          <a:p>
            <a:endParaRPr lang="sl-SI" b="1" smtClean="0"/>
          </a:p>
          <a:p>
            <a:r>
              <a:rPr lang="sl-SI" b="1" smtClean="0"/>
              <a:t>specifična so tudi imena in priimki</a:t>
            </a:r>
          </a:p>
          <a:p>
            <a:pPr lvl="1"/>
            <a:r>
              <a:rPr lang="sl-SI" smtClean="0"/>
              <a:t>najpogostejše moško ime je Janez (v Sloveniji Franc)</a:t>
            </a:r>
          </a:p>
          <a:p>
            <a:pPr lvl="1"/>
            <a:r>
              <a:rPr lang="sl-SI" smtClean="0"/>
              <a:t>najpogostejši priimek je Zupan (v Sloveniji Novak)</a:t>
            </a:r>
          </a:p>
          <a:p>
            <a:endParaRPr lang="sl-SI" smtClean="0"/>
          </a:p>
          <a:p>
            <a:endParaRPr lang="sl-SI"/>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
  <a:themeElements>
    <a:clrScheme name="Modu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1499</TotalTime>
  <Words>933</Words>
  <Application>Microsoft Office PowerPoint</Application>
  <PresentationFormat>Diaprojekcija na zaslonu (4:3)</PresentationFormat>
  <Paragraphs>97</Paragraphs>
  <Slides>28</Slides>
  <Notes>0</Notes>
  <HiddenSlides>0</HiddenSlides>
  <MMClips>0</MMClips>
  <ScaleCrop>false</ScaleCrop>
  <HeadingPairs>
    <vt:vector size="4" baseType="variant">
      <vt:variant>
        <vt:lpstr>Tema</vt:lpstr>
      </vt:variant>
      <vt:variant>
        <vt:i4>1</vt:i4>
      </vt:variant>
      <vt:variant>
        <vt:lpstr>Naslovi diapozitivov</vt:lpstr>
      </vt:variant>
      <vt:variant>
        <vt:i4>28</vt:i4>
      </vt:variant>
    </vt:vector>
  </HeadingPairs>
  <TitlesOfParts>
    <vt:vector size="29" baseType="lpstr">
      <vt:lpstr>Modul</vt:lpstr>
      <vt:lpstr>Gorenjska + književnost  (+ ideologija)</vt:lpstr>
      <vt:lpstr>Jest sm Gurenc.</vt:lpstr>
      <vt:lpstr>Kako vpliva gorenjstvo na moje delo?</vt:lpstr>
      <vt:lpstr>http://sl.wikisource.org/wiki/Gorenjska_v_slovenski_književnosti</vt:lpstr>
      <vt:lpstr>Gorenjska statistična regija</vt:lpstr>
      <vt:lpstr>Gorenjska tradicionalno</vt:lpstr>
      <vt:lpstr>Po čem prepoznamo Gorenjce?</vt:lpstr>
      <vt:lpstr>Šale (vici, dovtipi, smešnice) o Gorenjcih poudarjajo njihovo skopost</vt:lpstr>
      <vt:lpstr>Po čem se Gorenjska loči od drugih slovenskih pokrajin?</vt:lpstr>
      <vt:lpstr>Gorenjska ima svoje narečje, ...</vt:lpstr>
      <vt:lpstr>Gorenjska kot ...</vt:lpstr>
      <vt:lpstr>Na Gorenjskem rojeni literati</vt:lpstr>
      <vt:lpstr>Gorenjske žanrske preference</vt:lpstr>
      <vt:lpstr>Literarno najproduktivnejša Gorenjca Mimi Malenšek (1919-2012) in Ivan Sivec (1949)</vt:lpstr>
      <vt:lpstr>Med 37 slovenskimi leposlovnimi klasiki ...</vt:lpstr>
      <vt:lpstr>France Prešeren, Krst pri Savici, 1836</vt:lpstr>
      <vt:lpstr>Gorenjski avtorji so knjige izdajali in tiskali v Ljubljani</vt:lpstr>
      <vt:lpstr>Gorenjska v književnosti</vt:lpstr>
      <vt:lpstr>Planinska povest</vt:lpstr>
      <vt:lpstr>Planinski film</vt:lpstr>
      <vt:lpstr>Kekec</vt:lpstr>
      <vt:lpstr>Kmečka povest</vt:lpstr>
      <vt:lpstr>Gorenjska kmečka povest:  Janez Mencinger, Ivan Tavčar,  Janko Kersnik, Fran Saleški Finžgar</vt:lpstr>
      <vt:lpstr>Zgodovinska povest oz. biografski roman o ...</vt:lpstr>
      <vt:lpstr>Gorenjski roparji in luteranci</vt:lpstr>
      <vt:lpstr>Ali je gorenjstvo ideologija?</vt:lpstr>
      <vt:lpstr>Gorenjsko : slovensko</vt:lpstr>
      <vt:lpstr>Šale o Gorenjcih so zdrava opozicija resnobnosti ideologizacije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Wikipedija in njena žlahta za seminarsko rabo</dc:title>
  <dc:creator>Hladnik</dc:creator>
  <cp:lastModifiedBy>Rec.</cp:lastModifiedBy>
  <cp:revision>23</cp:revision>
  <dcterms:created xsi:type="dcterms:W3CDTF">2011-02-15T16:31:29Z</dcterms:created>
  <dcterms:modified xsi:type="dcterms:W3CDTF">2012-07-06T05:15:14Z</dcterms:modified>
</cp:coreProperties>
</file>