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handoutMasterIdLst>
    <p:handoutMasterId r:id="rId19"/>
  </p:handoutMasterIdLst>
  <p:sldIdLst>
    <p:sldId id="256" r:id="rId2"/>
    <p:sldId id="272" r:id="rId3"/>
    <p:sldId id="264" r:id="rId4"/>
    <p:sldId id="265" r:id="rId5"/>
    <p:sldId id="266" r:id="rId6"/>
    <p:sldId id="267" r:id="rId7"/>
    <p:sldId id="268" r:id="rId8"/>
    <p:sldId id="269" r:id="rId9"/>
    <p:sldId id="271" r:id="rId10"/>
    <p:sldId id="257" r:id="rId11"/>
    <p:sldId id="258" r:id="rId12"/>
    <p:sldId id="259" r:id="rId13"/>
    <p:sldId id="273" r:id="rId14"/>
    <p:sldId id="261" r:id="rId15"/>
    <p:sldId id="270" r:id="rId16"/>
    <p:sldId id="262" r:id="rId17"/>
    <p:sldId id="263" r:id="rId18"/>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sl-SI"/>
          </a:p>
        </p:txBody>
      </p:sp>
      <p:sp>
        <p:nvSpPr>
          <p:cNvPr id="3" name="Označba mesta datuma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A7A37AB7-7539-4217-8FFC-078C39DC35F5}" type="datetimeFigureOut">
              <a:rPr lang="sl-SI" smtClean="0"/>
              <a:t>19. 10. 2021</a:t>
            </a:fld>
            <a:endParaRPr lang="sl-SI"/>
          </a:p>
        </p:txBody>
      </p:sp>
      <p:sp>
        <p:nvSpPr>
          <p:cNvPr id="4" name="Označba mesta noge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sl-SI"/>
          </a:p>
        </p:txBody>
      </p:sp>
      <p:sp>
        <p:nvSpPr>
          <p:cNvPr id="5" name="Označba mesta številke diapozitiva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4E9B650A-960C-4A58-AF6C-7CD4EDFB79EC}" type="slidenum">
              <a:rPr lang="sl-SI" smtClean="0"/>
              <a:t>‹#›</a:t>
            </a:fld>
            <a:endParaRPr lang="sl-SI"/>
          </a:p>
        </p:txBody>
      </p:sp>
    </p:spTree>
    <p:extLst>
      <p:ext uri="{BB962C8B-B14F-4D97-AF65-F5344CB8AC3E}">
        <p14:creationId xmlns:p14="http://schemas.microsoft.com/office/powerpoint/2010/main" val="1951721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187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532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058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828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18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6" name="Označba mesta noge 5"/>
          <p:cNvSpPr>
            <a:spLocks noGrp="1"/>
          </p:cNvSpPr>
          <p:nvPr>
            <p:ph type="ftr" sz="quarter" idx="11"/>
          </p:nvPr>
        </p:nvSpPr>
        <p:spPr/>
        <p:txBody>
          <a:bodyPr/>
          <a:lstStyle/>
          <a:p>
            <a:endParaRPr lang="en-US" dirty="0"/>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005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8" name="Označba mesta noge 7"/>
          <p:cNvSpPr>
            <a:spLocks noGrp="1"/>
          </p:cNvSpPr>
          <p:nvPr>
            <p:ph type="ftr" sz="quarter" idx="11"/>
          </p:nvPr>
        </p:nvSpPr>
        <p:spPr/>
        <p:txBody>
          <a:bodyPr/>
          <a:lstStyle/>
          <a:p>
            <a:endParaRPr lang="en-US" dirty="0"/>
          </a:p>
        </p:txBody>
      </p:sp>
      <p:sp>
        <p:nvSpPr>
          <p:cNvPr id="9" name="Označba mesta številke diapozitiva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170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4" name="Označba mesta noge 3"/>
          <p:cNvSpPr>
            <a:spLocks noGrp="1"/>
          </p:cNvSpPr>
          <p:nvPr>
            <p:ph type="ftr" sz="quarter" idx="11"/>
          </p:nvPr>
        </p:nvSpPr>
        <p:spPr/>
        <p:txBody>
          <a:bodyPr/>
          <a:lstStyle/>
          <a:p>
            <a:endParaRPr lang="en-US" dirty="0"/>
          </a:p>
        </p:txBody>
      </p:sp>
      <p:sp>
        <p:nvSpPr>
          <p:cNvPr id="5" name="Označba mesta številke diapozitiva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490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3" name="Označba mesta noge 2"/>
          <p:cNvSpPr>
            <a:spLocks noGrp="1"/>
          </p:cNvSpPr>
          <p:nvPr>
            <p:ph type="ftr" sz="quarter" idx="11"/>
          </p:nvPr>
        </p:nvSpPr>
        <p:spPr/>
        <p:txBody>
          <a:bodyPr/>
          <a:lstStyle/>
          <a:p>
            <a:endParaRPr lang="en-US" dirty="0"/>
          </a:p>
        </p:txBody>
      </p:sp>
      <p:sp>
        <p:nvSpPr>
          <p:cNvPr id="4" name="Označba mesta številke diapozitiva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194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6DFF08F-DC6B-4601-B491-B0F83F6DD2DA}" type="datetimeFigureOut">
              <a:rPr lang="en-US" smtClean="0"/>
              <a:pPr/>
              <a:t>10/19/2021</a:t>
            </a:fld>
            <a:endParaRPr lang="en-US" dirty="0"/>
          </a:p>
        </p:txBody>
      </p:sp>
      <p:sp>
        <p:nvSpPr>
          <p:cNvPr id="6" name="Označba mesta noge 5"/>
          <p:cNvSpPr>
            <a:spLocks noGrp="1"/>
          </p:cNvSpPr>
          <p:nvPr>
            <p:ph type="ftr" sz="quarter" idx="11"/>
          </p:nvPr>
        </p:nvSpPr>
        <p:spPr/>
        <p:txBody>
          <a:bodyPr/>
          <a:lstStyle/>
          <a:p>
            <a:endParaRPr lang="en-US" dirty="0"/>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890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6DFF08F-DC6B-4601-B491-B0F83F6DD2DA}" type="datetimeFigureOut">
              <a:rPr lang="en-US" smtClean="0"/>
              <a:t>10/19/2021</a:t>
            </a:fld>
            <a:endParaRPr lang="en-US" dirty="0"/>
          </a:p>
        </p:txBody>
      </p:sp>
      <p:sp>
        <p:nvSpPr>
          <p:cNvPr id="6" name="Označba mesta noge 5"/>
          <p:cNvSpPr>
            <a:spLocks noGrp="1"/>
          </p:cNvSpPr>
          <p:nvPr>
            <p:ph type="ftr" sz="quarter" idx="11"/>
          </p:nvPr>
        </p:nvSpPr>
        <p:spPr/>
        <p:txBody>
          <a:bodyPr/>
          <a:lstStyle/>
          <a:p>
            <a:endParaRPr lang="en-US" dirty="0"/>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737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10/19/2021</a:t>
            </a:fld>
            <a:endParaRPr lang="en-US" dirty="0"/>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0390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Jurčič in sodobniki</a:t>
            </a:r>
            <a:endParaRPr lang="sl-SI" dirty="0"/>
          </a:p>
        </p:txBody>
      </p:sp>
      <p:sp>
        <p:nvSpPr>
          <p:cNvPr id="3" name="Podnaslov 2"/>
          <p:cNvSpPr>
            <a:spLocks noGrp="1"/>
          </p:cNvSpPr>
          <p:nvPr>
            <p:ph type="subTitle" idx="1"/>
          </p:nvPr>
        </p:nvSpPr>
        <p:spPr/>
        <p:txBody>
          <a:bodyPr>
            <a:normAutofit lnSpcReduction="10000"/>
          </a:bodyPr>
          <a:lstStyle/>
          <a:p>
            <a:r>
              <a:rPr lang="sl-SI" dirty="0" err="1" smtClean="0"/>
              <a:t>Kulturomična</a:t>
            </a:r>
            <a:r>
              <a:rPr lang="sl-SI" dirty="0" smtClean="0"/>
              <a:t> miniatura</a:t>
            </a:r>
          </a:p>
          <a:p>
            <a:endParaRPr lang="sl-SI" dirty="0"/>
          </a:p>
          <a:p>
            <a:r>
              <a:rPr lang="sl-SI" dirty="0" smtClean="0"/>
              <a:t>Miran Hladnik</a:t>
            </a:r>
            <a:br>
              <a:rPr lang="sl-SI" dirty="0" smtClean="0"/>
            </a:br>
            <a:r>
              <a:rPr lang="sl-SI" dirty="0" smtClean="0"/>
              <a:t>Cankarjev dom v Ljubljani 19. oktobra 2021</a:t>
            </a:r>
            <a:endParaRPr lang="sl-SI" dirty="0"/>
          </a:p>
        </p:txBody>
      </p:sp>
    </p:spTree>
    <p:extLst>
      <p:ext uri="{BB962C8B-B14F-4D97-AF65-F5344CB8AC3E}">
        <p14:creationId xmlns:p14="http://schemas.microsoft.com/office/powerpoint/2010/main" val="150850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Jurčič v Digitalni knjižnici </a:t>
            </a:r>
            <a:r>
              <a:rPr lang="pl-PL" dirty="0" smtClean="0"/>
              <a:t>(</a:t>
            </a:r>
            <a:r>
              <a:rPr lang="pl-PL" dirty="0"/>
              <a:t>1858–2020)</a:t>
            </a:r>
            <a:endParaRPr lang="sl-SI" dirty="0"/>
          </a:p>
        </p:txBody>
      </p:sp>
      <p:pic>
        <p:nvPicPr>
          <p:cNvPr id="1026" name="Picture 2" descr="https://upload.wikimedia.org/wikipedia/commons/6/61/Josip_Jur%C4%8Di%C4%8D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8833649" cy="457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0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26523" y="362464"/>
            <a:ext cx="9368481" cy="1054443"/>
          </a:xfrm>
        </p:spPr>
        <p:txBody>
          <a:bodyPr>
            <a:normAutofit fontScale="90000"/>
          </a:bodyPr>
          <a:lstStyle/>
          <a:p>
            <a:r>
              <a:rPr lang="sl-SI" dirty="0" smtClean="0"/>
              <a:t>Jurčič </a:t>
            </a:r>
            <a:r>
              <a:rPr lang="sl-SI" dirty="0"/>
              <a:t>in </a:t>
            </a:r>
            <a:r>
              <a:rPr lang="sl-SI" dirty="0" smtClean="0"/>
              <a:t>sodobniki </a:t>
            </a:r>
            <a:r>
              <a:rPr lang="sl-SI" dirty="0"/>
              <a:t>v času </a:t>
            </a:r>
            <a:r>
              <a:rPr lang="sl-SI" dirty="0" smtClean="0"/>
              <a:t>življenja </a:t>
            </a:r>
            <a:br>
              <a:rPr lang="sl-SI" dirty="0" smtClean="0"/>
            </a:br>
            <a:r>
              <a:rPr lang="sl-SI" dirty="0" smtClean="0"/>
              <a:t>(</a:t>
            </a:r>
            <a:r>
              <a:rPr lang="sl-SI" dirty="0"/>
              <a:t>1861–1881)</a:t>
            </a:r>
          </a:p>
        </p:txBody>
      </p:sp>
      <p:pic>
        <p:nvPicPr>
          <p:cNvPr id="2050" name="Picture 2" descr="https://upload.wikimedia.org/wikipedia/commons/2/21/Josip_Jur%C4%8Di%C4%8D_in_sodobniki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962" y="1037969"/>
            <a:ext cx="7192868" cy="544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9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609600"/>
            <a:ext cx="9739184" cy="972065"/>
          </a:xfrm>
        </p:spPr>
        <p:txBody>
          <a:bodyPr>
            <a:normAutofit fontScale="90000"/>
          </a:bodyPr>
          <a:lstStyle/>
          <a:p>
            <a:r>
              <a:rPr lang="sl-SI" dirty="0" smtClean="0"/>
              <a:t>Jurčič med sodobnik po smrti (1881—1945)</a:t>
            </a:r>
            <a:endParaRPr lang="sl-SI" dirty="0"/>
          </a:p>
        </p:txBody>
      </p:sp>
      <p:pic>
        <p:nvPicPr>
          <p:cNvPr id="3074" name="Picture 2" descr="https://upload.wikimedia.org/wikipedia/commons/2/2b/Slovenski_pripovedniki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7482"/>
            <a:ext cx="7027442" cy="523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5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Spoznanja</a:t>
            </a:r>
            <a:endParaRPr lang="sl-SI" dirty="0"/>
          </a:p>
        </p:txBody>
      </p:sp>
      <p:sp>
        <p:nvSpPr>
          <p:cNvPr id="3" name="Označba mesta vsebine 2"/>
          <p:cNvSpPr>
            <a:spLocks noGrp="1"/>
          </p:cNvSpPr>
          <p:nvPr>
            <p:ph idx="1"/>
          </p:nvPr>
        </p:nvSpPr>
        <p:spPr/>
        <p:txBody>
          <a:bodyPr>
            <a:normAutofit fontScale="92500" lnSpcReduction="20000"/>
          </a:bodyPr>
          <a:lstStyle/>
          <a:p>
            <a:r>
              <a:rPr lang="sl-SI" dirty="0" smtClean="0"/>
              <a:t>Skozi čas se prepoznavnost avtorjev utrjuje (raste)</a:t>
            </a:r>
          </a:p>
          <a:p>
            <a:r>
              <a:rPr lang="sl-SI" dirty="0" smtClean="0"/>
              <a:t>Vojne negativno vplivajo na kulturni spomin (upad omemb)</a:t>
            </a:r>
          </a:p>
          <a:p>
            <a:r>
              <a:rPr lang="sl-SI" dirty="0" smtClean="0"/>
              <a:t>(Po avtorjevi smrti nastopi zatišje.)</a:t>
            </a:r>
          </a:p>
          <a:p>
            <a:r>
              <a:rPr lang="sl-SI" dirty="0" smtClean="0"/>
              <a:t>Avtorska slava niha v ritmu okroglih obletnic, ponatisov, zbornikov, dramatizacij.</a:t>
            </a:r>
          </a:p>
          <a:p>
            <a:r>
              <a:rPr lang="sl-SI" dirty="0" smtClean="0"/>
              <a:t>Fenomen Tavčarja: prepoznaven je veliki meri zaradi svoje županske funkcije.</a:t>
            </a:r>
          </a:p>
          <a:p>
            <a:r>
              <a:rPr lang="sl-SI" dirty="0" smtClean="0"/>
              <a:t>Fenomen Levstik: zaslovel je šele dolgo po smrti, za življenja ni bil v javni zavesti (podobno</a:t>
            </a:r>
            <a:r>
              <a:rPr lang="sl-SI" dirty="0"/>
              <a:t> </a:t>
            </a:r>
            <a:r>
              <a:rPr lang="sl-SI" dirty="0" smtClean="0"/>
              <a:t>njegov </a:t>
            </a:r>
            <a:r>
              <a:rPr lang="sl-SI" dirty="0"/>
              <a:t>Martin </a:t>
            </a:r>
            <a:r>
              <a:rPr lang="sl-SI" dirty="0" smtClean="0"/>
              <a:t>Krpan).</a:t>
            </a:r>
          </a:p>
          <a:p>
            <a:r>
              <a:rPr lang="sl-SI" dirty="0"/>
              <a:t>Razmerja med omembami avtorja do smrti in po njej so od primera do primera različna (poznanost za življenja se razteza od slabega odstotka do 44 %) in niso v korelaciji </a:t>
            </a:r>
            <a:r>
              <a:rPr lang="sl-SI" sz="2400" dirty="0"/>
              <a:t>s </a:t>
            </a:r>
            <a:r>
              <a:rPr lang="sl-SI" dirty="0"/>
              <a:t>stopnjo njihove današnje slave</a:t>
            </a:r>
            <a:r>
              <a:rPr lang="sl-SI" dirty="0" smtClean="0"/>
              <a:t>.</a:t>
            </a:r>
            <a:endParaRPr lang="sl-SI" dirty="0"/>
          </a:p>
        </p:txBody>
      </p:sp>
    </p:spTree>
    <p:extLst>
      <p:ext uri="{BB962C8B-B14F-4D97-AF65-F5344CB8AC3E}">
        <p14:creationId xmlns:p14="http://schemas.microsoft.com/office/powerpoint/2010/main" val="155233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Spoznanja o Jurčiču</a:t>
            </a:r>
            <a:endParaRPr lang="sl-SI" dirty="0"/>
          </a:p>
        </p:txBody>
      </p:sp>
      <p:sp>
        <p:nvSpPr>
          <p:cNvPr id="3" name="Označba mesta vsebine 2"/>
          <p:cNvSpPr>
            <a:spLocks noGrp="1"/>
          </p:cNvSpPr>
          <p:nvPr>
            <p:ph idx="1"/>
          </p:nvPr>
        </p:nvSpPr>
        <p:spPr/>
        <p:txBody>
          <a:bodyPr>
            <a:normAutofit/>
          </a:bodyPr>
          <a:lstStyle/>
          <a:p>
            <a:r>
              <a:rPr lang="sl-SI" sz="2400" dirty="0"/>
              <a:t>K utrjevanju Jurčičevega imena v javni zavesti je verjetno najbolj prispeval stavek »Izdajatelj in urednik Josip Jurčič.« na koncu vsake številke </a:t>
            </a:r>
            <a:r>
              <a:rPr lang="sl-SI" sz="2400" i="1" dirty="0"/>
              <a:t>Slovenskega naroda</a:t>
            </a:r>
            <a:r>
              <a:rPr lang="sl-SI" sz="2400" dirty="0"/>
              <a:t> in oglašanje njegovih knjig v istem časopisu v letih njegovega urednikovanja, od njegovih del pa je daleč na prvem mestu roman </a:t>
            </a:r>
            <a:r>
              <a:rPr lang="sl-SI" sz="2400" i="1" dirty="0"/>
              <a:t>Deseti brat</a:t>
            </a:r>
            <a:r>
              <a:rPr lang="sl-SI" sz="2400" dirty="0"/>
              <a:t>.</a:t>
            </a:r>
          </a:p>
          <a:p>
            <a:r>
              <a:rPr lang="sl-SI" sz="2400" dirty="0"/>
              <a:t>Glavnina Jurčičeve slave (84 %) se je zgodila po njegovi smrti.</a:t>
            </a:r>
          </a:p>
          <a:p>
            <a:r>
              <a:rPr lang="sl-SI" sz="2400" dirty="0"/>
              <a:t>Kvantitativno ukvarjanje z Jurčičevim imenom je razvilo iskalne spretnosti po </a:t>
            </a:r>
            <a:r>
              <a:rPr lang="sl-SI" sz="2400" dirty="0" err="1"/>
              <a:t>dLibu</a:t>
            </a:r>
            <a:r>
              <a:rPr lang="sl-SI" sz="2400" dirty="0"/>
              <a:t> in ozavestilo, da je treba biti pri izbiri zadetkov in pri njihovi interpretaciji previden</a:t>
            </a:r>
            <a:r>
              <a:rPr lang="sl-SI" sz="2400" dirty="0" smtClean="0"/>
              <a:t>.</a:t>
            </a:r>
            <a:endParaRPr lang="sl-SI" sz="2400" dirty="0"/>
          </a:p>
        </p:txBody>
      </p:sp>
    </p:spTree>
    <p:extLst>
      <p:ext uri="{BB962C8B-B14F-4D97-AF65-F5344CB8AC3E}">
        <p14:creationId xmlns:p14="http://schemas.microsoft.com/office/powerpoint/2010/main" val="193492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Preštevalna</a:t>
            </a:r>
            <a:r>
              <a:rPr lang="sl-SI" dirty="0" smtClean="0"/>
              <a:t> spoznanja potrjujejo Jurčičevo mesto v literarni zgodovini</a:t>
            </a:r>
            <a:endParaRPr lang="sl-SI" dirty="0"/>
          </a:p>
        </p:txBody>
      </p:sp>
      <p:sp>
        <p:nvSpPr>
          <p:cNvPr id="3" name="Označba mesta vsebine 2"/>
          <p:cNvSpPr>
            <a:spLocks noGrp="1"/>
          </p:cNvSpPr>
          <p:nvPr>
            <p:ph idx="1"/>
          </p:nvPr>
        </p:nvSpPr>
        <p:spPr>
          <a:xfrm>
            <a:off x="978243" y="2699951"/>
            <a:ext cx="9872871" cy="4038600"/>
          </a:xfrm>
        </p:spPr>
        <p:txBody>
          <a:bodyPr>
            <a:normAutofit/>
          </a:bodyPr>
          <a:lstStyle/>
          <a:p>
            <a:r>
              <a:rPr lang="sl-SI" sz="2800" dirty="0"/>
              <a:t>»Zagotovo je najodličnejša klasična, to je </a:t>
            </a:r>
            <a:r>
              <a:rPr lang="sl-SI" sz="2800" dirty="0" err="1"/>
              <a:t>literarnoutemeljevalska</a:t>
            </a:r>
            <a:r>
              <a:rPr lang="sl-SI" sz="2800" dirty="0"/>
              <a:t> osebnost tistega časa pri nas bil 'Levstikov učenec' Josip Jurčič« (Kmecl 2004: 182). </a:t>
            </a:r>
            <a:endParaRPr lang="sl-SI" sz="2800" dirty="0" smtClean="0"/>
          </a:p>
          <a:p>
            <a:r>
              <a:rPr lang="sl-SI" sz="2800" dirty="0" smtClean="0"/>
              <a:t>»[</a:t>
            </a:r>
            <a:r>
              <a:rPr lang="sl-SI" sz="2800" dirty="0"/>
              <a:t>E]den izmed najboljših pripovednikov« (Božič 2010: 122).</a:t>
            </a:r>
          </a:p>
        </p:txBody>
      </p:sp>
    </p:spTree>
    <p:extLst>
      <p:ext uri="{BB962C8B-B14F-4D97-AF65-F5344CB8AC3E}">
        <p14:creationId xmlns:p14="http://schemas.microsoft.com/office/powerpoint/2010/main" val="357120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Je kaj novih spoznanj?</a:t>
            </a:r>
            <a:endParaRPr lang="sl-SI" dirty="0"/>
          </a:p>
        </p:txBody>
      </p:sp>
      <p:sp>
        <p:nvSpPr>
          <p:cNvPr id="3" name="Označba mesta vsebine 2"/>
          <p:cNvSpPr>
            <a:spLocks noGrp="1"/>
          </p:cNvSpPr>
          <p:nvPr>
            <p:ph idx="1"/>
          </p:nvPr>
        </p:nvSpPr>
        <p:spPr/>
        <p:txBody>
          <a:bodyPr>
            <a:normAutofit/>
          </a:bodyPr>
          <a:lstStyle/>
          <a:p>
            <a:pPr marL="45720" indent="0">
              <a:buNone/>
            </a:pPr>
            <a:r>
              <a:rPr lang="sl-SI" sz="2800" dirty="0" smtClean="0"/>
              <a:t>Presenetilo </a:t>
            </a:r>
            <a:r>
              <a:rPr lang="sl-SI" sz="2800" dirty="0"/>
              <a:t>pa me </a:t>
            </a:r>
            <a:r>
              <a:rPr lang="sl-SI" sz="2800" dirty="0" smtClean="0"/>
              <a:t>je, </a:t>
            </a:r>
            <a:r>
              <a:rPr lang="sl-SI" sz="2800" dirty="0"/>
              <a:t>kako močno je Tavčar zasenčil vse druge pripovednike, kako iz nič so nasledniki konstruirali Levstikovo kulturno ikono in kako zelo je slava slovenskih pripovednikov nihala v ritmu njihovih okroglih jubilejev</a:t>
            </a:r>
            <a:r>
              <a:rPr lang="sl-SI" sz="2800" dirty="0" smtClean="0"/>
              <a:t>. Med obema vojnama ni več dominantnih pripovednikov 19. stoletja, literarna krajina zaradi tega postaja pestrejša.</a:t>
            </a:r>
            <a:endParaRPr lang="sl-SI" sz="2800" dirty="0"/>
          </a:p>
        </p:txBody>
      </p:sp>
    </p:spTree>
    <p:extLst>
      <p:ext uri="{BB962C8B-B14F-4D97-AF65-F5344CB8AC3E}">
        <p14:creationId xmlns:p14="http://schemas.microsoft.com/office/powerpoint/2010/main" val="261851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200" dirty="0" smtClean="0"/>
              <a:t>Povzetek</a:t>
            </a:r>
            <a:r>
              <a:rPr lang="sl-SI" dirty="0" smtClean="0"/>
              <a:t> </a:t>
            </a:r>
            <a:br>
              <a:rPr lang="sl-SI" dirty="0" smtClean="0"/>
            </a:br>
            <a:r>
              <a:rPr lang="sl-SI" dirty="0" smtClean="0"/>
              <a:t>O avtorjih preštevno</a:t>
            </a:r>
            <a:endParaRPr lang="sl-SI" dirty="0"/>
          </a:p>
        </p:txBody>
      </p:sp>
      <p:sp>
        <p:nvSpPr>
          <p:cNvPr id="3" name="Označba mesta vsebine 2"/>
          <p:cNvSpPr>
            <a:spLocks noGrp="1"/>
          </p:cNvSpPr>
          <p:nvPr>
            <p:ph idx="1"/>
          </p:nvPr>
        </p:nvSpPr>
        <p:spPr/>
        <p:txBody>
          <a:bodyPr>
            <a:normAutofit lnSpcReduction="10000"/>
          </a:bodyPr>
          <a:lstStyle/>
          <a:p>
            <a:pPr marL="45720" indent="0">
              <a:buNone/>
            </a:pPr>
            <a:r>
              <a:rPr lang="sl-SI" dirty="0"/>
              <a:t>Digitalna knjižnica Slovenije omogoča spremljavo omemb pisateljev v objavah in primerjavo njihovega pojavljanja. V njej sem preveril mesto Josipa Jurčiča med pripovedniki njegovega časa in kako se je njegovo ime ohranjalo v kulturnem spominu po njegovi smrti ter podpiralo kanonizacijo. Za življenja je bil Jurčič najvidnejši pripovednik, po njegovi smrti je prvenstvo prevzel Ivan Tavčar. Danes je pomembnejši od Jurčiča tudi Fran Levstik, čeprav se je njegovo ime v 19. stoletju zelo redko pojavljalo. Jurčič je skupaj z Janezom Trdino </a:t>
            </a:r>
            <a:r>
              <a:rPr lang="sl-SI" dirty="0" err="1"/>
              <a:t>prepoznavnejši</a:t>
            </a:r>
            <a:r>
              <a:rPr lang="sl-SI" dirty="0"/>
              <a:t> od drugih sočasnih pripovednikov </a:t>
            </a:r>
            <a:r>
              <a:rPr lang="sl-SI" dirty="0" err="1"/>
              <a:t>Luize</a:t>
            </a:r>
            <a:r>
              <a:rPr lang="sl-SI" dirty="0"/>
              <a:t> Pesjakove, Josipa Stritarja, Antona Kodra idr. V tisku so se največkrat pojavili naslovi njegovih del </a:t>
            </a:r>
            <a:r>
              <a:rPr lang="sl-SI" i="1" dirty="0"/>
              <a:t>Deseti brat, Sosedov sin</a:t>
            </a:r>
            <a:r>
              <a:rPr lang="sl-SI" dirty="0"/>
              <a:t> in </a:t>
            </a:r>
            <a:r>
              <a:rPr lang="sl-SI" i="1" dirty="0"/>
              <a:t>Jurij Kozjak</a:t>
            </a:r>
            <a:r>
              <a:rPr lang="sl-SI" dirty="0"/>
              <a:t>, njegovo ime pa je bolj kot leposlovje v javno zavest zasidrala njegova novinarska in uredniška dejavnost.</a:t>
            </a:r>
          </a:p>
        </p:txBody>
      </p:sp>
    </p:spTree>
    <p:extLst>
      <p:ext uri="{BB962C8B-B14F-4D97-AF65-F5344CB8AC3E}">
        <p14:creationId xmlns:p14="http://schemas.microsoft.com/office/powerpoint/2010/main" val="81535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110047" y="1812324"/>
            <a:ext cx="10167551" cy="2825578"/>
          </a:xfrm>
        </p:spPr>
        <p:txBody>
          <a:bodyPr>
            <a:normAutofit fontScale="90000"/>
          </a:bodyPr>
          <a:lstStyle/>
          <a:p>
            <a:pPr algn="ctr"/>
            <a:r>
              <a:rPr lang="sl-SI" dirty="0"/>
              <a:t>Interpretativno/natančno branje (</a:t>
            </a:r>
            <a:r>
              <a:rPr lang="sl-SI" dirty="0" err="1"/>
              <a:t>close</a:t>
            </a:r>
            <a:r>
              <a:rPr lang="sl-SI" dirty="0"/>
              <a:t> </a:t>
            </a:r>
            <a:r>
              <a:rPr lang="sl-SI" dirty="0" err="1"/>
              <a:t>reading</a:t>
            </a:r>
            <a:r>
              <a:rPr lang="sl-SI" dirty="0"/>
              <a:t>) </a:t>
            </a:r>
            <a:r>
              <a:rPr lang="sl-SI" dirty="0" smtClean="0"/>
              <a:t/>
            </a:r>
            <a:br>
              <a:rPr lang="sl-SI" dirty="0" smtClean="0"/>
            </a:br>
            <a:r>
              <a:rPr lang="sl-SI" dirty="0" smtClean="0"/>
              <a:t/>
            </a:r>
            <a:br>
              <a:rPr lang="sl-SI" dirty="0" smtClean="0"/>
            </a:br>
            <a:r>
              <a:rPr lang="sl-SI" dirty="0" smtClean="0"/>
              <a:t>: </a:t>
            </a:r>
            <a:br>
              <a:rPr lang="sl-SI" dirty="0" smtClean="0"/>
            </a:br>
            <a:r>
              <a:rPr lang="sl-SI" dirty="0"/>
              <a:t/>
            </a:r>
            <a:br>
              <a:rPr lang="sl-SI" dirty="0"/>
            </a:br>
            <a:r>
              <a:rPr lang="sl-SI" dirty="0" smtClean="0"/>
              <a:t>merljivo/oddaljeno </a:t>
            </a:r>
            <a:r>
              <a:rPr lang="sl-SI" dirty="0"/>
              <a:t>branje (</a:t>
            </a:r>
            <a:r>
              <a:rPr lang="sl-SI" dirty="0" err="1"/>
              <a:t>scalable</a:t>
            </a:r>
            <a:r>
              <a:rPr lang="sl-SI" dirty="0"/>
              <a:t>/</a:t>
            </a:r>
            <a:r>
              <a:rPr lang="sl-SI" dirty="0" err="1"/>
              <a:t>distant</a:t>
            </a:r>
            <a:r>
              <a:rPr lang="sl-SI" dirty="0"/>
              <a:t> </a:t>
            </a:r>
            <a:r>
              <a:rPr lang="sl-SI" dirty="0" err="1"/>
              <a:t>reading</a:t>
            </a:r>
            <a:r>
              <a:rPr lang="sl-SI" dirty="0"/>
              <a:t>)</a:t>
            </a:r>
            <a:br>
              <a:rPr lang="sl-SI" dirty="0"/>
            </a:br>
            <a:endParaRPr lang="sl-SI" dirty="0"/>
          </a:p>
        </p:txBody>
      </p:sp>
    </p:spTree>
    <p:extLst>
      <p:ext uri="{BB962C8B-B14F-4D97-AF65-F5344CB8AC3E}">
        <p14:creationId xmlns:p14="http://schemas.microsoft.com/office/powerpoint/2010/main" val="58750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09843" y="326424"/>
            <a:ext cx="9739184" cy="774357"/>
          </a:xfrm>
        </p:spPr>
        <p:txBody>
          <a:bodyPr>
            <a:normAutofit fontScale="90000"/>
          </a:bodyPr>
          <a:lstStyle/>
          <a:p>
            <a:r>
              <a:rPr lang="sl-SI" dirty="0" err="1" smtClean="0"/>
              <a:t>NgramViewer</a:t>
            </a:r>
            <a:r>
              <a:rPr lang="sl-SI" dirty="0" smtClean="0"/>
              <a:t> in Slovenci: Cankar in Prešeren</a:t>
            </a:r>
            <a:endParaRPr lang="sl-SI" dirty="0"/>
          </a:p>
        </p:txBody>
      </p:sp>
      <p:sp>
        <p:nvSpPr>
          <p:cNvPr id="5" name="Označba mesta vsebine 4"/>
          <p:cNvSpPr>
            <a:spLocks noGrp="1"/>
          </p:cNvSpPr>
          <p:nvPr>
            <p:ph idx="1"/>
          </p:nvPr>
        </p:nvSpPr>
        <p:spPr/>
        <p:txBody>
          <a:bodyPr/>
          <a:lstStyle/>
          <a:p>
            <a:endParaRPr lang="sl-SI"/>
          </a:p>
        </p:txBody>
      </p:sp>
      <p:pic>
        <p:nvPicPr>
          <p:cNvPr id="6" name="Slika 5"/>
          <p:cNvPicPr>
            <a:picLocks noChangeAspect="1"/>
          </p:cNvPicPr>
          <p:nvPr/>
        </p:nvPicPr>
        <p:blipFill>
          <a:blip r:embed="rId2"/>
          <a:stretch>
            <a:fillRect/>
          </a:stretch>
        </p:blipFill>
        <p:spPr>
          <a:xfrm>
            <a:off x="387177" y="1161535"/>
            <a:ext cx="11681169" cy="5486400"/>
          </a:xfrm>
          <a:prstGeom prst="rect">
            <a:avLst/>
          </a:prstGeom>
        </p:spPr>
      </p:pic>
    </p:spTree>
    <p:extLst>
      <p:ext uri="{BB962C8B-B14F-4D97-AF65-F5344CB8AC3E}">
        <p14:creationId xmlns:p14="http://schemas.microsoft.com/office/powerpoint/2010/main" val="298200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0173" y="354227"/>
            <a:ext cx="11112843" cy="1054443"/>
          </a:xfrm>
        </p:spPr>
        <p:txBody>
          <a:bodyPr>
            <a:normAutofit/>
          </a:bodyPr>
          <a:lstStyle/>
          <a:p>
            <a:r>
              <a:rPr lang="sl-SI" dirty="0" smtClean="0"/>
              <a:t>Kučan in Janša sta </a:t>
            </a:r>
            <a:r>
              <a:rPr lang="sl-SI" dirty="0" err="1" smtClean="0"/>
              <a:t>prepoznavnejša</a:t>
            </a:r>
            <a:r>
              <a:rPr lang="sl-SI" dirty="0" smtClean="0"/>
              <a:t> od literatov …</a:t>
            </a:r>
            <a:endParaRPr lang="sl-SI" dirty="0"/>
          </a:p>
        </p:txBody>
      </p:sp>
      <p:pic>
        <p:nvPicPr>
          <p:cNvPr id="7" name="Slika 6"/>
          <p:cNvPicPr>
            <a:picLocks noChangeAspect="1"/>
          </p:cNvPicPr>
          <p:nvPr/>
        </p:nvPicPr>
        <p:blipFill>
          <a:blip r:embed="rId2"/>
          <a:stretch>
            <a:fillRect/>
          </a:stretch>
        </p:blipFill>
        <p:spPr>
          <a:xfrm>
            <a:off x="420129" y="1156852"/>
            <a:ext cx="11392929" cy="5523845"/>
          </a:xfrm>
          <a:prstGeom prst="rect">
            <a:avLst/>
          </a:prstGeom>
        </p:spPr>
      </p:pic>
    </p:spTree>
    <p:extLst>
      <p:ext uri="{BB962C8B-B14F-4D97-AF65-F5344CB8AC3E}">
        <p14:creationId xmlns:p14="http://schemas.microsoft.com/office/powerpoint/2010/main" val="16613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oba pa daleč prekaša Slavoj Žižek</a:t>
            </a:r>
            <a:endParaRPr lang="sl-SI" dirty="0"/>
          </a:p>
        </p:txBody>
      </p:sp>
      <p:pic>
        <p:nvPicPr>
          <p:cNvPr id="4" name="Označba mesta vsebine 3"/>
          <p:cNvPicPr>
            <a:picLocks noGrp="1" noChangeAspect="1"/>
          </p:cNvPicPr>
          <p:nvPr>
            <p:ph idx="1"/>
          </p:nvPr>
        </p:nvPicPr>
        <p:blipFill>
          <a:blip r:embed="rId2"/>
          <a:stretch>
            <a:fillRect/>
          </a:stretch>
        </p:blipFill>
        <p:spPr>
          <a:xfrm>
            <a:off x="1637354" y="1825625"/>
            <a:ext cx="8917291" cy="4351338"/>
          </a:xfrm>
          <a:prstGeom prst="rect">
            <a:avLst/>
          </a:prstGeom>
        </p:spPr>
      </p:pic>
    </p:spTree>
    <p:extLst>
      <p:ext uri="{BB962C8B-B14F-4D97-AF65-F5344CB8AC3E}">
        <p14:creationId xmlns:p14="http://schemas.microsoft.com/office/powerpoint/2010/main" val="115919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5292" y="131805"/>
            <a:ext cx="9875520" cy="1356360"/>
          </a:xfrm>
        </p:spPr>
        <p:txBody>
          <a:bodyPr/>
          <a:lstStyle/>
          <a:p>
            <a:r>
              <a:rPr lang="sl-SI" dirty="0" smtClean="0"/>
              <a:t>Jurčič v Digitalni knjižnici Slovenije</a:t>
            </a:r>
            <a:endParaRPr lang="sl-SI" dirty="0"/>
          </a:p>
        </p:txBody>
      </p:sp>
      <p:pic>
        <p:nvPicPr>
          <p:cNvPr id="4" name="Označba mesta vsebine 3"/>
          <p:cNvPicPr>
            <a:picLocks noGrp="1" noChangeAspect="1"/>
          </p:cNvPicPr>
          <p:nvPr>
            <p:ph idx="1"/>
          </p:nvPr>
        </p:nvPicPr>
        <p:blipFill>
          <a:blip r:embed="rId2"/>
          <a:stretch>
            <a:fillRect/>
          </a:stretch>
        </p:blipFill>
        <p:spPr>
          <a:xfrm>
            <a:off x="2446638" y="1118377"/>
            <a:ext cx="6763265" cy="5507738"/>
          </a:xfrm>
          <a:prstGeom prst="rect">
            <a:avLst/>
          </a:prstGeom>
        </p:spPr>
      </p:pic>
    </p:spTree>
    <p:extLst>
      <p:ext uri="{BB962C8B-B14F-4D97-AF65-F5344CB8AC3E}">
        <p14:creationId xmlns:p14="http://schemas.microsoft.com/office/powerpoint/2010/main" val="39066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po letih</a:t>
            </a:r>
            <a:endParaRPr lang="sl-SI" dirty="0"/>
          </a:p>
        </p:txBody>
      </p:sp>
      <p:pic>
        <p:nvPicPr>
          <p:cNvPr id="4" name="Označba mesta vsebine 3"/>
          <p:cNvPicPr>
            <a:picLocks noGrp="1" noChangeAspect="1"/>
          </p:cNvPicPr>
          <p:nvPr>
            <p:ph idx="1"/>
          </p:nvPr>
        </p:nvPicPr>
        <p:blipFill>
          <a:blip r:embed="rId2"/>
          <a:stretch>
            <a:fillRect/>
          </a:stretch>
        </p:blipFill>
        <p:spPr>
          <a:xfrm>
            <a:off x="1019175" y="3001169"/>
            <a:ext cx="10153650" cy="2000250"/>
          </a:xfrm>
          <a:prstGeom prst="rect">
            <a:avLst/>
          </a:prstGeom>
        </p:spPr>
      </p:pic>
    </p:spTree>
    <p:extLst>
      <p:ext uri="{BB962C8B-B14F-4D97-AF65-F5344CB8AC3E}">
        <p14:creationId xmlns:p14="http://schemas.microsoft.com/office/powerpoint/2010/main" val="94042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Lestvica avtorjev in junakov</a:t>
            </a:r>
            <a:endParaRPr lang="sl-SI" dirty="0"/>
          </a:p>
        </p:txBody>
      </p:sp>
      <p:sp>
        <p:nvSpPr>
          <p:cNvPr id="3" name="Označba mesta vsebine 2"/>
          <p:cNvSpPr>
            <a:spLocks noGrp="1"/>
          </p:cNvSpPr>
          <p:nvPr>
            <p:ph sz="half" idx="1"/>
          </p:nvPr>
        </p:nvSpPr>
        <p:spPr/>
        <p:txBody>
          <a:bodyPr>
            <a:normAutofit lnSpcReduction="10000"/>
          </a:bodyPr>
          <a:lstStyle/>
          <a:p>
            <a:r>
              <a:rPr lang="sl-SI" dirty="0" smtClean="0"/>
              <a:t>Ivan </a:t>
            </a:r>
            <a:r>
              <a:rPr lang="sl-SI" dirty="0"/>
              <a:t>Cankar </a:t>
            </a:r>
            <a:r>
              <a:rPr lang="sl-SI" dirty="0" smtClean="0"/>
              <a:t>(50.107 zadetkov)</a:t>
            </a:r>
          </a:p>
          <a:p>
            <a:r>
              <a:rPr lang="sl-SI" dirty="0" smtClean="0"/>
              <a:t>France </a:t>
            </a:r>
            <a:r>
              <a:rPr lang="sl-SI" dirty="0"/>
              <a:t>Prešeren (~ 30.000</a:t>
            </a:r>
            <a:r>
              <a:rPr lang="sl-SI" dirty="0" smtClean="0"/>
              <a:t>) </a:t>
            </a:r>
          </a:p>
          <a:p>
            <a:r>
              <a:rPr lang="sl-SI" dirty="0"/>
              <a:t>Oton Župančič (14.485)</a:t>
            </a:r>
          </a:p>
          <a:p>
            <a:r>
              <a:rPr lang="sl-SI" dirty="0" smtClean="0"/>
              <a:t>Simon </a:t>
            </a:r>
            <a:r>
              <a:rPr lang="sl-SI" dirty="0"/>
              <a:t>Gregorčič (12.322) </a:t>
            </a:r>
            <a:endParaRPr lang="sl-SI" dirty="0" smtClean="0"/>
          </a:p>
          <a:p>
            <a:r>
              <a:rPr lang="sl-SI" dirty="0" smtClean="0"/>
              <a:t>Simon </a:t>
            </a:r>
            <a:r>
              <a:rPr lang="sl-SI" dirty="0"/>
              <a:t>Jenko (10.030</a:t>
            </a:r>
            <a:r>
              <a:rPr lang="sl-SI" dirty="0" smtClean="0"/>
              <a:t>)</a:t>
            </a:r>
          </a:p>
          <a:p>
            <a:r>
              <a:rPr lang="sl-SI" dirty="0" smtClean="0"/>
              <a:t>Boris </a:t>
            </a:r>
            <a:r>
              <a:rPr lang="sl-SI" dirty="0"/>
              <a:t>Pahor </a:t>
            </a:r>
            <a:r>
              <a:rPr lang="sl-SI" dirty="0" smtClean="0"/>
              <a:t> (9500)</a:t>
            </a:r>
          </a:p>
          <a:p>
            <a:r>
              <a:rPr lang="sl-SI" dirty="0" smtClean="0"/>
              <a:t>Josip Jurčič (8545)</a:t>
            </a:r>
          </a:p>
          <a:p>
            <a:r>
              <a:rPr lang="sl-SI" dirty="0" smtClean="0"/>
              <a:t>Drago </a:t>
            </a:r>
            <a:r>
              <a:rPr lang="sl-SI" dirty="0"/>
              <a:t>Jančar </a:t>
            </a:r>
            <a:r>
              <a:rPr lang="sl-SI" dirty="0" smtClean="0"/>
              <a:t>(5472)</a:t>
            </a:r>
          </a:p>
        </p:txBody>
      </p:sp>
      <p:sp>
        <p:nvSpPr>
          <p:cNvPr id="5" name="Označba mesta vsebine 4"/>
          <p:cNvSpPr>
            <a:spLocks noGrp="1"/>
          </p:cNvSpPr>
          <p:nvPr>
            <p:ph sz="half" idx="2"/>
          </p:nvPr>
        </p:nvSpPr>
        <p:spPr/>
        <p:txBody>
          <a:bodyPr>
            <a:normAutofit lnSpcReduction="10000"/>
          </a:bodyPr>
          <a:lstStyle/>
          <a:p>
            <a:r>
              <a:rPr lang="sl-SI" dirty="0"/>
              <a:t>Ivan Sivec 5338</a:t>
            </a:r>
          </a:p>
          <a:p>
            <a:r>
              <a:rPr lang="sl-SI" dirty="0" smtClean="0"/>
              <a:t>Vladimir </a:t>
            </a:r>
            <a:r>
              <a:rPr lang="sl-SI" dirty="0"/>
              <a:t>Bartol 3936</a:t>
            </a:r>
          </a:p>
          <a:p>
            <a:r>
              <a:rPr lang="sl-SI" dirty="0"/>
              <a:t>Lojze Kovačič 2462</a:t>
            </a:r>
          </a:p>
          <a:p>
            <a:r>
              <a:rPr lang="sl-SI" dirty="0" smtClean="0">
                <a:solidFill>
                  <a:srgbClr val="FF0000"/>
                </a:solidFill>
              </a:rPr>
              <a:t>Kekec 18.583</a:t>
            </a:r>
          </a:p>
          <a:p>
            <a:r>
              <a:rPr lang="sl-SI" dirty="0" smtClean="0">
                <a:solidFill>
                  <a:srgbClr val="FF0000"/>
                </a:solidFill>
              </a:rPr>
              <a:t>lepa </a:t>
            </a:r>
            <a:r>
              <a:rPr lang="sl-SI" dirty="0">
                <a:solidFill>
                  <a:srgbClr val="FF0000"/>
                </a:solidFill>
              </a:rPr>
              <a:t>Vida </a:t>
            </a:r>
            <a:r>
              <a:rPr lang="sl-SI" dirty="0" smtClean="0">
                <a:solidFill>
                  <a:srgbClr val="FF0000"/>
                </a:solidFill>
              </a:rPr>
              <a:t>15.476</a:t>
            </a:r>
          </a:p>
          <a:p>
            <a:r>
              <a:rPr lang="sl-SI" dirty="0" smtClean="0">
                <a:solidFill>
                  <a:srgbClr val="FF0000"/>
                </a:solidFill>
              </a:rPr>
              <a:t>Martin </a:t>
            </a:r>
            <a:r>
              <a:rPr lang="sl-SI" dirty="0">
                <a:solidFill>
                  <a:srgbClr val="FF0000"/>
                </a:solidFill>
              </a:rPr>
              <a:t>Krpan </a:t>
            </a:r>
            <a:r>
              <a:rPr lang="sl-SI" dirty="0" smtClean="0">
                <a:solidFill>
                  <a:srgbClr val="FF0000"/>
                </a:solidFill>
              </a:rPr>
              <a:t>14.286</a:t>
            </a:r>
          </a:p>
          <a:p>
            <a:r>
              <a:rPr lang="sl-SI" dirty="0" smtClean="0">
                <a:solidFill>
                  <a:srgbClr val="FF0000"/>
                </a:solidFill>
              </a:rPr>
              <a:t>kralj </a:t>
            </a:r>
            <a:r>
              <a:rPr lang="sl-SI" dirty="0">
                <a:solidFill>
                  <a:srgbClr val="FF0000"/>
                </a:solidFill>
              </a:rPr>
              <a:t>Matjaž </a:t>
            </a:r>
            <a:r>
              <a:rPr lang="sl-SI" dirty="0" smtClean="0">
                <a:solidFill>
                  <a:srgbClr val="FF0000"/>
                </a:solidFill>
              </a:rPr>
              <a:t>7653</a:t>
            </a:r>
          </a:p>
          <a:p>
            <a:r>
              <a:rPr lang="sl-SI" dirty="0" smtClean="0">
                <a:solidFill>
                  <a:srgbClr val="FF0000"/>
                </a:solidFill>
              </a:rPr>
              <a:t>Veronika </a:t>
            </a:r>
            <a:r>
              <a:rPr lang="sl-SI" dirty="0">
                <a:solidFill>
                  <a:srgbClr val="FF0000"/>
                </a:solidFill>
              </a:rPr>
              <a:t>Deseniška 3834 </a:t>
            </a:r>
            <a:endParaRPr lang="sl-SI" dirty="0" smtClean="0">
              <a:solidFill>
                <a:srgbClr val="FF0000"/>
              </a:solidFill>
            </a:endParaRPr>
          </a:p>
          <a:p>
            <a:r>
              <a:rPr lang="sl-SI" dirty="0" smtClean="0">
                <a:solidFill>
                  <a:srgbClr val="FF0000"/>
                </a:solidFill>
              </a:rPr>
              <a:t>Peter </a:t>
            </a:r>
            <a:r>
              <a:rPr lang="sl-SI" dirty="0">
                <a:solidFill>
                  <a:srgbClr val="FF0000"/>
                </a:solidFill>
              </a:rPr>
              <a:t>Klepec </a:t>
            </a:r>
            <a:r>
              <a:rPr lang="sl-SI" dirty="0" smtClean="0">
                <a:solidFill>
                  <a:srgbClr val="FF0000"/>
                </a:solidFill>
              </a:rPr>
              <a:t>3476</a:t>
            </a:r>
            <a:endParaRPr lang="sl-SI" dirty="0">
              <a:solidFill>
                <a:srgbClr val="FF0000"/>
              </a:solidFill>
            </a:endParaRPr>
          </a:p>
        </p:txBody>
      </p:sp>
    </p:spTree>
    <p:extLst>
      <p:ext uri="{BB962C8B-B14F-4D97-AF65-F5344CB8AC3E}">
        <p14:creationId xmlns:p14="http://schemas.microsoft.com/office/powerpoint/2010/main" val="278130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Lestvica pripovednikov 19. stoletja</a:t>
            </a:r>
            <a:endParaRPr lang="sl-SI" dirty="0"/>
          </a:p>
        </p:txBody>
      </p:sp>
      <p:sp>
        <p:nvSpPr>
          <p:cNvPr id="5" name="Označba mesta besedila 4"/>
          <p:cNvSpPr>
            <a:spLocks noGrp="1"/>
          </p:cNvSpPr>
          <p:nvPr>
            <p:ph type="body" idx="1"/>
          </p:nvPr>
        </p:nvSpPr>
        <p:spPr/>
        <p:txBody>
          <a:bodyPr/>
          <a:lstStyle/>
          <a:p>
            <a:r>
              <a:rPr lang="sl-SI" dirty="0" err="1" smtClean="0"/>
              <a:t>dLib</a:t>
            </a:r>
            <a:endParaRPr lang="sl-SI" dirty="0"/>
          </a:p>
        </p:txBody>
      </p:sp>
      <p:sp>
        <p:nvSpPr>
          <p:cNvPr id="6" name="Označba mesta vsebine 5"/>
          <p:cNvSpPr>
            <a:spLocks noGrp="1"/>
          </p:cNvSpPr>
          <p:nvPr>
            <p:ph sz="half" idx="2"/>
          </p:nvPr>
        </p:nvSpPr>
        <p:spPr/>
        <p:txBody>
          <a:bodyPr>
            <a:normAutofit/>
          </a:bodyPr>
          <a:lstStyle/>
          <a:p>
            <a:pPr marL="502920" indent="-457200">
              <a:buFont typeface="+mj-lt"/>
              <a:buAutoNum type="arabicPeriod"/>
            </a:pPr>
            <a:r>
              <a:rPr lang="sl-SI" dirty="0" smtClean="0"/>
              <a:t>Ivan </a:t>
            </a:r>
            <a:r>
              <a:rPr lang="sl-SI" dirty="0"/>
              <a:t>Tavčar </a:t>
            </a:r>
            <a:r>
              <a:rPr lang="sl-SI" dirty="0" smtClean="0"/>
              <a:t> 17.449</a:t>
            </a:r>
          </a:p>
          <a:p>
            <a:pPr marL="502920" indent="-457200">
              <a:buFont typeface="+mj-lt"/>
              <a:buAutoNum type="arabicPeriod"/>
            </a:pPr>
            <a:r>
              <a:rPr lang="sl-SI" dirty="0" smtClean="0"/>
              <a:t>Fran </a:t>
            </a:r>
            <a:r>
              <a:rPr lang="sl-SI" dirty="0"/>
              <a:t>Levstik </a:t>
            </a:r>
            <a:r>
              <a:rPr lang="sl-SI" dirty="0" smtClean="0"/>
              <a:t> 11.330</a:t>
            </a:r>
          </a:p>
          <a:p>
            <a:pPr marL="502920" indent="-457200">
              <a:buFont typeface="+mj-lt"/>
              <a:buAutoNum type="arabicPeriod"/>
            </a:pPr>
            <a:r>
              <a:rPr lang="sl-SI" dirty="0" smtClean="0"/>
              <a:t>Janez </a:t>
            </a:r>
            <a:r>
              <a:rPr lang="sl-SI" dirty="0"/>
              <a:t>Trdina </a:t>
            </a:r>
            <a:r>
              <a:rPr lang="sl-SI" dirty="0" smtClean="0"/>
              <a:t>9899</a:t>
            </a:r>
          </a:p>
          <a:p>
            <a:pPr marL="502920" indent="-457200">
              <a:buFont typeface="+mj-lt"/>
              <a:buAutoNum type="arabicPeriod"/>
            </a:pPr>
            <a:r>
              <a:rPr lang="sl-SI" dirty="0" smtClean="0">
                <a:solidFill>
                  <a:srgbClr val="00B0F0"/>
                </a:solidFill>
              </a:rPr>
              <a:t>Josip Jurčič  8545</a:t>
            </a:r>
          </a:p>
          <a:p>
            <a:pPr marL="502920" indent="-457200">
              <a:buFont typeface="+mj-lt"/>
              <a:buAutoNum type="arabicPeriod"/>
            </a:pPr>
            <a:r>
              <a:rPr lang="sl-SI" dirty="0" smtClean="0"/>
              <a:t>Josip Stritar 6414</a:t>
            </a:r>
          </a:p>
          <a:p>
            <a:pPr marL="502920" indent="-457200">
              <a:buFont typeface="+mj-lt"/>
              <a:buAutoNum type="arabicPeriod"/>
            </a:pPr>
            <a:r>
              <a:rPr lang="sl-SI" dirty="0" smtClean="0"/>
              <a:t>Anton Koder  2038</a:t>
            </a:r>
          </a:p>
          <a:p>
            <a:pPr marL="502920" indent="-457200">
              <a:buFont typeface="+mj-lt"/>
              <a:buAutoNum type="arabicPeriod"/>
            </a:pPr>
            <a:r>
              <a:rPr lang="sl-SI" dirty="0" err="1" smtClean="0"/>
              <a:t>Luiza</a:t>
            </a:r>
            <a:r>
              <a:rPr lang="sl-SI" dirty="0" smtClean="0"/>
              <a:t> Pesjak 1681</a:t>
            </a:r>
            <a:endParaRPr lang="sl-SI" dirty="0"/>
          </a:p>
        </p:txBody>
      </p:sp>
      <p:sp>
        <p:nvSpPr>
          <p:cNvPr id="7" name="Označba mesta besedila 6"/>
          <p:cNvSpPr>
            <a:spLocks noGrp="1"/>
          </p:cNvSpPr>
          <p:nvPr>
            <p:ph type="body" sz="quarter" idx="3"/>
          </p:nvPr>
        </p:nvSpPr>
        <p:spPr/>
        <p:txBody>
          <a:bodyPr/>
          <a:lstStyle/>
          <a:p>
            <a:r>
              <a:rPr lang="sl-SI" dirty="0" smtClean="0"/>
              <a:t>Obseg gesla v SBL</a:t>
            </a:r>
            <a:endParaRPr lang="sl-SI" dirty="0"/>
          </a:p>
        </p:txBody>
      </p:sp>
      <p:sp>
        <p:nvSpPr>
          <p:cNvPr id="8" name="Označba mesta vsebine 7"/>
          <p:cNvSpPr>
            <a:spLocks noGrp="1"/>
          </p:cNvSpPr>
          <p:nvPr>
            <p:ph sz="quarter" idx="4"/>
          </p:nvPr>
        </p:nvSpPr>
        <p:spPr/>
        <p:txBody>
          <a:bodyPr>
            <a:normAutofit/>
          </a:bodyPr>
          <a:lstStyle/>
          <a:p>
            <a:pPr marL="502920" indent="-457200">
              <a:buFont typeface="+mj-lt"/>
              <a:buAutoNum type="arabicPeriod"/>
            </a:pPr>
            <a:r>
              <a:rPr lang="sl-SI" dirty="0" smtClean="0"/>
              <a:t>Tavčar 64.800 znakov</a:t>
            </a:r>
          </a:p>
          <a:p>
            <a:pPr marL="502920" indent="-457200">
              <a:buFont typeface="+mj-lt"/>
              <a:buAutoNum type="arabicPeriod"/>
            </a:pPr>
            <a:r>
              <a:rPr lang="sl-SI" dirty="0" smtClean="0"/>
              <a:t>Levstik 46.300</a:t>
            </a:r>
          </a:p>
          <a:p>
            <a:pPr marL="502920" indent="-457200">
              <a:buFont typeface="+mj-lt"/>
              <a:buAutoNum type="arabicPeriod"/>
            </a:pPr>
            <a:r>
              <a:rPr lang="sl-SI" dirty="0" smtClean="0"/>
              <a:t>Trdina 30.500</a:t>
            </a:r>
            <a:endParaRPr lang="sl-SI" dirty="0"/>
          </a:p>
          <a:p>
            <a:pPr marL="502920" indent="-457200">
              <a:buFont typeface="+mj-lt"/>
              <a:buAutoNum type="arabicPeriod"/>
            </a:pPr>
            <a:r>
              <a:rPr lang="sl-SI" dirty="0" smtClean="0">
                <a:solidFill>
                  <a:srgbClr val="FF0000"/>
                </a:solidFill>
              </a:rPr>
              <a:t>Stritar</a:t>
            </a:r>
            <a:r>
              <a:rPr lang="sl-SI" dirty="0" smtClean="0"/>
              <a:t> </a:t>
            </a:r>
            <a:r>
              <a:rPr lang="sl-SI" dirty="0"/>
              <a:t>(28.400)</a:t>
            </a:r>
            <a:endParaRPr lang="sl-SI" dirty="0" smtClean="0"/>
          </a:p>
          <a:p>
            <a:pPr marL="502920" indent="-457200">
              <a:buFont typeface="+mj-lt"/>
              <a:buAutoNum type="arabicPeriod"/>
            </a:pPr>
            <a:r>
              <a:rPr lang="sl-SI" dirty="0" smtClean="0">
                <a:solidFill>
                  <a:srgbClr val="00B0F0"/>
                </a:solidFill>
              </a:rPr>
              <a:t>Jurčič </a:t>
            </a:r>
            <a:r>
              <a:rPr lang="sl-SI" dirty="0">
                <a:solidFill>
                  <a:srgbClr val="00B0F0"/>
                </a:solidFill>
              </a:rPr>
              <a:t>(20.800</a:t>
            </a:r>
            <a:r>
              <a:rPr lang="sl-SI" dirty="0" smtClean="0">
                <a:solidFill>
                  <a:srgbClr val="00B0F0"/>
                </a:solidFill>
              </a:rPr>
              <a:t>)</a:t>
            </a:r>
          </a:p>
          <a:p>
            <a:pPr marL="502920" indent="-457200">
              <a:buFont typeface="+mj-lt"/>
              <a:buAutoNum type="arabicPeriod"/>
            </a:pPr>
            <a:r>
              <a:rPr lang="sl-SI" dirty="0" smtClean="0">
                <a:solidFill>
                  <a:srgbClr val="FF0000"/>
                </a:solidFill>
              </a:rPr>
              <a:t>Pesjakova</a:t>
            </a:r>
            <a:r>
              <a:rPr lang="sl-SI" dirty="0" smtClean="0"/>
              <a:t> </a:t>
            </a:r>
            <a:r>
              <a:rPr lang="sl-SI" dirty="0"/>
              <a:t>(15.400) </a:t>
            </a:r>
            <a:endParaRPr lang="sl-SI" dirty="0" smtClean="0"/>
          </a:p>
          <a:p>
            <a:pPr marL="502920" indent="-457200">
              <a:buFont typeface="+mj-lt"/>
              <a:buAutoNum type="arabicPeriod"/>
            </a:pPr>
            <a:r>
              <a:rPr lang="sl-SI" dirty="0" smtClean="0"/>
              <a:t>Koder </a:t>
            </a:r>
            <a:r>
              <a:rPr lang="sl-SI" dirty="0"/>
              <a:t>(4700).</a:t>
            </a:r>
          </a:p>
        </p:txBody>
      </p:sp>
    </p:spTree>
    <p:extLst>
      <p:ext uri="{BB962C8B-B14F-4D97-AF65-F5344CB8AC3E}">
        <p14:creationId xmlns:p14="http://schemas.microsoft.com/office/powerpoint/2010/main" val="194879162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TotalTime>
  <Words>514</Words>
  <Application>Microsoft Office PowerPoint</Application>
  <PresentationFormat>Širokozaslonsko</PresentationFormat>
  <Paragraphs>67</Paragraphs>
  <Slides>17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17</vt:i4>
      </vt:variant>
    </vt:vector>
  </HeadingPairs>
  <TitlesOfParts>
    <vt:vector size="21" baseType="lpstr">
      <vt:lpstr>Arial</vt:lpstr>
      <vt:lpstr>Calibri</vt:lpstr>
      <vt:lpstr>Calibri Light</vt:lpstr>
      <vt:lpstr>Officeova tema</vt:lpstr>
      <vt:lpstr>Jurčič in sodobniki</vt:lpstr>
      <vt:lpstr>Interpretativno/natančno branje (close reading)   :   merljivo/oddaljeno branje (scalable/distant reading) </vt:lpstr>
      <vt:lpstr>NgramViewer in Slovenci: Cankar in Prešeren</vt:lpstr>
      <vt:lpstr>Kučan in Janša sta prepoznavnejša od literatov …</vt:lpstr>
      <vt:lpstr>… oba pa daleč prekaša Slavoj Žižek</vt:lpstr>
      <vt:lpstr>Jurčič v Digitalni knjižnici Slovenije</vt:lpstr>
      <vt:lpstr>… po letih</vt:lpstr>
      <vt:lpstr>Lestvica avtorjev in junakov</vt:lpstr>
      <vt:lpstr>Lestvica pripovednikov 19. stoletja</vt:lpstr>
      <vt:lpstr>Jurčič v Digitalni knjižnici (1858–2020)</vt:lpstr>
      <vt:lpstr>Jurčič in sodobniki v času življenja  (1861–1881)</vt:lpstr>
      <vt:lpstr>Jurčič med sodobnik po smrti (1881—1945)</vt:lpstr>
      <vt:lpstr>Spoznanja</vt:lpstr>
      <vt:lpstr>Spoznanja o Jurčiču</vt:lpstr>
      <vt:lpstr>Preštevalna spoznanja potrjujejo Jurčičevo mesto v literarni zgodovini</vt:lpstr>
      <vt:lpstr>Je kaj novih spoznanj?</vt:lpstr>
      <vt:lpstr>Povzetek  O avtorjih preštevno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Jurčič in sodobniki</dc:title>
  <dc:creator>Uporabnik sistema Windows</dc:creator>
  <cp:lastModifiedBy>Uporabnik sistema Windows</cp:lastModifiedBy>
  <cp:revision>14</cp:revision>
  <cp:lastPrinted>2021-10-19T05:09:19Z</cp:lastPrinted>
  <dcterms:created xsi:type="dcterms:W3CDTF">2021-10-17T14:55:26Z</dcterms:created>
  <dcterms:modified xsi:type="dcterms:W3CDTF">2021-10-19T05:13:29Z</dcterms:modified>
</cp:coreProperties>
</file>