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5" r:id="rId4"/>
    <p:sldId id="269" r:id="rId5"/>
    <p:sldId id="272" r:id="rId6"/>
    <p:sldId id="270" r:id="rId7"/>
    <p:sldId id="271" r:id="rId8"/>
    <p:sldId id="261" r:id="rId9"/>
    <p:sldId id="267" r:id="rId10"/>
    <p:sldId id="273" r:id="rId11"/>
    <p:sldId id="263" r:id="rId12"/>
    <p:sldId id="274" r:id="rId13"/>
    <p:sldId id="268" r:id="rId14"/>
    <p:sldId id="266" r:id="rId15"/>
    <p:sldId id="260" r:id="rId16"/>
    <p:sldId id="264" r:id="rId17"/>
    <p:sldId id="257" r:id="rId18"/>
    <p:sldId id="275" r:id="rId19"/>
    <p:sldId id="258" r:id="rId20"/>
    <p:sldId id="259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 snapToGrid="0" snapToObjects="1">
      <p:cViewPr varScale="1">
        <p:scale>
          <a:sx n="110" d="100"/>
          <a:sy n="110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lovlit\Slovli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LANKI\slovenisti&#269;ne%20diplome%20in%20disertacij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veze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K:\slovenisti&#269;ne%20diplo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title>
      <c:layout/>
    </c:title>
    <c:plotArea>
      <c:layout/>
      <c:lineChart>
        <c:grouping val="standard"/>
        <c:ser>
          <c:idx val="1"/>
          <c:order val="0"/>
          <c:tx>
            <c:strRef>
              <c:f>List1!$C$1</c:f>
              <c:strCache>
                <c:ptCount val="1"/>
                <c:pt idx="0">
                  <c:v>Sporočil</c:v>
                </c:pt>
              </c:strCache>
            </c:strRef>
          </c:tx>
          <c:marker>
            <c:symbol val="none"/>
          </c:marker>
          <c:cat>
            <c:numRef>
              <c:f>List1!$A$2:$A$16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List1!$C$2:$C$16</c:f>
              <c:numCache>
                <c:formatCode>General</c:formatCode>
                <c:ptCount val="15"/>
                <c:pt idx="0">
                  <c:v>241</c:v>
                </c:pt>
                <c:pt idx="1">
                  <c:v>232</c:v>
                </c:pt>
                <c:pt idx="2">
                  <c:v>301</c:v>
                </c:pt>
                <c:pt idx="3">
                  <c:v>171</c:v>
                </c:pt>
                <c:pt idx="4">
                  <c:v>331</c:v>
                </c:pt>
                <c:pt idx="5">
                  <c:v>554</c:v>
                </c:pt>
                <c:pt idx="6">
                  <c:v>728</c:v>
                </c:pt>
                <c:pt idx="7">
                  <c:v>752</c:v>
                </c:pt>
                <c:pt idx="8">
                  <c:v>776</c:v>
                </c:pt>
                <c:pt idx="9">
                  <c:v>742</c:v>
                </c:pt>
                <c:pt idx="10">
                  <c:v>891</c:v>
                </c:pt>
                <c:pt idx="11">
                  <c:v>803</c:v>
                </c:pt>
                <c:pt idx="12">
                  <c:v>827</c:v>
                </c:pt>
                <c:pt idx="13">
                  <c:v>867</c:v>
                </c:pt>
                <c:pt idx="14">
                  <c:v>955</c:v>
                </c:pt>
              </c:numCache>
            </c:numRef>
          </c:val>
        </c:ser>
        <c:marker val="1"/>
        <c:axId val="56555008"/>
        <c:axId val="56556544"/>
      </c:lineChart>
      <c:catAx>
        <c:axId val="56555008"/>
        <c:scaling>
          <c:orientation val="minMax"/>
        </c:scaling>
        <c:axPos val="b"/>
        <c:numFmt formatCode="General" sourceLinked="1"/>
        <c:tickLblPos val="nextTo"/>
        <c:crossAx val="56556544"/>
        <c:crosses val="autoZero"/>
        <c:auto val="1"/>
        <c:lblAlgn val="ctr"/>
        <c:lblOffset val="100"/>
      </c:catAx>
      <c:valAx>
        <c:axId val="56556544"/>
        <c:scaling>
          <c:orientation val="minMax"/>
        </c:scaling>
        <c:axPos val="l"/>
        <c:numFmt formatCode="General" sourceLinked="1"/>
        <c:tickLblPos val="nextTo"/>
        <c:crossAx val="5655500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/>
      <c:lineChart>
        <c:grouping val="standard"/>
        <c:ser>
          <c:idx val="0"/>
          <c:order val="0"/>
          <c:tx>
            <c:strRef>
              <c:f>List1!$B$96</c:f>
              <c:strCache>
                <c:ptCount val="1"/>
                <c:pt idx="0">
                  <c:v>slov</c:v>
                </c:pt>
              </c:strCache>
            </c:strRef>
          </c:tx>
          <c:marker>
            <c:symbol val="none"/>
          </c:marker>
          <c:cat>
            <c:numRef>
              <c:f>List1!$A$97:$A$99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List1!$B$97:$B$99</c:f>
              <c:numCache>
                <c:formatCode>General</c:formatCode>
                <c:ptCount val="3"/>
                <c:pt idx="0">
                  <c:v>397</c:v>
                </c:pt>
                <c:pt idx="1">
                  <c:v>533</c:v>
                </c:pt>
                <c:pt idx="2">
                  <c:v>471</c:v>
                </c:pt>
              </c:numCache>
            </c:numRef>
          </c:val>
        </c:ser>
        <c:ser>
          <c:idx val="1"/>
          <c:order val="1"/>
          <c:tx>
            <c:strRef>
              <c:f>List1!$C$96</c:f>
              <c:strCache>
                <c:ptCount val="1"/>
                <c:pt idx="0">
                  <c:v>angl</c:v>
                </c:pt>
              </c:strCache>
            </c:strRef>
          </c:tx>
          <c:marker>
            <c:symbol val="none"/>
          </c:marker>
          <c:cat>
            <c:numRef>
              <c:f>List1!$A$97:$A$99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List1!$C$97:$C$99</c:f>
              <c:numCache>
                <c:formatCode>General</c:formatCode>
                <c:ptCount val="3"/>
                <c:pt idx="0">
                  <c:v>164</c:v>
                </c:pt>
                <c:pt idx="1">
                  <c:v>187</c:v>
                </c:pt>
                <c:pt idx="2">
                  <c:v>193</c:v>
                </c:pt>
              </c:numCache>
            </c:numRef>
          </c:val>
        </c:ser>
        <c:ser>
          <c:idx val="2"/>
          <c:order val="2"/>
          <c:tx>
            <c:strRef>
              <c:f>List1!$D$96</c:f>
              <c:strCache>
                <c:ptCount val="1"/>
                <c:pt idx="0">
                  <c:v>slov/angl</c:v>
                </c:pt>
              </c:strCache>
            </c:strRef>
          </c:tx>
          <c:marker>
            <c:symbol val="none"/>
          </c:marker>
          <c:cat>
            <c:numRef>
              <c:f>List1!$A$97:$A$99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List1!$D$97:$D$99</c:f>
              <c:numCache>
                <c:formatCode>General</c:formatCode>
                <c:ptCount val="3"/>
                <c:pt idx="0">
                  <c:v>49</c:v>
                </c:pt>
                <c:pt idx="1">
                  <c:v>73</c:v>
                </c:pt>
                <c:pt idx="2">
                  <c:v>65</c:v>
                </c:pt>
              </c:numCache>
            </c:numRef>
          </c:val>
        </c:ser>
        <c:marker val="1"/>
        <c:axId val="93047808"/>
        <c:axId val="98097792"/>
      </c:lineChart>
      <c:catAx>
        <c:axId val="93047808"/>
        <c:scaling>
          <c:orientation val="minMax"/>
        </c:scaling>
        <c:axPos val="b"/>
        <c:numFmt formatCode="General" sourceLinked="1"/>
        <c:tickLblPos val="nextTo"/>
        <c:crossAx val="98097792"/>
        <c:crosses val="autoZero"/>
        <c:auto val="1"/>
        <c:lblAlgn val="ctr"/>
        <c:lblOffset val="100"/>
      </c:catAx>
      <c:valAx>
        <c:axId val="98097792"/>
        <c:scaling>
          <c:orientation val="minMax"/>
        </c:scaling>
        <c:axPos val="l"/>
        <c:numFmt formatCode="General" sourceLinked="1"/>
        <c:tickLblPos val="nextTo"/>
        <c:crossAx val="930478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plotArea>
      <c:layout>
        <c:manualLayout>
          <c:layoutTarget val="inner"/>
          <c:xMode val="edge"/>
          <c:yMode val="edge"/>
          <c:x val="8.6071741032370946E-2"/>
          <c:y val="5.6030183727034118E-2"/>
          <c:w val="0.67762270341207542"/>
          <c:h val="0.8326195683872849"/>
        </c:manualLayout>
      </c:layout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literatura</c:v>
                </c:pt>
              </c:strCache>
            </c:strRef>
          </c:tx>
          <c:marker>
            <c:symbol val="none"/>
          </c:marker>
          <c:cat>
            <c:strRef>
              <c:f>List1!$A$2:$A$6</c:f>
              <c:strCache>
                <c:ptCount val="5"/>
                <c:pt idx="0">
                  <c:v>1990-1994</c:v>
                </c:pt>
                <c:pt idx="1">
                  <c:v>1995-1999</c:v>
                </c:pt>
                <c:pt idx="2">
                  <c:v>2000-2004</c:v>
                </c:pt>
                <c:pt idx="3">
                  <c:v>2005-2009</c:v>
                </c:pt>
                <c:pt idx="4">
                  <c:v>2010-2014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60</c:v>
                </c:pt>
                <c:pt idx="1">
                  <c:v>147</c:v>
                </c:pt>
                <c:pt idx="2">
                  <c:v>229</c:v>
                </c:pt>
                <c:pt idx="3">
                  <c:v>213</c:v>
                </c:pt>
                <c:pt idx="4">
                  <c:v>194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jezik</c:v>
                </c:pt>
              </c:strCache>
            </c:strRef>
          </c:tx>
          <c:marker>
            <c:symbol val="none"/>
          </c:marker>
          <c:cat>
            <c:strRef>
              <c:f>List1!$A$2:$A$6</c:f>
              <c:strCache>
                <c:ptCount val="5"/>
                <c:pt idx="0">
                  <c:v>1990-1994</c:v>
                </c:pt>
                <c:pt idx="1">
                  <c:v>1995-1999</c:v>
                </c:pt>
                <c:pt idx="2">
                  <c:v>2000-2004</c:v>
                </c:pt>
                <c:pt idx="3">
                  <c:v>2005-2009</c:v>
                </c:pt>
                <c:pt idx="4">
                  <c:v>2010-2014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70</c:v>
                </c:pt>
                <c:pt idx="1">
                  <c:v>121</c:v>
                </c:pt>
                <c:pt idx="2">
                  <c:v>280</c:v>
                </c:pt>
                <c:pt idx="3">
                  <c:v>261</c:v>
                </c:pt>
                <c:pt idx="4">
                  <c:v>244</c:v>
                </c:pt>
              </c:numCache>
            </c:numRef>
          </c:val>
        </c:ser>
        <c:marker val="1"/>
        <c:axId val="56493568"/>
        <c:axId val="56495104"/>
      </c:lineChart>
      <c:catAx>
        <c:axId val="56493568"/>
        <c:scaling>
          <c:orientation val="minMax"/>
        </c:scaling>
        <c:axPos val="b"/>
        <c:tickLblPos val="nextTo"/>
        <c:crossAx val="56495104"/>
        <c:crosses val="autoZero"/>
        <c:auto val="1"/>
        <c:lblAlgn val="ctr"/>
        <c:lblOffset val="100"/>
      </c:catAx>
      <c:valAx>
        <c:axId val="56495104"/>
        <c:scaling>
          <c:orientation val="minMax"/>
        </c:scaling>
        <c:axPos val="l"/>
        <c:numFmt formatCode="General" sourceLinked="1"/>
        <c:tickLblPos val="nextTo"/>
        <c:crossAx val="56493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hart>
    <c:plotArea>
      <c:layout/>
      <c:lineChart>
        <c:grouping val="standard"/>
        <c:ser>
          <c:idx val="0"/>
          <c:order val="0"/>
          <c:tx>
            <c:strRef>
              <c:f>List1!$B$39</c:f>
              <c:strCache>
                <c:ptCount val="1"/>
                <c:pt idx="0">
                  <c:v>literatura</c:v>
                </c:pt>
              </c:strCache>
            </c:strRef>
          </c:tx>
          <c:marker>
            <c:symbol val="none"/>
          </c:marker>
          <c:cat>
            <c:strRef>
              <c:f>List1!$A$40:$A$44</c:f>
              <c:strCache>
                <c:ptCount val="5"/>
                <c:pt idx="0">
                  <c:v>1990-1994</c:v>
                </c:pt>
                <c:pt idx="1">
                  <c:v>1995-1999</c:v>
                </c:pt>
                <c:pt idx="2">
                  <c:v>2000-2004</c:v>
                </c:pt>
                <c:pt idx="3">
                  <c:v>2005-2009</c:v>
                </c:pt>
                <c:pt idx="4">
                  <c:v>2010-2014</c:v>
                </c:pt>
              </c:strCache>
            </c:strRef>
          </c:cat>
          <c:val>
            <c:numRef>
              <c:f>List1!$B$40:$B$44</c:f>
              <c:numCache>
                <c:formatCode>General</c:formatCode>
                <c:ptCount val="5"/>
                <c:pt idx="0">
                  <c:v>2143</c:v>
                </c:pt>
                <c:pt idx="1">
                  <c:v>4878</c:v>
                </c:pt>
                <c:pt idx="2">
                  <c:v>6123</c:v>
                </c:pt>
                <c:pt idx="3">
                  <c:v>5214</c:v>
                </c:pt>
                <c:pt idx="4">
                  <c:v>4561</c:v>
                </c:pt>
              </c:numCache>
            </c:numRef>
          </c:val>
        </c:ser>
        <c:ser>
          <c:idx val="1"/>
          <c:order val="1"/>
          <c:tx>
            <c:strRef>
              <c:f>List1!$C$39</c:f>
              <c:strCache>
                <c:ptCount val="1"/>
                <c:pt idx="0">
                  <c:v>jezik</c:v>
                </c:pt>
              </c:strCache>
            </c:strRef>
          </c:tx>
          <c:marker>
            <c:symbol val="none"/>
          </c:marker>
          <c:cat>
            <c:strRef>
              <c:f>List1!$A$40:$A$44</c:f>
              <c:strCache>
                <c:ptCount val="5"/>
                <c:pt idx="0">
                  <c:v>1990-1994</c:v>
                </c:pt>
                <c:pt idx="1">
                  <c:v>1995-1999</c:v>
                </c:pt>
                <c:pt idx="2">
                  <c:v>2000-2004</c:v>
                </c:pt>
                <c:pt idx="3">
                  <c:v>2005-2009</c:v>
                </c:pt>
                <c:pt idx="4">
                  <c:v>2010-2014</c:v>
                </c:pt>
              </c:strCache>
            </c:strRef>
          </c:cat>
          <c:val>
            <c:numRef>
              <c:f>List1!$C$40:$C$44</c:f>
              <c:numCache>
                <c:formatCode>General</c:formatCode>
                <c:ptCount val="5"/>
                <c:pt idx="0">
                  <c:v>1140</c:v>
                </c:pt>
                <c:pt idx="1">
                  <c:v>2328</c:v>
                </c:pt>
                <c:pt idx="2">
                  <c:v>3141</c:v>
                </c:pt>
                <c:pt idx="3">
                  <c:v>2920</c:v>
                </c:pt>
                <c:pt idx="4">
                  <c:v>2376</c:v>
                </c:pt>
              </c:numCache>
            </c:numRef>
          </c:val>
        </c:ser>
        <c:marker val="1"/>
        <c:axId val="56515968"/>
        <c:axId val="56525952"/>
      </c:lineChart>
      <c:catAx>
        <c:axId val="56515968"/>
        <c:scaling>
          <c:orientation val="minMax"/>
        </c:scaling>
        <c:axPos val="b"/>
        <c:tickLblPos val="nextTo"/>
        <c:crossAx val="56525952"/>
        <c:crosses val="autoZero"/>
        <c:auto val="1"/>
        <c:lblAlgn val="ctr"/>
        <c:lblOffset val="100"/>
      </c:catAx>
      <c:valAx>
        <c:axId val="56525952"/>
        <c:scaling>
          <c:orientation val="minMax"/>
        </c:scaling>
        <c:axPos val="l"/>
        <c:numFmt formatCode="General" sourceLinked="1"/>
        <c:tickLblPos val="nextTo"/>
        <c:crossAx val="565159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658C2-6A54-4D2A-8103-92405C0A4134}" type="datetimeFigureOut">
              <a:rPr lang="sl-SI" smtClean="0"/>
              <a:t>23.9.2015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25A93-F95A-4831-AA63-952735367FD7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25A93-F95A-4831-AA63-952735367FD7}" type="slidenum">
              <a:rPr lang="sl-SI" smtClean="0"/>
              <a:t>2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/>
              <a:t>Kam slovenistika?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mtClean="0"/>
              <a:t>Miran Hladnik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Vključevanje laikov in lokalnih skupnosti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424023"/>
            <a:ext cx="8229600" cy="3702140"/>
          </a:xfrm>
        </p:spPr>
        <p:txBody>
          <a:bodyPr>
            <a:normAutofit/>
          </a:bodyPr>
          <a:lstStyle/>
          <a:p>
            <a:r>
              <a:rPr lang="sl-SI" smtClean="0"/>
              <a:t>ob ignoranci uradnih inštitucij postavljajo digitalno infrastrukturo strokam laiki oz. strokovnjaki z drugih, vitalnejših področij </a:t>
            </a:r>
            <a:r>
              <a:rPr lang="sl-SI" sz="2400" smtClean="0"/>
              <a:t>(Wikipedija, spletne zbirke)</a:t>
            </a:r>
            <a:endParaRPr lang="sl-SI" smtClean="0"/>
          </a:p>
          <a:p>
            <a:r>
              <a:rPr lang="sl-SI" smtClean="0"/>
              <a:t>za naše objave so najbolj zainteresirane lokalne skupnosti iz svojih kulturnih potreb </a:t>
            </a:r>
            <a:r>
              <a:rPr lang="sl-SI" sz="2400" smtClean="0"/>
              <a:t>(proslave jubilejev, postavljanje spomenikov, izdaja zbornikov)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Problemi ...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605177"/>
            <a:ext cx="8229600" cy="3520986"/>
          </a:xfrm>
        </p:spPr>
        <p:txBody>
          <a:bodyPr>
            <a:normAutofit fontScale="92500" lnSpcReduction="10000"/>
          </a:bodyPr>
          <a:lstStyle/>
          <a:p>
            <a:r>
              <a:rPr lang="sl-SI" smtClean="0">
                <a:solidFill>
                  <a:srgbClr val="FFFF00"/>
                </a:solidFill>
              </a:rPr>
              <a:t>izbira jezika</a:t>
            </a:r>
            <a:endParaRPr lang="sl-SI" smtClean="0"/>
          </a:p>
          <a:p>
            <a:pPr lvl="1"/>
            <a:r>
              <a:rPr lang="sl-SI" smtClean="0"/>
              <a:t>slovenska književnost je tudi iz drugojezičnih besedil</a:t>
            </a:r>
          </a:p>
          <a:p>
            <a:pPr lvl="1"/>
            <a:r>
              <a:rPr lang="sl-SI" smtClean="0"/>
              <a:t>v znanosti je standard angleščina</a:t>
            </a:r>
          </a:p>
          <a:p>
            <a:r>
              <a:rPr lang="sl-SI" smtClean="0">
                <a:solidFill>
                  <a:srgbClr val="FFFF00"/>
                </a:solidFill>
              </a:rPr>
              <a:t>izbira medija</a:t>
            </a:r>
            <a:endParaRPr lang="sl-SI" smtClean="0"/>
          </a:p>
          <a:p>
            <a:pPr lvl="1"/>
            <a:r>
              <a:rPr lang="sl-SI" smtClean="0"/>
              <a:t>ekspertna stališča so v digitalnem okolju izpostavljena posegom laikov</a:t>
            </a:r>
            <a:endParaRPr lang="sl-SI" smtClean="0"/>
          </a:p>
          <a:p>
            <a:pPr lvl="1"/>
            <a:r>
              <a:rPr lang="sl-SI" smtClean="0"/>
              <a:t>stroke</a:t>
            </a:r>
            <a:r>
              <a:rPr lang="sl-SI" smtClean="0"/>
              <a:t>, ki se ne </a:t>
            </a:r>
            <a:r>
              <a:rPr lang="sl-SI" smtClean="0"/>
              <a:t>bodo </a:t>
            </a:r>
            <a:r>
              <a:rPr lang="sl-SI" smtClean="0"/>
              <a:t>digitalizirale, so na poti </a:t>
            </a:r>
            <a:r>
              <a:rPr lang="sl-SI" smtClean="0"/>
              <a:t>k </a:t>
            </a:r>
            <a:r>
              <a:rPr lang="sl-SI" smtClean="0"/>
              <a:t>samoukinitvi</a:t>
            </a:r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... in njihove rešitve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66823"/>
            <a:ext cx="8229600" cy="415934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sl-SI" smtClean="0"/>
              <a:t>otresti se strahu pred </a:t>
            </a:r>
            <a:r>
              <a:rPr lang="sl-SI" smtClean="0"/>
              <a:t>tujim </a:t>
            </a:r>
            <a:r>
              <a:rPr lang="sl-SI" sz="2000" smtClean="0"/>
              <a:t>(prevzem in adaptacija tujega je Prešernov kulturni recept, inovacije prihajajo od zunaj)</a:t>
            </a:r>
            <a:endParaRPr lang="sl-SI" smtClean="0"/>
          </a:p>
          <a:p>
            <a:pPr lvl="1"/>
            <a:r>
              <a:rPr lang="sl-SI" smtClean="0"/>
              <a:t>zaupati tudi </a:t>
            </a:r>
            <a:r>
              <a:rPr lang="sl-SI" smtClean="0"/>
              <a:t>zasebnim </a:t>
            </a:r>
            <a:r>
              <a:rPr lang="sl-SI" smtClean="0"/>
              <a:t>pobudam </a:t>
            </a:r>
            <a:r>
              <a:rPr lang="sl-SI" sz="2000" smtClean="0"/>
              <a:t>(državne inštitucije so prepogosto inertne)</a:t>
            </a:r>
            <a:endParaRPr lang="sl-SI" smtClean="0"/>
          </a:p>
          <a:p>
            <a:pPr lvl="1"/>
            <a:r>
              <a:rPr lang="sl-SI" smtClean="0"/>
              <a:t>zavzemati se za jezikovno raznolikost proti angleški monokulturi</a:t>
            </a:r>
          </a:p>
          <a:p>
            <a:pPr lvl="1"/>
            <a:r>
              <a:rPr lang="sl-SI" smtClean="0"/>
              <a:t>sodelovati </a:t>
            </a:r>
            <a:r>
              <a:rPr lang="sl-SI" sz="2000" smtClean="0"/>
              <a:t>(tudi z laično javnostjo)</a:t>
            </a:r>
            <a:endParaRPr lang="sl-SI" smtClean="0"/>
          </a:p>
          <a:p>
            <a:pPr lvl="1"/>
            <a:r>
              <a:rPr lang="sl-SI" smtClean="0"/>
              <a:t>objavljati na spletu</a:t>
            </a:r>
          </a:p>
          <a:p>
            <a:pPr lvl="1"/>
            <a:r>
              <a:rPr lang="sl-SI" smtClean="0"/>
              <a:t>stran s prepovedjo uporabe Wikipedije </a:t>
            </a:r>
            <a:r>
              <a:rPr lang="sl-SI" smtClean="0"/>
              <a:t>v </a:t>
            </a:r>
            <a:r>
              <a:rPr lang="sl-SI" smtClean="0"/>
              <a:t>šoli</a:t>
            </a:r>
          </a:p>
          <a:p>
            <a:pPr lvl="1"/>
            <a:r>
              <a:rPr lang="sl-SI" smtClean="0"/>
              <a:t>za božjo voljo ne muzealizirati slovenščine</a:t>
            </a:r>
            <a:endParaRPr lang="sl-SI" smtClean="0"/>
          </a:p>
          <a:p>
            <a:pPr lvl="1"/>
            <a:endParaRPr lang="sl-SI" smtClean="0"/>
          </a:p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Pogoji za boljše delovanje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794958"/>
            <a:ext cx="8229600" cy="3331205"/>
          </a:xfrm>
        </p:spPr>
        <p:txBody>
          <a:bodyPr/>
          <a:lstStyle/>
          <a:p>
            <a:r>
              <a:rPr lang="sl-SI" smtClean="0"/>
              <a:t>sprememba zakonodaje</a:t>
            </a:r>
          </a:p>
          <a:p>
            <a:r>
              <a:rPr lang="sl-SI" smtClean="0"/>
              <a:t>sprememba mentalne drže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497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smtClean="0"/>
              <a:t>Copyright preprečuje dostop do informacij</a:t>
            </a:r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62" y="1943818"/>
            <a:ext cx="2242868" cy="2990491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 descr="N:\Zaslonski posnetki\1-Digitalna knjižnica Slovenije - dLib.si - Mozilla Firefox 23.9.2015 193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3057" y="2266443"/>
            <a:ext cx="5587042" cy="340111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</p:pic>
      <p:sp>
        <p:nvSpPr>
          <p:cNvPr id="8" name="Prostoročno 7"/>
          <p:cNvSpPr/>
          <p:nvPr/>
        </p:nvSpPr>
        <p:spPr>
          <a:xfrm>
            <a:off x="457200" y="1943818"/>
            <a:ext cx="2335805" cy="3293338"/>
          </a:xfrm>
          <a:custGeom>
            <a:avLst/>
            <a:gdLst>
              <a:gd name="connsiteX0" fmla="*/ 2311879 w 2335805"/>
              <a:gd name="connsiteY0" fmla="*/ 23926 h 3293338"/>
              <a:gd name="connsiteX1" fmla="*/ 2260120 w 2335805"/>
              <a:gd name="connsiteY1" fmla="*/ 75685 h 3293338"/>
              <a:gd name="connsiteX2" fmla="*/ 2225615 w 2335805"/>
              <a:gd name="connsiteY2" fmla="*/ 101564 h 3293338"/>
              <a:gd name="connsiteX3" fmla="*/ 2208362 w 2335805"/>
              <a:gd name="connsiteY3" fmla="*/ 127443 h 3293338"/>
              <a:gd name="connsiteX4" fmla="*/ 2139350 w 2335805"/>
              <a:gd name="connsiteY4" fmla="*/ 196455 h 3293338"/>
              <a:gd name="connsiteX5" fmla="*/ 2061713 w 2335805"/>
              <a:gd name="connsiteY5" fmla="*/ 299972 h 3293338"/>
              <a:gd name="connsiteX6" fmla="*/ 2027207 w 2335805"/>
              <a:gd name="connsiteY6" fmla="*/ 325851 h 3293338"/>
              <a:gd name="connsiteX7" fmla="*/ 1975449 w 2335805"/>
              <a:gd name="connsiteY7" fmla="*/ 386236 h 3293338"/>
              <a:gd name="connsiteX8" fmla="*/ 1880558 w 2335805"/>
              <a:gd name="connsiteY8" fmla="*/ 481126 h 3293338"/>
              <a:gd name="connsiteX9" fmla="*/ 1837426 w 2335805"/>
              <a:gd name="connsiteY9" fmla="*/ 524258 h 3293338"/>
              <a:gd name="connsiteX10" fmla="*/ 1777041 w 2335805"/>
              <a:gd name="connsiteY10" fmla="*/ 576017 h 3293338"/>
              <a:gd name="connsiteX11" fmla="*/ 1733909 w 2335805"/>
              <a:gd name="connsiteY11" fmla="*/ 645028 h 3293338"/>
              <a:gd name="connsiteX12" fmla="*/ 1690777 w 2335805"/>
              <a:gd name="connsiteY12" fmla="*/ 688160 h 3293338"/>
              <a:gd name="connsiteX13" fmla="*/ 1647645 w 2335805"/>
              <a:gd name="connsiteY13" fmla="*/ 739919 h 3293338"/>
              <a:gd name="connsiteX14" fmla="*/ 1595886 w 2335805"/>
              <a:gd name="connsiteY14" fmla="*/ 791677 h 3293338"/>
              <a:gd name="connsiteX15" fmla="*/ 1466490 w 2335805"/>
              <a:gd name="connsiteY15" fmla="*/ 972832 h 3293338"/>
              <a:gd name="connsiteX16" fmla="*/ 1380226 w 2335805"/>
              <a:gd name="connsiteY16" fmla="*/ 1084975 h 3293338"/>
              <a:gd name="connsiteX17" fmla="*/ 1319841 w 2335805"/>
              <a:gd name="connsiteY17" fmla="*/ 1179866 h 3293338"/>
              <a:gd name="connsiteX18" fmla="*/ 1293962 w 2335805"/>
              <a:gd name="connsiteY18" fmla="*/ 1214372 h 3293338"/>
              <a:gd name="connsiteX19" fmla="*/ 1276709 w 2335805"/>
              <a:gd name="connsiteY19" fmla="*/ 1257504 h 3293338"/>
              <a:gd name="connsiteX20" fmla="*/ 1250830 w 2335805"/>
              <a:gd name="connsiteY20" fmla="*/ 1283383 h 3293338"/>
              <a:gd name="connsiteX21" fmla="*/ 1207698 w 2335805"/>
              <a:gd name="connsiteY21" fmla="*/ 1352394 h 3293338"/>
              <a:gd name="connsiteX22" fmla="*/ 1173192 w 2335805"/>
              <a:gd name="connsiteY22" fmla="*/ 1438658 h 3293338"/>
              <a:gd name="connsiteX23" fmla="*/ 1147313 w 2335805"/>
              <a:gd name="connsiteY23" fmla="*/ 1473164 h 3293338"/>
              <a:gd name="connsiteX24" fmla="*/ 1069675 w 2335805"/>
              <a:gd name="connsiteY24" fmla="*/ 1602560 h 3293338"/>
              <a:gd name="connsiteX25" fmla="*/ 1043796 w 2335805"/>
              <a:gd name="connsiteY25" fmla="*/ 1645692 h 3293338"/>
              <a:gd name="connsiteX26" fmla="*/ 1017917 w 2335805"/>
              <a:gd name="connsiteY26" fmla="*/ 1680198 h 3293338"/>
              <a:gd name="connsiteX27" fmla="*/ 1009290 w 2335805"/>
              <a:gd name="connsiteY27" fmla="*/ 1723330 h 3293338"/>
              <a:gd name="connsiteX28" fmla="*/ 983411 w 2335805"/>
              <a:gd name="connsiteY28" fmla="*/ 1757836 h 3293338"/>
              <a:gd name="connsiteX29" fmla="*/ 957532 w 2335805"/>
              <a:gd name="connsiteY29" fmla="*/ 1809594 h 3293338"/>
              <a:gd name="connsiteX30" fmla="*/ 931652 w 2335805"/>
              <a:gd name="connsiteY30" fmla="*/ 1844100 h 3293338"/>
              <a:gd name="connsiteX31" fmla="*/ 905773 w 2335805"/>
              <a:gd name="connsiteY31" fmla="*/ 1887232 h 3293338"/>
              <a:gd name="connsiteX32" fmla="*/ 879894 w 2335805"/>
              <a:gd name="connsiteY32" fmla="*/ 1921738 h 3293338"/>
              <a:gd name="connsiteX33" fmla="*/ 836762 w 2335805"/>
              <a:gd name="connsiteY33" fmla="*/ 1999375 h 3293338"/>
              <a:gd name="connsiteX34" fmla="*/ 767750 w 2335805"/>
              <a:gd name="connsiteY34" fmla="*/ 2102892 h 3293338"/>
              <a:gd name="connsiteX35" fmla="*/ 724618 w 2335805"/>
              <a:gd name="connsiteY35" fmla="*/ 2189157 h 3293338"/>
              <a:gd name="connsiteX36" fmla="*/ 698739 w 2335805"/>
              <a:gd name="connsiteY36" fmla="*/ 2223662 h 3293338"/>
              <a:gd name="connsiteX37" fmla="*/ 681486 w 2335805"/>
              <a:gd name="connsiteY37" fmla="*/ 2258168 h 3293338"/>
              <a:gd name="connsiteX38" fmla="*/ 638354 w 2335805"/>
              <a:gd name="connsiteY38" fmla="*/ 2327179 h 3293338"/>
              <a:gd name="connsiteX39" fmla="*/ 612475 w 2335805"/>
              <a:gd name="connsiteY39" fmla="*/ 2361685 h 3293338"/>
              <a:gd name="connsiteX40" fmla="*/ 586596 w 2335805"/>
              <a:gd name="connsiteY40" fmla="*/ 2387564 h 3293338"/>
              <a:gd name="connsiteX41" fmla="*/ 534837 w 2335805"/>
              <a:gd name="connsiteY41" fmla="*/ 2465202 h 3293338"/>
              <a:gd name="connsiteX42" fmla="*/ 439947 w 2335805"/>
              <a:gd name="connsiteY42" fmla="*/ 2611851 h 3293338"/>
              <a:gd name="connsiteX43" fmla="*/ 405441 w 2335805"/>
              <a:gd name="connsiteY43" fmla="*/ 2654983 h 3293338"/>
              <a:gd name="connsiteX44" fmla="*/ 388188 w 2335805"/>
              <a:gd name="connsiteY44" fmla="*/ 2689489 h 3293338"/>
              <a:gd name="connsiteX45" fmla="*/ 353683 w 2335805"/>
              <a:gd name="connsiteY45" fmla="*/ 2741247 h 3293338"/>
              <a:gd name="connsiteX46" fmla="*/ 319177 w 2335805"/>
              <a:gd name="connsiteY46" fmla="*/ 2784379 h 3293338"/>
              <a:gd name="connsiteX47" fmla="*/ 301924 w 2335805"/>
              <a:gd name="connsiteY47" fmla="*/ 2818885 h 3293338"/>
              <a:gd name="connsiteX48" fmla="*/ 258792 w 2335805"/>
              <a:gd name="connsiteY48" fmla="*/ 2870643 h 3293338"/>
              <a:gd name="connsiteX49" fmla="*/ 207033 w 2335805"/>
              <a:gd name="connsiteY49" fmla="*/ 2939655 h 3293338"/>
              <a:gd name="connsiteX50" fmla="*/ 181154 w 2335805"/>
              <a:gd name="connsiteY50" fmla="*/ 2974160 h 3293338"/>
              <a:gd name="connsiteX51" fmla="*/ 129396 w 2335805"/>
              <a:gd name="connsiteY51" fmla="*/ 3060424 h 3293338"/>
              <a:gd name="connsiteX52" fmla="*/ 112143 w 2335805"/>
              <a:gd name="connsiteY52" fmla="*/ 3094930 h 3293338"/>
              <a:gd name="connsiteX53" fmla="*/ 86264 w 2335805"/>
              <a:gd name="connsiteY53" fmla="*/ 3129436 h 3293338"/>
              <a:gd name="connsiteX54" fmla="*/ 77637 w 2335805"/>
              <a:gd name="connsiteY54" fmla="*/ 3155315 h 3293338"/>
              <a:gd name="connsiteX55" fmla="*/ 51758 w 2335805"/>
              <a:gd name="connsiteY55" fmla="*/ 3198447 h 3293338"/>
              <a:gd name="connsiteX56" fmla="*/ 8626 w 2335805"/>
              <a:gd name="connsiteY56" fmla="*/ 3293338 h 3293338"/>
              <a:gd name="connsiteX57" fmla="*/ 0 w 2335805"/>
              <a:gd name="connsiteY57" fmla="*/ 3293338 h 32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35805" h="3293338">
                <a:moveTo>
                  <a:pt x="2311879" y="23926"/>
                </a:moveTo>
                <a:cubicBezTo>
                  <a:pt x="2199107" y="108507"/>
                  <a:pt x="2335805" y="0"/>
                  <a:pt x="2260120" y="75685"/>
                </a:cubicBezTo>
                <a:cubicBezTo>
                  <a:pt x="2249954" y="85851"/>
                  <a:pt x="2235781" y="91398"/>
                  <a:pt x="2225615" y="101564"/>
                </a:cubicBezTo>
                <a:cubicBezTo>
                  <a:pt x="2218284" y="108895"/>
                  <a:pt x="2215693" y="120112"/>
                  <a:pt x="2208362" y="127443"/>
                </a:cubicBezTo>
                <a:cubicBezTo>
                  <a:pt x="2130692" y="205113"/>
                  <a:pt x="2219251" y="89921"/>
                  <a:pt x="2139350" y="196455"/>
                </a:cubicBezTo>
                <a:cubicBezTo>
                  <a:pt x="2125090" y="215468"/>
                  <a:pt x="2082214" y="279471"/>
                  <a:pt x="2061713" y="299972"/>
                </a:cubicBezTo>
                <a:cubicBezTo>
                  <a:pt x="2051547" y="310138"/>
                  <a:pt x="2037373" y="315685"/>
                  <a:pt x="2027207" y="325851"/>
                </a:cubicBezTo>
                <a:cubicBezTo>
                  <a:pt x="2008461" y="344597"/>
                  <a:pt x="1993652" y="366963"/>
                  <a:pt x="1975449" y="386236"/>
                </a:cubicBezTo>
                <a:cubicBezTo>
                  <a:pt x="1944735" y="418757"/>
                  <a:pt x="1912188" y="449496"/>
                  <a:pt x="1880558" y="481126"/>
                </a:cubicBezTo>
                <a:cubicBezTo>
                  <a:pt x="1866181" y="495503"/>
                  <a:pt x="1852864" y="511026"/>
                  <a:pt x="1837426" y="524258"/>
                </a:cubicBezTo>
                <a:cubicBezTo>
                  <a:pt x="1817298" y="541511"/>
                  <a:pt x="1794294" y="555889"/>
                  <a:pt x="1777041" y="576017"/>
                </a:cubicBezTo>
                <a:cubicBezTo>
                  <a:pt x="1759387" y="596613"/>
                  <a:pt x="1750449" y="623526"/>
                  <a:pt x="1733909" y="645028"/>
                </a:cubicBezTo>
                <a:cubicBezTo>
                  <a:pt x="1721512" y="661144"/>
                  <a:pt x="1704454" y="673115"/>
                  <a:pt x="1690777" y="688160"/>
                </a:cubicBezTo>
                <a:cubicBezTo>
                  <a:pt x="1675670" y="704778"/>
                  <a:pt x="1662821" y="723364"/>
                  <a:pt x="1647645" y="739919"/>
                </a:cubicBezTo>
                <a:cubicBezTo>
                  <a:pt x="1631158" y="757905"/>
                  <a:pt x="1611765" y="773152"/>
                  <a:pt x="1595886" y="791677"/>
                </a:cubicBezTo>
                <a:cubicBezTo>
                  <a:pt x="1476148" y="931372"/>
                  <a:pt x="1624850" y="782797"/>
                  <a:pt x="1466490" y="972832"/>
                </a:cubicBezTo>
                <a:cubicBezTo>
                  <a:pt x="1424530" y="1023184"/>
                  <a:pt x="1417680" y="1028795"/>
                  <a:pt x="1380226" y="1084975"/>
                </a:cubicBezTo>
                <a:cubicBezTo>
                  <a:pt x="1293794" y="1214622"/>
                  <a:pt x="1425340" y="1029151"/>
                  <a:pt x="1319841" y="1179866"/>
                </a:cubicBezTo>
                <a:cubicBezTo>
                  <a:pt x="1311596" y="1191644"/>
                  <a:pt x="1300944" y="1201804"/>
                  <a:pt x="1293962" y="1214372"/>
                </a:cubicBezTo>
                <a:cubicBezTo>
                  <a:pt x="1286442" y="1227908"/>
                  <a:pt x="1284916" y="1244373"/>
                  <a:pt x="1276709" y="1257504"/>
                </a:cubicBezTo>
                <a:cubicBezTo>
                  <a:pt x="1270243" y="1267849"/>
                  <a:pt x="1258640" y="1274011"/>
                  <a:pt x="1250830" y="1283383"/>
                </a:cubicBezTo>
                <a:cubicBezTo>
                  <a:pt x="1242472" y="1293413"/>
                  <a:pt x="1209485" y="1348565"/>
                  <a:pt x="1207698" y="1352394"/>
                </a:cubicBezTo>
                <a:cubicBezTo>
                  <a:pt x="1194601" y="1380458"/>
                  <a:pt x="1191774" y="1413882"/>
                  <a:pt x="1173192" y="1438658"/>
                </a:cubicBezTo>
                <a:cubicBezTo>
                  <a:pt x="1164566" y="1450160"/>
                  <a:pt x="1155088" y="1461070"/>
                  <a:pt x="1147313" y="1473164"/>
                </a:cubicBezTo>
                <a:cubicBezTo>
                  <a:pt x="1147296" y="1473191"/>
                  <a:pt x="1082623" y="1580980"/>
                  <a:pt x="1069675" y="1602560"/>
                </a:cubicBezTo>
                <a:cubicBezTo>
                  <a:pt x="1061049" y="1616937"/>
                  <a:pt x="1053856" y="1632279"/>
                  <a:pt x="1043796" y="1645692"/>
                </a:cubicBezTo>
                <a:lnTo>
                  <a:pt x="1017917" y="1680198"/>
                </a:lnTo>
                <a:cubicBezTo>
                  <a:pt x="1015041" y="1694575"/>
                  <a:pt x="1015245" y="1709932"/>
                  <a:pt x="1009290" y="1723330"/>
                </a:cubicBezTo>
                <a:cubicBezTo>
                  <a:pt x="1003451" y="1736468"/>
                  <a:pt x="990808" y="1745507"/>
                  <a:pt x="983411" y="1757836"/>
                </a:cubicBezTo>
                <a:cubicBezTo>
                  <a:pt x="973487" y="1774376"/>
                  <a:pt x="967456" y="1793054"/>
                  <a:pt x="957532" y="1809594"/>
                </a:cubicBezTo>
                <a:cubicBezTo>
                  <a:pt x="950135" y="1821923"/>
                  <a:pt x="939627" y="1832137"/>
                  <a:pt x="931652" y="1844100"/>
                </a:cubicBezTo>
                <a:cubicBezTo>
                  <a:pt x="922351" y="1858051"/>
                  <a:pt x="915073" y="1873281"/>
                  <a:pt x="905773" y="1887232"/>
                </a:cubicBezTo>
                <a:cubicBezTo>
                  <a:pt x="897798" y="1899195"/>
                  <a:pt x="887514" y="1909546"/>
                  <a:pt x="879894" y="1921738"/>
                </a:cubicBezTo>
                <a:cubicBezTo>
                  <a:pt x="797672" y="2053293"/>
                  <a:pt x="944191" y="1838230"/>
                  <a:pt x="836762" y="1999375"/>
                </a:cubicBezTo>
                <a:cubicBezTo>
                  <a:pt x="811793" y="2036829"/>
                  <a:pt x="786076" y="2057074"/>
                  <a:pt x="767750" y="2102892"/>
                </a:cubicBezTo>
                <a:cubicBezTo>
                  <a:pt x="749480" y="2148569"/>
                  <a:pt x="752825" y="2146847"/>
                  <a:pt x="724618" y="2189157"/>
                </a:cubicBezTo>
                <a:cubicBezTo>
                  <a:pt x="716643" y="2201119"/>
                  <a:pt x="706359" y="2211470"/>
                  <a:pt x="698739" y="2223662"/>
                </a:cubicBezTo>
                <a:cubicBezTo>
                  <a:pt x="691923" y="2234567"/>
                  <a:pt x="687731" y="2246927"/>
                  <a:pt x="681486" y="2258168"/>
                </a:cubicBezTo>
                <a:cubicBezTo>
                  <a:pt x="671409" y="2276307"/>
                  <a:pt x="651838" y="2308301"/>
                  <a:pt x="638354" y="2327179"/>
                </a:cubicBezTo>
                <a:cubicBezTo>
                  <a:pt x="629997" y="2338878"/>
                  <a:pt x="621832" y="2350769"/>
                  <a:pt x="612475" y="2361685"/>
                </a:cubicBezTo>
                <a:cubicBezTo>
                  <a:pt x="604536" y="2370948"/>
                  <a:pt x="593916" y="2377804"/>
                  <a:pt x="586596" y="2387564"/>
                </a:cubicBezTo>
                <a:cubicBezTo>
                  <a:pt x="567934" y="2412446"/>
                  <a:pt x="548747" y="2437383"/>
                  <a:pt x="534837" y="2465202"/>
                </a:cubicBezTo>
                <a:cubicBezTo>
                  <a:pt x="503482" y="2527910"/>
                  <a:pt x="502872" y="2533195"/>
                  <a:pt x="439947" y="2611851"/>
                </a:cubicBezTo>
                <a:cubicBezTo>
                  <a:pt x="428445" y="2626228"/>
                  <a:pt x="415654" y="2639663"/>
                  <a:pt x="405441" y="2654983"/>
                </a:cubicBezTo>
                <a:cubicBezTo>
                  <a:pt x="398308" y="2665683"/>
                  <a:pt x="394804" y="2678462"/>
                  <a:pt x="388188" y="2689489"/>
                </a:cubicBezTo>
                <a:cubicBezTo>
                  <a:pt x="377520" y="2707269"/>
                  <a:pt x="365879" y="2724478"/>
                  <a:pt x="353683" y="2741247"/>
                </a:cubicBezTo>
                <a:cubicBezTo>
                  <a:pt x="342854" y="2756137"/>
                  <a:pt x="329390" y="2769059"/>
                  <a:pt x="319177" y="2784379"/>
                </a:cubicBezTo>
                <a:cubicBezTo>
                  <a:pt x="312044" y="2795079"/>
                  <a:pt x="309299" y="2808350"/>
                  <a:pt x="301924" y="2818885"/>
                </a:cubicBezTo>
                <a:cubicBezTo>
                  <a:pt x="289045" y="2837283"/>
                  <a:pt x="272667" y="2852984"/>
                  <a:pt x="258792" y="2870643"/>
                </a:cubicBezTo>
                <a:cubicBezTo>
                  <a:pt x="241027" y="2893254"/>
                  <a:pt x="224286" y="2916651"/>
                  <a:pt x="207033" y="2939655"/>
                </a:cubicBezTo>
                <a:cubicBezTo>
                  <a:pt x="198407" y="2951157"/>
                  <a:pt x="188551" y="2961832"/>
                  <a:pt x="181154" y="2974160"/>
                </a:cubicBezTo>
                <a:cubicBezTo>
                  <a:pt x="163901" y="3002915"/>
                  <a:pt x="144393" y="3030431"/>
                  <a:pt x="129396" y="3060424"/>
                </a:cubicBezTo>
                <a:cubicBezTo>
                  <a:pt x="123645" y="3071926"/>
                  <a:pt x="118959" y="3084025"/>
                  <a:pt x="112143" y="3094930"/>
                </a:cubicBezTo>
                <a:cubicBezTo>
                  <a:pt x="104523" y="3107122"/>
                  <a:pt x="94890" y="3117934"/>
                  <a:pt x="86264" y="3129436"/>
                </a:cubicBezTo>
                <a:cubicBezTo>
                  <a:pt x="83388" y="3138062"/>
                  <a:pt x="81704" y="3147182"/>
                  <a:pt x="77637" y="3155315"/>
                </a:cubicBezTo>
                <a:cubicBezTo>
                  <a:pt x="70139" y="3170312"/>
                  <a:pt x="59256" y="3183450"/>
                  <a:pt x="51758" y="3198447"/>
                </a:cubicBezTo>
                <a:cubicBezTo>
                  <a:pt x="40256" y="3221451"/>
                  <a:pt x="32329" y="3293338"/>
                  <a:pt x="8626" y="3293338"/>
                </a:cubicBezTo>
                <a:lnTo>
                  <a:pt x="0" y="3293338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ostoročno 8"/>
          <p:cNvSpPr/>
          <p:nvPr/>
        </p:nvSpPr>
        <p:spPr>
          <a:xfrm>
            <a:off x="0" y="1621767"/>
            <a:ext cx="2463935" cy="4045788"/>
          </a:xfrm>
          <a:custGeom>
            <a:avLst/>
            <a:gdLst>
              <a:gd name="connsiteX0" fmla="*/ 65791 w 2463935"/>
              <a:gd name="connsiteY0" fmla="*/ 0 h 4045788"/>
              <a:gd name="connsiteX1" fmla="*/ 91670 w 2463935"/>
              <a:gd name="connsiteY1" fmla="*/ 17252 h 4045788"/>
              <a:gd name="connsiteX2" fmla="*/ 195187 w 2463935"/>
              <a:gd name="connsiteY2" fmla="*/ 129396 h 4045788"/>
              <a:gd name="connsiteX3" fmla="*/ 238319 w 2463935"/>
              <a:gd name="connsiteY3" fmla="*/ 155275 h 4045788"/>
              <a:gd name="connsiteX4" fmla="*/ 298704 w 2463935"/>
              <a:gd name="connsiteY4" fmla="*/ 224286 h 4045788"/>
              <a:gd name="connsiteX5" fmla="*/ 333210 w 2463935"/>
              <a:gd name="connsiteY5" fmla="*/ 258792 h 4045788"/>
              <a:gd name="connsiteX6" fmla="*/ 445353 w 2463935"/>
              <a:gd name="connsiteY6" fmla="*/ 353683 h 4045788"/>
              <a:gd name="connsiteX7" fmla="*/ 497112 w 2463935"/>
              <a:gd name="connsiteY7" fmla="*/ 414068 h 4045788"/>
              <a:gd name="connsiteX8" fmla="*/ 531618 w 2463935"/>
              <a:gd name="connsiteY8" fmla="*/ 439947 h 4045788"/>
              <a:gd name="connsiteX9" fmla="*/ 574750 w 2463935"/>
              <a:gd name="connsiteY9" fmla="*/ 500332 h 4045788"/>
              <a:gd name="connsiteX10" fmla="*/ 617882 w 2463935"/>
              <a:gd name="connsiteY10" fmla="*/ 552090 h 4045788"/>
              <a:gd name="connsiteX11" fmla="*/ 678267 w 2463935"/>
              <a:gd name="connsiteY11" fmla="*/ 612475 h 4045788"/>
              <a:gd name="connsiteX12" fmla="*/ 721399 w 2463935"/>
              <a:gd name="connsiteY12" fmla="*/ 681486 h 4045788"/>
              <a:gd name="connsiteX13" fmla="*/ 773157 w 2463935"/>
              <a:gd name="connsiteY13" fmla="*/ 741871 h 4045788"/>
              <a:gd name="connsiteX14" fmla="*/ 816289 w 2463935"/>
              <a:gd name="connsiteY14" fmla="*/ 810883 h 4045788"/>
              <a:gd name="connsiteX15" fmla="*/ 919806 w 2463935"/>
              <a:gd name="connsiteY15" fmla="*/ 940279 h 4045788"/>
              <a:gd name="connsiteX16" fmla="*/ 962938 w 2463935"/>
              <a:gd name="connsiteY16" fmla="*/ 1017917 h 4045788"/>
              <a:gd name="connsiteX17" fmla="*/ 1006070 w 2463935"/>
              <a:gd name="connsiteY17" fmla="*/ 1078301 h 4045788"/>
              <a:gd name="connsiteX18" fmla="*/ 1083708 w 2463935"/>
              <a:gd name="connsiteY18" fmla="*/ 1233577 h 4045788"/>
              <a:gd name="connsiteX19" fmla="*/ 1126840 w 2463935"/>
              <a:gd name="connsiteY19" fmla="*/ 1311215 h 4045788"/>
              <a:gd name="connsiteX20" fmla="*/ 1221731 w 2463935"/>
              <a:gd name="connsiteY20" fmla="*/ 1457864 h 4045788"/>
              <a:gd name="connsiteX21" fmla="*/ 1247610 w 2463935"/>
              <a:gd name="connsiteY21" fmla="*/ 1518249 h 4045788"/>
              <a:gd name="connsiteX22" fmla="*/ 1282116 w 2463935"/>
              <a:gd name="connsiteY22" fmla="*/ 1587260 h 4045788"/>
              <a:gd name="connsiteX23" fmla="*/ 1359753 w 2463935"/>
              <a:gd name="connsiteY23" fmla="*/ 1725283 h 4045788"/>
              <a:gd name="connsiteX24" fmla="*/ 1420138 w 2463935"/>
              <a:gd name="connsiteY24" fmla="*/ 1863305 h 4045788"/>
              <a:gd name="connsiteX25" fmla="*/ 1523655 w 2463935"/>
              <a:gd name="connsiteY25" fmla="*/ 2087592 h 4045788"/>
              <a:gd name="connsiteX26" fmla="*/ 1549535 w 2463935"/>
              <a:gd name="connsiteY26" fmla="*/ 2147977 h 4045788"/>
              <a:gd name="connsiteX27" fmla="*/ 1592667 w 2463935"/>
              <a:gd name="connsiteY27" fmla="*/ 2216988 h 4045788"/>
              <a:gd name="connsiteX28" fmla="*/ 1618546 w 2463935"/>
              <a:gd name="connsiteY28" fmla="*/ 2286000 h 4045788"/>
              <a:gd name="connsiteX29" fmla="*/ 1644425 w 2463935"/>
              <a:gd name="connsiteY29" fmla="*/ 2337758 h 4045788"/>
              <a:gd name="connsiteX30" fmla="*/ 1678931 w 2463935"/>
              <a:gd name="connsiteY30" fmla="*/ 2398143 h 4045788"/>
              <a:gd name="connsiteX31" fmla="*/ 1704810 w 2463935"/>
              <a:gd name="connsiteY31" fmla="*/ 2432649 h 4045788"/>
              <a:gd name="connsiteX32" fmla="*/ 1730689 w 2463935"/>
              <a:gd name="connsiteY32" fmla="*/ 2484407 h 4045788"/>
              <a:gd name="connsiteX33" fmla="*/ 1765195 w 2463935"/>
              <a:gd name="connsiteY33" fmla="*/ 2544792 h 4045788"/>
              <a:gd name="connsiteX34" fmla="*/ 1782448 w 2463935"/>
              <a:gd name="connsiteY34" fmla="*/ 2587924 h 4045788"/>
              <a:gd name="connsiteX35" fmla="*/ 1799701 w 2463935"/>
              <a:gd name="connsiteY35" fmla="*/ 2622430 h 4045788"/>
              <a:gd name="connsiteX36" fmla="*/ 1842833 w 2463935"/>
              <a:gd name="connsiteY36" fmla="*/ 2725947 h 4045788"/>
              <a:gd name="connsiteX37" fmla="*/ 1868712 w 2463935"/>
              <a:gd name="connsiteY37" fmla="*/ 2777705 h 4045788"/>
              <a:gd name="connsiteX38" fmla="*/ 1894591 w 2463935"/>
              <a:gd name="connsiteY38" fmla="*/ 2803584 h 4045788"/>
              <a:gd name="connsiteX39" fmla="*/ 1929097 w 2463935"/>
              <a:gd name="connsiteY39" fmla="*/ 2872596 h 4045788"/>
              <a:gd name="connsiteX40" fmla="*/ 1963603 w 2463935"/>
              <a:gd name="connsiteY40" fmla="*/ 2950234 h 4045788"/>
              <a:gd name="connsiteX41" fmla="*/ 1972229 w 2463935"/>
              <a:gd name="connsiteY41" fmla="*/ 2984739 h 4045788"/>
              <a:gd name="connsiteX42" fmla="*/ 2015361 w 2463935"/>
              <a:gd name="connsiteY42" fmla="*/ 3071003 h 4045788"/>
              <a:gd name="connsiteX43" fmla="*/ 2032614 w 2463935"/>
              <a:gd name="connsiteY43" fmla="*/ 3105509 h 4045788"/>
              <a:gd name="connsiteX44" fmla="*/ 2049867 w 2463935"/>
              <a:gd name="connsiteY44" fmla="*/ 3140015 h 4045788"/>
              <a:gd name="connsiteX45" fmla="*/ 2092999 w 2463935"/>
              <a:gd name="connsiteY45" fmla="*/ 3260784 h 4045788"/>
              <a:gd name="connsiteX46" fmla="*/ 2136131 w 2463935"/>
              <a:gd name="connsiteY46" fmla="*/ 3347049 h 4045788"/>
              <a:gd name="connsiteX47" fmla="*/ 2170636 w 2463935"/>
              <a:gd name="connsiteY47" fmla="*/ 3433313 h 4045788"/>
              <a:gd name="connsiteX48" fmla="*/ 2187889 w 2463935"/>
              <a:gd name="connsiteY48" fmla="*/ 3485071 h 4045788"/>
              <a:gd name="connsiteX49" fmla="*/ 2239648 w 2463935"/>
              <a:gd name="connsiteY49" fmla="*/ 3597215 h 4045788"/>
              <a:gd name="connsiteX50" fmla="*/ 2256901 w 2463935"/>
              <a:gd name="connsiteY50" fmla="*/ 3648973 h 4045788"/>
              <a:gd name="connsiteX51" fmla="*/ 2274153 w 2463935"/>
              <a:gd name="connsiteY51" fmla="*/ 3674852 h 4045788"/>
              <a:gd name="connsiteX52" fmla="*/ 2282780 w 2463935"/>
              <a:gd name="connsiteY52" fmla="*/ 3700732 h 4045788"/>
              <a:gd name="connsiteX53" fmla="*/ 2300033 w 2463935"/>
              <a:gd name="connsiteY53" fmla="*/ 3735237 h 4045788"/>
              <a:gd name="connsiteX54" fmla="*/ 2334538 w 2463935"/>
              <a:gd name="connsiteY54" fmla="*/ 3812875 h 4045788"/>
              <a:gd name="connsiteX55" fmla="*/ 2351791 w 2463935"/>
              <a:gd name="connsiteY55" fmla="*/ 3856007 h 4045788"/>
              <a:gd name="connsiteX56" fmla="*/ 2369044 w 2463935"/>
              <a:gd name="connsiteY56" fmla="*/ 3890513 h 4045788"/>
              <a:gd name="connsiteX57" fmla="*/ 2377670 w 2463935"/>
              <a:gd name="connsiteY57" fmla="*/ 3916392 h 4045788"/>
              <a:gd name="connsiteX58" fmla="*/ 2412176 w 2463935"/>
              <a:gd name="connsiteY58" fmla="*/ 3968151 h 4045788"/>
              <a:gd name="connsiteX59" fmla="*/ 2446682 w 2463935"/>
              <a:gd name="connsiteY59" fmla="*/ 4019909 h 4045788"/>
              <a:gd name="connsiteX60" fmla="*/ 2463935 w 2463935"/>
              <a:gd name="connsiteY60" fmla="*/ 4045788 h 404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463935" h="4045788">
                <a:moveTo>
                  <a:pt x="65791" y="0"/>
                </a:moveTo>
                <a:cubicBezTo>
                  <a:pt x="74417" y="5751"/>
                  <a:pt x="84339" y="9921"/>
                  <a:pt x="91670" y="17252"/>
                </a:cubicBezTo>
                <a:cubicBezTo>
                  <a:pt x="157381" y="82963"/>
                  <a:pt x="0" y="12284"/>
                  <a:pt x="195187" y="129396"/>
                </a:cubicBezTo>
                <a:cubicBezTo>
                  <a:pt x="209564" y="138022"/>
                  <a:pt x="225084" y="144981"/>
                  <a:pt x="238319" y="155275"/>
                </a:cubicBezTo>
                <a:cubicBezTo>
                  <a:pt x="276836" y="185233"/>
                  <a:pt x="268506" y="189774"/>
                  <a:pt x="298704" y="224286"/>
                </a:cubicBezTo>
                <a:cubicBezTo>
                  <a:pt x="309415" y="236528"/>
                  <a:pt x="321013" y="248030"/>
                  <a:pt x="333210" y="258792"/>
                </a:cubicBezTo>
                <a:cubicBezTo>
                  <a:pt x="369928" y="291190"/>
                  <a:pt x="413485" y="316504"/>
                  <a:pt x="445353" y="353683"/>
                </a:cubicBezTo>
                <a:cubicBezTo>
                  <a:pt x="462606" y="373811"/>
                  <a:pt x="478366" y="395322"/>
                  <a:pt x="497112" y="414068"/>
                </a:cubicBezTo>
                <a:cubicBezTo>
                  <a:pt x="507278" y="424234"/>
                  <a:pt x="522000" y="429260"/>
                  <a:pt x="531618" y="439947"/>
                </a:cubicBezTo>
                <a:cubicBezTo>
                  <a:pt x="548165" y="458333"/>
                  <a:pt x="559668" y="480726"/>
                  <a:pt x="574750" y="500332"/>
                </a:cubicBezTo>
                <a:cubicBezTo>
                  <a:pt x="588443" y="518133"/>
                  <a:pt x="602649" y="535588"/>
                  <a:pt x="617882" y="552090"/>
                </a:cubicBezTo>
                <a:cubicBezTo>
                  <a:pt x="637190" y="573007"/>
                  <a:pt x="660485" y="590247"/>
                  <a:pt x="678267" y="612475"/>
                </a:cubicBezTo>
                <a:cubicBezTo>
                  <a:pt x="695213" y="633658"/>
                  <a:pt x="705357" y="659611"/>
                  <a:pt x="721399" y="681486"/>
                </a:cubicBezTo>
                <a:cubicBezTo>
                  <a:pt x="737076" y="702864"/>
                  <a:pt x="757480" y="720493"/>
                  <a:pt x="773157" y="741871"/>
                </a:cubicBezTo>
                <a:cubicBezTo>
                  <a:pt x="789199" y="763747"/>
                  <a:pt x="800013" y="789181"/>
                  <a:pt x="816289" y="810883"/>
                </a:cubicBezTo>
                <a:cubicBezTo>
                  <a:pt x="891292" y="910887"/>
                  <a:pt x="860260" y="845005"/>
                  <a:pt x="919806" y="940279"/>
                </a:cubicBezTo>
                <a:cubicBezTo>
                  <a:pt x="935496" y="965384"/>
                  <a:pt x="947247" y="992812"/>
                  <a:pt x="962938" y="1017917"/>
                </a:cubicBezTo>
                <a:cubicBezTo>
                  <a:pt x="976048" y="1038893"/>
                  <a:pt x="993984" y="1056719"/>
                  <a:pt x="1006070" y="1078301"/>
                </a:cubicBezTo>
                <a:cubicBezTo>
                  <a:pt x="1034345" y="1128791"/>
                  <a:pt x="1057070" y="1182204"/>
                  <a:pt x="1083708" y="1233577"/>
                </a:cubicBezTo>
                <a:cubicBezTo>
                  <a:pt x="1097336" y="1259859"/>
                  <a:pt x="1109633" y="1287125"/>
                  <a:pt x="1126840" y="1311215"/>
                </a:cubicBezTo>
                <a:cubicBezTo>
                  <a:pt x="1167840" y="1368615"/>
                  <a:pt x="1186559" y="1391429"/>
                  <a:pt x="1221731" y="1457864"/>
                </a:cubicBezTo>
                <a:cubicBezTo>
                  <a:pt x="1231977" y="1477218"/>
                  <a:pt x="1238349" y="1498405"/>
                  <a:pt x="1247610" y="1518249"/>
                </a:cubicBezTo>
                <a:cubicBezTo>
                  <a:pt x="1258486" y="1541555"/>
                  <a:pt x="1269867" y="1564646"/>
                  <a:pt x="1282116" y="1587260"/>
                </a:cubicBezTo>
                <a:cubicBezTo>
                  <a:pt x="1307257" y="1633675"/>
                  <a:pt x="1338595" y="1676922"/>
                  <a:pt x="1359753" y="1725283"/>
                </a:cubicBezTo>
                <a:cubicBezTo>
                  <a:pt x="1379881" y="1771290"/>
                  <a:pt x="1397680" y="1818389"/>
                  <a:pt x="1420138" y="1863305"/>
                </a:cubicBezTo>
                <a:cubicBezTo>
                  <a:pt x="1483498" y="1990024"/>
                  <a:pt x="1453869" y="1927085"/>
                  <a:pt x="1523655" y="2087592"/>
                </a:cubicBezTo>
                <a:cubicBezTo>
                  <a:pt x="1532387" y="2107675"/>
                  <a:pt x="1537928" y="2129407"/>
                  <a:pt x="1549535" y="2147977"/>
                </a:cubicBezTo>
                <a:cubicBezTo>
                  <a:pt x="1563912" y="2170981"/>
                  <a:pt x="1580535" y="2192725"/>
                  <a:pt x="1592667" y="2216988"/>
                </a:cubicBezTo>
                <a:cubicBezTo>
                  <a:pt x="1603654" y="2238963"/>
                  <a:pt x="1608868" y="2263418"/>
                  <a:pt x="1618546" y="2286000"/>
                </a:cubicBezTo>
                <a:cubicBezTo>
                  <a:pt x="1626144" y="2303729"/>
                  <a:pt x="1635280" y="2320775"/>
                  <a:pt x="1644425" y="2337758"/>
                </a:cubicBezTo>
                <a:cubicBezTo>
                  <a:pt x="1655416" y="2358170"/>
                  <a:pt x="1666485" y="2378584"/>
                  <a:pt x="1678931" y="2398143"/>
                </a:cubicBezTo>
                <a:cubicBezTo>
                  <a:pt x="1686650" y="2410273"/>
                  <a:pt x="1697413" y="2420320"/>
                  <a:pt x="1704810" y="2432649"/>
                </a:cubicBezTo>
                <a:cubicBezTo>
                  <a:pt x="1714734" y="2449189"/>
                  <a:pt x="1721544" y="2467424"/>
                  <a:pt x="1730689" y="2484407"/>
                </a:cubicBezTo>
                <a:cubicBezTo>
                  <a:pt x="1741680" y="2504819"/>
                  <a:pt x="1754827" y="2524057"/>
                  <a:pt x="1765195" y="2544792"/>
                </a:cubicBezTo>
                <a:cubicBezTo>
                  <a:pt x="1772120" y="2558642"/>
                  <a:pt x="1776159" y="2573774"/>
                  <a:pt x="1782448" y="2587924"/>
                </a:cubicBezTo>
                <a:cubicBezTo>
                  <a:pt x="1787671" y="2599675"/>
                  <a:pt x="1794547" y="2610649"/>
                  <a:pt x="1799701" y="2622430"/>
                </a:cubicBezTo>
                <a:cubicBezTo>
                  <a:pt x="1814684" y="2656677"/>
                  <a:pt x="1826116" y="2692512"/>
                  <a:pt x="1842833" y="2725947"/>
                </a:cubicBezTo>
                <a:cubicBezTo>
                  <a:pt x="1851459" y="2743200"/>
                  <a:pt x="1858012" y="2761656"/>
                  <a:pt x="1868712" y="2777705"/>
                </a:cubicBezTo>
                <a:cubicBezTo>
                  <a:pt x="1875479" y="2787856"/>
                  <a:pt x="1886781" y="2794212"/>
                  <a:pt x="1894591" y="2803584"/>
                </a:cubicBezTo>
                <a:cubicBezTo>
                  <a:pt x="1916414" y="2829772"/>
                  <a:pt x="1913997" y="2838622"/>
                  <a:pt x="1929097" y="2872596"/>
                </a:cubicBezTo>
                <a:cubicBezTo>
                  <a:pt x="1949140" y="2917692"/>
                  <a:pt x="1946554" y="2899087"/>
                  <a:pt x="1963603" y="2950234"/>
                </a:cubicBezTo>
                <a:cubicBezTo>
                  <a:pt x="1967352" y="2961481"/>
                  <a:pt x="1967559" y="2973842"/>
                  <a:pt x="1972229" y="2984739"/>
                </a:cubicBezTo>
                <a:cubicBezTo>
                  <a:pt x="1984893" y="3014288"/>
                  <a:pt x="2000984" y="3042248"/>
                  <a:pt x="2015361" y="3071003"/>
                </a:cubicBezTo>
                <a:lnTo>
                  <a:pt x="2032614" y="3105509"/>
                </a:lnTo>
                <a:lnTo>
                  <a:pt x="2049867" y="3140015"/>
                </a:lnTo>
                <a:cubicBezTo>
                  <a:pt x="2062281" y="3189672"/>
                  <a:pt x="2063816" y="3202417"/>
                  <a:pt x="2092999" y="3260784"/>
                </a:cubicBezTo>
                <a:lnTo>
                  <a:pt x="2136131" y="3347049"/>
                </a:lnTo>
                <a:cubicBezTo>
                  <a:pt x="2154226" y="3419429"/>
                  <a:pt x="2131661" y="3339773"/>
                  <a:pt x="2170636" y="3433313"/>
                </a:cubicBezTo>
                <a:cubicBezTo>
                  <a:pt x="2177631" y="3450100"/>
                  <a:pt x="2181135" y="3468186"/>
                  <a:pt x="2187889" y="3485071"/>
                </a:cubicBezTo>
                <a:cubicBezTo>
                  <a:pt x="2226246" y="3580961"/>
                  <a:pt x="2205216" y="3545566"/>
                  <a:pt x="2239648" y="3597215"/>
                </a:cubicBezTo>
                <a:cubicBezTo>
                  <a:pt x="2245399" y="3614468"/>
                  <a:pt x="2246814" y="3633841"/>
                  <a:pt x="2256901" y="3648973"/>
                </a:cubicBezTo>
                <a:cubicBezTo>
                  <a:pt x="2262652" y="3657599"/>
                  <a:pt x="2269517" y="3665579"/>
                  <a:pt x="2274153" y="3674852"/>
                </a:cubicBezTo>
                <a:cubicBezTo>
                  <a:pt x="2278220" y="3682985"/>
                  <a:pt x="2279198" y="3692374"/>
                  <a:pt x="2282780" y="3700732"/>
                </a:cubicBezTo>
                <a:cubicBezTo>
                  <a:pt x="2287846" y="3712552"/>
                  <a:pt x="2294282" y="3723735"/>
                  <a:pt x="2300033" y="3735237"/>
                </a:cubicBezTo>
                <a:cubicBezTo>
                  <a:pt x="2316493" y="3801083"/>
                  <a:pt x="2297230" y="3738259"/>
                  <a:pt x="2334538" y="3812875"/>
                </a:cubicBezTo>
                <a:cubicBezTo>
                  <a:pt x="2341463" y="3826725"/>
                  <a:pt x="2345502" y="3841857"/>
                  <a:pt x="2351791" y="3856007"/>
                </a:cubicBezTo>
                <a:cubicBezTo>
                  <a:pt x="2357014" y="3867758"/>
                  <a:pt x="2363978" y="3878693"/>
                  <a:pt x="2369044" y="3890513"/>
                </a:cubicBezTo>
                <a:cubicBezTo>
                  <a:pt x="2372626" y="3898871"/>
                  <a:pt x="2373254" y="3908443"/>
                  <a:pt x="2377670" y="3916392"/>
                </a:cubicBezTo>
                <a:cubicBezTo>
                  <a:pt x="2387740" y="3934518"/>
                  <a:pt x="2400674" y="3950898"/>
                  <a:pt x="2412176" y="3968151"/>
                </a:cubicBezTo>
                <a:lnTo>
                  <a:pt x="2446682" y="4019909"/>
                </a:lnTo>
                <a:lnTo>
                  <a:pt x="2463935" y="4045788"/>
                </a:lnTo>
              </a:path>
            </a:pathLst>
          </a:cu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ostoročno 9"/>
          <p:cNvSpPr/>
          <p:nvPr/>
        </p:nvSpPr>
        <p:spPr>
          <a:xfrm>
            <a:off x="3286664" y="5149970"/>
            <a:ext cx="1213114" cy="655607"/>
          </a:xfrm>
          <a:custGeom>
            <a:avLst/>
            <a:gdLst>
              <a:gd name="connsiteX0" fmla="*/ 712782 w 1213114"/>
              <a:gd name="connsiteY0" fmla="*/ 25879 h 655607"/>
              <a:gd name="connsiteX1" fmla="*/ 669650 w 1213114"/>
              <a:gd name="connsiteY1" fmla="*/ 17253 h 655607"/>
              <a:gd name="connsiteX2" fmla="*/ 635144 w 1213114"/>
              <a:gd name="connsiteY2" fmla="*/ 8626 h 655607"/>
              <a:gd name="connsiteX3" fmla="*/ 548880 w 1213114"/>
              <a:gd name="connsiteY3" fmla="*/ 0 h 655607"/>
              <a:gd name="connsiteX4" fmla="*/ 83053 w 1213114"/>
              <a:gd name="connsiteY4" fmla="*/ 8626 h 655607"/>
              <a:gd name="connsiteX5" fmla="*/ 57174 w 1213114"/>
              <a:gd name="connsiteY5" fmla="*/ 25879 h 655607"/>
              <a:gd name="connsiteX6" fmla="*/ 39921 w 1213114"/>
              <a:gd name="connsiteY6" fmla="*/ 77638 h 655607"/>
              <a:gd name="connsiteX7" fmla="*/ 31295 w 1213114"/>
              <a:gd name="connsiteY7" fmla="*/ 103517 h 655607"/>
              <a:gd name="connsiteX8" fmla="*/ 14042 w 1213114"/>
              <a:gd name="connsiteY8" fmla="*/ 181155 h 655607"/>
              <a:gd name="connsiteX9" fmla="*/ 14042 w 1213114"/>
              <a:gd name="connsiteY9" fmla="*/ 431321 h 655607"/>
              <a:gd name="connsiteX10" fmla="*/ 39921 w 1213114"/>
              <a:gd name="connsiteY10" fmla="*/ 491706 h 655607"/>
              <a:gd name="connsiteX11" fmla="*/ 65801 w 1213114"/>
              <a:gd name="connsiteY11" fmla="*/ 517585 h 655607"/>
              <a:gd name="connsiteX12" fmla="*/ 134812 w 1213114"/>
              <a:gd name="connsiteY12" fmla="*/ 595223 h 655607"/>
              <a:gd name="connsiteX13" fmla="*/ 160691 w 1213114"/>
              <a:gd name="connsiteY13" fmla="*/ 603849 h 655607"/>
              <a:gd name="connsiteX14" fmla="*/ 229702 w 1213114"/>
              <a:gd name="connsiteY14" fmla="*/ 638355 h 655607"/>
              <a:gd name="connsiteX15" fmla="*/ 298714 w 1213114"/>
              <a:gd name="connsiteY15" fmla="*/ 655607 h 655607"/>
              <a:gd name="connsiteX16" fmla="*/ 962948 w 1213114"/>
              <a:gd name="connsiteY16" fmla="*/ 646981 h 655607"/>
              <a:gd name="connsiteX17" fmla="*/ 1023333 w 1213114"/>
              <a:gd name="connsiteY17" fmla="*/ 621102 h 655607"/>
              <a:gd name="connsiteX18" fmla="*/ 1057838 w 1213114"/>
              <a:gd name="connsiteY18" fmla="*/ 612475 h 655607"/>
              <a:gd name="connsiteX19" fmla="*/ 1109597 w 1213114"/>
              <a:gd name="connsiteY19" fmla="*/ 577970 h 655607"/>
              <a:gd name="connsiteX20" fmla="*/ 1135476 w 1213114"/>
              <a:gd name="connsiteY20" fmla="*/ 560717 h 655607"/>
              <a:gd name="connsiteX21" fmla="*/ 1187234 w 1213114"/>
              <a:gd name="connsiteY21" fmla="*/ 526211 h 655607"/>
              <a:gd name="connsiteX22" fmla="*/ 1213114 w 1213114"/>
              <a:gd name="connsiteY22" fmla="*/ 448573 h 655607"/>
              <a:gd name="connsiteX23" fmla="*/ 1204487 w 1213114"/>
              <a:gd name="connsiteY23" fmla="*/ 267419 h 655607"/>
              <a:gd name="connsiteX24" fmla="*/ 1195861 w 1213114"/>
              <a:gd name="connsiteY24" fmla="*/ 241540 h 655607"/>
              <a:gd name="connsiteX25" fmla="*/ 1161355 w 1213114"/>
              <a:gd name="connsiteY25" fmla="*/ 215660 h 655607"/>
              <a:gd name="connsiteX26" fmla="*/ 1135476 w 1213114"/>
              <a:gd name="connsiteY26" fmla="*/ 189781 h 655607"/>
              <a:gd name="connsiteX27" fmla="*/ 1075091 w 1213114"/>
              <a:gd name="connsiteY27" fmla="*/ 155275 h 655607"/>
              <a:gd name="connsiteX28" fmla="*/ 1040585 w 1213114"/>
              <a:gd name="connsiteY28" fmla="*/ 146649 h 655607"/>
              <a:gd name="connsiteX29" fmla="*/ 962948 w 1213114"/>
              <a:gd name="connsiteY29" fmla="*/ 112143 h 655607"/>
              <a:gd name="connsiteX30" fmla="*/ 928442 w 1213114"/>
              <a:gd name="connsiteY30" fmla="*/ 94890 h 655607"/>
              <a:gd name="connsiteX31" fmla="*/ 876684 w 1213114"/>
              <a:gd name="connsiteY31" fmla="*/ 77638 h 655607"/>
              <a:gd name="connsiteX32" fmla="*/ 850804 w 1213114"/>
              <a:gd name="connsiteY32" fmla="*/ 69011 h 655607"/>
              <a:gd name="connsiteX33" fmla="*/ 781793 w 1213114"/>
              <a:gd name="connsiteY33" fmla="*/ 51758 h 655607"/>
              <a:gd name="connsiteX34" fmla="*/ 695529 w 1213114"/>
              <a:gd name="connsiteY34" fmla="*/ 17253 h 655607"/>
              <a:gd name="connsiteX35" fmla="*/ 643770 w 1213114"/>
              <a:gd name="connsiteY35" fmla="*/ 0 h 655607"/>
              <a:gd name="connsiteX36" fmla="*/ 626517 w 1213114"/>
              <a:gd name="connsiteY36" fmla="*/ 0 h 65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13114" h="655607">
                <a:moveTo>
                  <a:pt x="712782" y="25879"/>
                </a:moveTo>
                <a:cubicBezTo>
                  <a:pt x="698405" y="23004"/>
                  <a:pt x="683963" y="20434"/>
                  <a:pt x="669650" y="17253"/>
                </a:cubicBezTo>
                <a:cubicBezTo>
                  <a:pt x="658076" y="14681"/>
                  <a:pt x="646881" y="10303"/>
                  <a:pt x="635144" y="8626"/>
                </a:cubicBezTo>
                <a:cubicBezTo>
                  <a:pt x="606536" y="4539"/>
                  <a:pt x="577635" y="2875"/>
                  <a:pt x="548880" y="0"/>
                </a:cubicBezTo>
                <a:cubicBezTo>
                  <a:pt x="393604" y="2875"/>
                  <a:pt x="238141" y="464"/>
                  <a:pt x="83053" y="8626"/>
                </a:cubicBezTo>
                <a:cubicBezTo>
                  <a:pt x="72700" y="9171"/>
                  <a:pt x="62669" y="17087"/>
                  <a:pt x="57174" y="25879"/>
                </a:cubicBezTo>
                <a:cubicBezTo>
                  <a:pt x="47535" y="41301"/>
                  <a:pt x="45672" y="60385"/>
                  <a:pt x="39921" y="77638"/>
                </a:cubicBezTo>
                <a:cubicBezTo>
                  <a:pt x="37046" y="86264"/>
                  <a:pt x="33078" y="94601"/>
                  <a:pt x="31295" y="103517"/>
                </a:cubicBezTo>
                <a:cubicBezTo>
                  <a:pt x="20343" y="158275"/>
                  <a:pt x="26224" y="132425"/>
                  <a:pt x="14042" y="181155"/>
                </a:cubicBezTo>
                <a:cubicBezTo>
                  <a:pt x="919" y="299270"/>
                  <a:pt x="0" y="269830"/>
                  <a:pt x="14042" y="431321"/>
                </a:cubicBezTo>
                <a:cubicBezTo>
                  <a:pt x="15157" y="444147"/>
                  <a:pt x="34975" y="484781"/>
                  <a:pt x="39921" y="491706"/>
                </a:cubicBezTo>
                <a:cubicBezTo>
                  <a:pt x="47012" y="501633"/>
                  <a:pt x="57991" y="508213"/>
                  <a:pt x="65801" y="517585"/>
                </a:cubicBezTo>
                <a:cubicBezTo>
                  <a:pt x="87932" y="544142"/>
                  <a:pt x="96091" y="582316"/>
                  <a:pt x="134812" y="595223"/>
                </a:cubicBezTo>
                <a:lnTo>
                  <a:pt x="160691" y="603849"/>
                </a:lnTo>
                <a:cubicBezTo>
                  <a:pt x="190370" y="623636"/>
                  <a:pt x="190511" y="626297"/>
                  <a:pt x="229702" y="638355"/>
                </a:cubicBezTo>
                <a:cubicBezTo>
                  <a:pt x="252365" y="645328"/>
                  <a:pt x="298714" y="655607"/>
                  <a:pt x="298714" y="655607"/>
                </a:cubicBezTo>
                <a:lnTo>
                  <a:pt x="962948" y="646981"/>
                </a:lnTo>
                <a:cubicBezTo>
                  <a:pt x="978250" y="646598"/>
                  <a:pt x="1012906" y="625012"/>
                  <a:pt x="1023333" y="621102"/>
                </a:cubicBezTo>
                <a:cubicBezTo>
                  <a:pt x="1034434" y="616939"/>
                  <a:pt x="1046336" y="615351"/>
                  <a:pt x="1057838" y="612475"/>
                </a:cubicBezTo>
                <a:lnTo>
                  <a:pt x="1109597" y="577970"/>
                </a:lnTo>
                <a:cubicBezTo>
                  <a:pt x="1118223" y="572219"/>
                  <a:pt x="1128145" y="568048"/>
                  <a:pt x="1135476" y="560717"/>
                </a:cubicBezTo>
                <a:cubicBezTo>
                  <a:pt x="1167785" y="528408"/>
                  <a:pt x="1149782" y="538696"/>
                  <a:pt x="1187234" y="526211"/>
                </a:cubicBezTo>
                <a:cubicBezTo>
                  <a:pt x="1208065" y="494964"/>
                  <a:pt x="1213114" y="495062"/>
                  <a:pt x="1213114" y="448573"/>
                </a:cubicBezTo>
                <a:cubicBezTo>
                  <a:pt x="1213114" y="388120"/>
                  <a:pt x="1209507" y="327663"/>
                  <a:pt x="1204487" y="267419"/>
                </a:cubicBezTo>
                <a:cubicBezTo>
                  <a:pt x="1203732" y="258357"/>
                  <a:pt x="1201682" y="248525"/>
                  <a:pt x="1195861" y="241540"/>
                </a:cubicBezTo>
                <a:cubicBezTo>
                  <a:pt x="1186657" y="230495"/>
                  <a:pt x="1172271" y="225017"/>
                  <a:pt x="1161355" y="215660"/>
                </a:cubicBezTo>
                <a:cubicBezTo>
                  <a:pt x="1152092" y="207721"/>
                  <a:pt x="1144848" y="197591"/>
                  <a:pt x="1135476" y="189781"/>
                </a:cubicBezTo>
                <a:cubicBezTo>
                  <a:pt x="1121824" y="178404"/>
                  <a:pt x="1090433" y="161028"/>
                  <a:pt x="1075091" y="155275"/>
                </a:cubicBezTo>
                <a:cubicBezTo>
                  <a:pt x="1063990" y="151112"/>
                  <a:pt x="1052087" y="149524"/>
                  <a:pt x="1040585" y="146649"/>
                </a:cubicBezTo>
                <a:cubicBezTo>
                  <a:pt x="976393" y="98505"/>
                  <a:pt x="1038491" y="137325"/>
                  <a:pt x="962948" y="112143"/>
                </a:cubicBezTo>
                <a:cubicBezTo>
                  <a:pt x="950748" y="108076"/>
                  <a:pt x="940382" y="99666"/>
                  <a:pt x="928442" y="94890"/>
                </a:cubicBezTo>
                <a:cubicBezTo>
                  <a:pt x="911557" y="88136"/>
                  <a:pt x="893937" y="83389"/>
                  <a:pt x="876684" y="77638"/>
                </a:cubicBezTo>
                <a:cubicBezTo>
                  <a:pt x="868057" y="74762"/>
                  <a:pt x="859721" y="70794"/>
                  <a:pt x="850804" y="69011"/>
                </a:cubicBezTo>
                <a:cubicBezTo>
                  <a:pt x="825479" y="63946"/>
                  <a:pt x="805009" y="61707"/>
                  <a:pt x="781793" y="51758"/>
                </a:cubicBezTo>
                <a:cubicBezTo>
                  <a:pt x="692944" y="13680"/>
                  <a:pt x="813334" y="56523"/>
                  <a:pt x="695529" y="17253"/>
                </a:cubicBezTo>
                <a:cubicBezTo>
                  <a:pt x="695524" y="17251"/>
                  <a:pt x="643775" y="0"/>
                  <a:pt x="643770" y="0"/>
                </a:cubicBezTo>
                <a:lnTo>
                  <a:pt x="626517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603849" y="5667555"/>
            <a:ext cx="5982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Posnetka kipa iz leta 1957 ne smem objaviti na spletu.</a:t>
            </a:r>
          </a:p>
          <a:p>
            <a:r>
              <a:rPr lang="sl-SI" smtClean="0"/>
              <a:t>Do Ljudske pravice iz leta 1943 lahko dostopam samo v NUK-u.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Avtorska licenca cc </a:t>
            </a:r>
            <a:r>
              <a:rPr lang="sl-SI" sz="3600" smtClean="0"/>
              <a:t>(ustvarjalna gmajna)</a:t>
            </a:r>
            <a:r>
              <a:rPr lang="sl-SI" smtClean="0"/>
              <a:t> odpira pot do znanja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idx="1"/>
          </p:nvPr>
        </p:nvSpPr>
        <p:spPr>
          <a:xfrm>
            <a:off x="310551" y="2044460"/>
            <a:ext cx="4040188" cy="639762"/>
          </a:xfrm>
        </p:spPr>
        <p:txBody>
          <a:bodyPr>
            <a:normAutofit/>
          </a:bodyPr>
          <a:lstStyle/>
          <a:p>
            <a:r>
              <a:rPr lang="sl-SI" smtClean="0"/>
              <a:t>Zaščita (copyright)</a:t>
            </a:r>
            <a:endParaRPr lang="sl-SI"/>
          </a:p>
        </p:txBody>
      </p:sp>
      <p:pic>
        <p:nvPicPr>
          <p:cNvPr id="9" name="Ograda vsebine 8" descr="MIN_1175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10551" y="2883041"/>
            <a:ext cx="4040188" cy="3604629"/>
          </a:xfrm>
        </p:spPr>
      </p:pic>
      <p:sp>
        <p:nvSpPr>
          <p:cNvPr id="7" name="Ograda besedila 6"/>
          <p:cNvSpPr>
            <a:spLocks noGrp="1"/>
          </p:cNvSpPr>
          <p:nvPr>
            <p:ph type="body" sz="quarter" idx="3"/>
          </p:nvPr>
        </p:nvSpPr>
        <p:spPr>
          <a:xfrm>
            <a:off x="4645025" y="1724579"/>
            <a:ext cx="4498975" cy="639762"/>
          </a:xfrm>
        </p:spPr>
        <p:txBody>
          <a:bodyPr>
            <a:normAutofit fontScale="92500"/>
          </a:bodyPr>
          <a:lstStyle/>
          <a:p>
            <a:r>
              <a:rPr lang="sl-SI" smtClean="0"/>
              <a:t>Prosti </a:t>
            </a:r>
            <a:r>
              <a:rPr lang="sl-SI" smtClean="0"/>
              <a:t>dostop (Creative Commons)</a:t>
            </a:r>
            <a:endParaRPr lang="sl-SI"/>
          </a:p>
        </p:txBody>
      </p:sp>
      <p:pic>
        <p:nvPicPr>
          <p:cNvPr id="10" name="Ograda vsebine 9" descr="open-access-illus-we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450222" y="2536382"/>
            <a:ext cx="2236578" cy="3951288"/>
          </a:xfrm>
        </p:spPr>
      </p:pic>
      <p:sp>
        <p:nvSpPr>
          <p:cNvPr id="8" name="Desna puščica 7"/>
          <p:cNvSpPr/>
          <p:nvPr/>
        </p:nvSpPr>
        <p:spPr>
          <a:xfrm>
            <a:off x="5037827" y="47445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Sprememba zakonodaje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355011"/>
            <a:ext cx="8229600" cy="3771152"/>
          </a:xfrm>
        </p:spPr>
        <p:txBody>
          <a:bodyPr/>
          <a:lstStyle/>
          <a:p>
            <a:r>
              <a:rPr lang="sl-SI" smtClean="0"/>
              <a:t> </a:t>
            </a:r>
            <a:r>
              <a:rPr lang="sl-SI" strike="sngStrike" smtClean="0"/>
              <a:t>copyright</a:t>
            </a:r>
            <a:r>
              <a:rPr lang="sl-SI" smtClean="0"/>
              <a:t>          Creative Commons</a:t>
            </a:r>
          </a:p>
          <a:p>
            <a:r>
              <a:rPr lang="sl-SI" smtClean="0"/>
              <a:t>zakon o </a:t>
            </a:r>
            <a:r>
              <a:rPr lang="sl-SI" strike="sngStrike" smtClean="0">
                <a:solidFill>
                  <a:srgbClr val="FF0000"/>
                </a:solidFill>
              </a:rPr>
              <a:t>varstvu</a:t>
            </a:r>
            <a:r>
              <a:rPr lang="sl-SI" smtClean="0"/>
              <a:t> kulturne dediščine </a:t>
            </a:r>
            <a:r>
              <a:rPr lang="sl-SI" sz="2400" smtClean="0"/>
              <a:t>(zaščita = muzealizacija)</a:t>
            </a:r>
            <a:r>
              <a:rPr lang="sl-SI" smtClean="0"/>
              <a:t>             zakon o </a:t>
            </a:r>
            <a:r>
              <a:rPr lang="sl-SI" smtClean="0">
                <a:solidFill>
                  <a:srgbClr val="FF0000"/>
                </a:solidFill>
              </a:rPr>
              <a:t>promociji</a:t>
            </a:r>
            <a:r>
              <a:rPr lang="sl-SI" smtClean="0"/>
              <a:t> kulturne dediščine</a:t>
            </a:r>
          </a:p>
          <a:p>
            <a:r>
              <a:rPr lang="sl-SI" smtClean="0"/>
              <a:t>javni interes naj ima prednost pred zasebnim </a:t>
            </a:r>
            <a:r>
              <a:rPr lang="sl-SI" sz="2400" smtClean="0"/>
              <a:t>(omejitev zakona o varovanju zasebnosti)</a:t>
            </a:r>
            <a:endParaRPr lang="sl-SI"/>
          </a:p>
        </p:txBody>
      </p:sp>
      <p:sp>
        <p:nvSpPr>
          <p:cNvPr id="4" name="Desna puščica 3"/>
          <p:cNvSpPr/>
          <p:nvPr/>
        </p:nvSpPr>
        <p:spPr>
          <a:xfrm>
            <a:off x="2751826" y="2500106"/>
            <a:ext cx="577970" cy="329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Desna puščica 4"/>
          <p:cNvSpPr/>
          <p:nvPr/>
        </p:nvSpPr>
        <p:spPr>
          <a:xfrm>
            <a:off x="2930106" y="3605842"/>
            <a:ext cx="577970" cy="329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Sprememba mentalne drže</a:t>
            </a:r>
            <a:endParaRPr lang="sl-SI"/>
          </a:p>
        </p:txBody>
      </p:sp>
      <p:pic>
        <p:nvPicPr>
          <p:cNvPr id="9" name="Ograda vsebine 8" descr="smile-smejk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82550" y="2961242"/>
            <a:ext cx="3153749" cy="3137980"/>
          </a:xfrm>
        </p:spPr>
      </p:pic>
      <p:pic>
        <p:nvPicPr>
          <p:cNvPr id="10" name="Ograda vsebine 9" descr="emoitcon-faces-collection-0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61407"/>
            <a:ext cx="3058203" cy="3037815"/>
          </a:xfrm>
        </p:spPr>
      </p:pic>
      <p:sp>
        <p:nvSpPr>
          <p:cNvPr id="5" name="Desna puščica 4"/>
          <p:cNvSpPr/>
          <p:nvPr/>
        </p:nvSpPr>
        <p:spPr>
          <a:xfrm>
            <a:off x="3783372" y="4459857"/>
            <a:ext cx="978408" cy="48463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1561381"/>
            <a:ext cx="8229600" cy="3683479"/>
          </a:xfrm>
        </p:spPr>
        <p:txBody>
          <a:bodyPr>
            <a:noAutofit/>
          </a:bodyPr>
          <a:lstStyle/>
          <a:p>
            <a:r>
              <a:rPr lang="sl-SI" sz="16600" smtClean="0"/>
              <a:t>Toda ...</a:t>
            </a:r>
            <a:endParaRPr lang="sl-SI" sz="1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Diplome in slovenskega jezika in književnosti</a:t>
            </a:r>
            <a:endParaRPr lang="sl-SI"/>
          </a:p>
        </p:txBody>
      </p:sp>
      <p:graphicFrame>
        <p:nvGraphicFramePr>
          <p:cNvPr id="9" name="Ograda vsebine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Senčna stran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Dejstva</a:t>
            </a:r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sz="half" idx="2"/>
          </p:nvPr>
        </p:nvSpPr>
        <p:spPr>
          <a:xfrm>
            <a:off x="4830792" y="2174875"/>
            <a:ext cx="4040188" cy="3951288"/>
          </a:xfrm>
        </p:spPr>
        <p:txBody>
          <a:bodyPr>
            <a:normAutofit/>
          </a:bodyPr>
          <a:lstStyle/>
          <a:p>
            <a:r>
              <a:rPr lang="sl-SI" smtClean="0"/>
              <a:t>občutek krize in propada</a:t>
            </a:r>
          </a:p>
          <a:p>
            <a:r>
              <a:rPr lang="sl-SI" smtClean="0"/>
              <a:t>strah, skrb</a:t>
            </a:r>
            <a:r>
              <a:rPr lang="sl-SI" smtClean="0"/>
              <a:t>, </a:t>
            </a:r>
            <a:r>
              <a:rPr lang="sl-SI" smtClean="0"/>
              <a:t>zaskrbljenost</a:t>
            </a:r>
          </a:p>
          <a:p>
            <a:r>
              <a:rPr lang="sl-SI" smtClean="0"/>
              <a:t>zagrenjenost</a:t>
            </a:r>
          </a:p>
          <a:p>
            <a:r>
              <a:rPr lang="sl-SI" smtClean="0"/>
              <a:t>malodušje, defetizem</a:t>
            </a:r>
          </a:p>
          <a:p>
            <a:r>
              <a:rPr lang="sl-SI" smtClean="0"/>
              <a:t>zlovolja</a:t>
            </a:r>
          </a:p>
          <a:p>
            <a:r>
              <a:rPr lang="sl-SI" smtClean="0"/>
              <a:t>gnev, ogorčenje</a:t>
            </a:r>
            <a:endParaRPr lang="sl-SI" smtClean="0"/>
          </a:p>
        </p:txBody>
      </p:sp>
      <p:sp>
        <p:nvSpPr>
          <p:cNvPr id="7" name="Ograda besedila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smtClean="0"/>
              <a:t>Posledica</a:t>
            </a:r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4"/>
          </p:nvPr>
        </p:nvSpPr>
        <p:spPr>
          <a:xfrm>
            <a:off x="457200" y="2295645"/>
            <a:ext cx="4041775" cy="3951288"/>
          </a:xfrm>
        </p:spPr>
        <p:txBody>
          <a:bodyPr/>
          <a:lstStyle/>
          <a:p>
            <a:r>
              <a:rPr lang="sl-SI" smtClean="0"/>
              <a:t>slaba prodaja knjig</a:t>
            </a:r>
          </a:p>
          <a:p>
            <a:r>
              <a:rPr lang="sl-SI" smtClean="0"/>
              <a:t>slabi testi pismenosti</a:t>
            </a:r>
          </a:p>
          <a:p>
            <a:r>
              <a:rPr lang="sl-SI" smtClean="0"/>
              <a:t>umikanje slovenščine iz javne rabe in iz znanosti</a:t>
            </a:r>
          </a:p>
          <a:p>
            <a:r>
              <a:rPr lang="sl-SI" smtClean="0"/>
              <a:t>porast slabe literature</a:t>
            </a:r>
          </a:p>
          <a:p>
            <a:r>
              <a:rPr lang="sl-SI" smtClean="0"/>
              <a:t>kadrovsko in publicistično usihanje slovenistike</a:t>
            </a:r>
          </a:p>
          <a:p>
            <a:r>
              <a:rPr lang="sl-SI" smtClean="0"/>
              <a:t>krčenje članstva SdS</a:t>
            </a:r>
          </a:p>
          <a:p>
            <a:r>
              <a:rPr lang="sl-SI" smtClean="0"/>
              <a:t>...</a:t>
            </a:r>
            <a:endParaRPr lang="sl-SI"/>
          </a:p>
        </p:txBody>
      </p:sp>
      <p:sp>
        <p:nvSpPr>
          <p:cNvPr id="9" name="Desna puščica 8"/>
          <p:cNvSpPr/>
          <p:nvPr/>
        </p:nvSpPr>
        <p:spPr>
          <a:xfrm>
            <a:off x="3243532" y="16902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Slovenistične objave</a:t>
            </a:r>
            <a:endParaRPr lang="sl-SI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996" cy="6177920"/>
          </a:xfrm>
        </p:spPr>
        <p:txBody>
          <a:bodyPr>
            <a:normAutofit/>
          </a:bodyPr>
          <a:lstStyle/>
          <a:p>
            <a:r>
              <a:rPr lang="sl-SI" smtClean="0"/>
              <a:t>Ne zakrivajmo si oči pred destvom, da se slovenistika v </a:t>
            </a:r>
            <a:r>
              <a:rPr lang="sl-SI" smtClean="0"/>
              <a:t>zadnjih petnajstih </a:t>
            </a:r>
            <a:r>
              <a:rPr lang="sl-SI" smtClean="0"/>
              <a:t>letih </a:t>
            </a:r>
            <a:r>
              <a:rPr lang="sl-SI" smtClean="0"/>
              <a:t>vztrajno kadrovsko </a:t>
            </a:r>
            <a:r>
              <a:rPr lang="sl-SI" smtClean="0"/>
              <a:t>in publicistično </a:t>
            </a:r>
            <a:r>
              <a:rPr lang="sl-SI" smtClean="0"/>
              <a:t>krči</a:t>
            </a:r>
            <a:r>
              <a:rPr lang="sl-SI" smtClean="0"/>
              <a:t>. Res je zadnji čas za spremembo obnašanja in za njeno revitalizacijo. </a:t>
            </a:r>
            <a:endParaRPr lang="sl-SI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solidFill>
                  <a:schemeClr val="bg1"/>
                </a:solidFill>
              </a:rPr>
              <a:t>Sončna stran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8" name="Ograda besedila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>
                <a:solidFill>
                  <a:schemeClr val="bg1"/>
                </a:solidFill>
              </a:rPr>
              <a:t>Dejstva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9" name="Ograda vsebine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mtClean="0">
                <a:solidFill>
                  <a:schemeClr val="bg1"/>
                </a:solidFill>
              </a:rPr>
              <a:t>slovenščina je med prvimi 40–100 jeziki na svetu</a:t>
            </a:r>
          </a:p>
          <a:p>
            <a:r>
              <a:rPr lang="sl-SI" smtClean="0">
                <a:solidFill>
                  <a:schemeClr val="bg1"/>
                </a:solidFill>
              </a:rPr>
              <a:t>domača literarna dediščina je digitalizirana in v prostem dostopu; tudi diplome</a:t>
            </a:r>
          </a:p>
          <a:p>
            <a:r>
              <a:rPr lang="sl-SI" smtClean="0">
                <a:solidFill>
                  <a:schemeClr val="bg1"/>
                </a:solidFill>
              </a:rPr>
              <a:t>jezikovnotehnološko smo dobro opremljeni</a:t>
            </a:r>
          </a:p>
          <a:p>
            <a:r>
              <a:rPr lang="sl-SI" smtClean="0">
                <a:solidFill>
                  <a:schemeClr val="bg1"/>
                </a:solidFill>
              </a:rPr>
              <a:t>strokovna komunikacija je v porastu</a:t>
            </a:r>
          </a:p>
          <a:p>
            <a:r>
              <a:rPr lang="sl-SI" smtClean="0">
                <a:solidFill>
                  <a:schemeClr val="bg1"/>
                </a:solidFill>
              </a:rPr>
              <a:t>slovenščina v disertacijah prevladuje nad angleščino</a:t>
            </a:r>
          </a:p>
          <a:p>
            <a:r>
              <a:rPr lang="sl-SI" smtClean="0">
                <a:solidFill>
                  <a:schemeClr val="bg1"/>
                </a:solidFill>
              </a:rPr>
              <a:t>laikom in lokalnim skupnostim je mar za jezik in književnost</a:t>
            </a:r>
          </a:p>
          <a:p>
            <a:endParaRPr lang="sl-SI" smtClean="0">
              <a:solidFill>
                <a:schemeClr val="bg1"/>
              </a:solidFill>
            </a:endParaRPr>
          </a:p>
          <a:p>
            <a:endParaRPr lang="sl-SI">
              <a:solidFill>
                <a:schemeClr val="bg1"/>
              </a:solidFill>
            </a:endParaRPr>
          </a:p>
        </p:txBody>
      </p:sp>
      <p:sp>
        <p:nvSpPr>
          <p:cNvPr id="10" name="Ograda besedil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smtClean="0">
                <a:solidFill>
                  <a:schemeClr val="bg1"/>
                </a:solidFill>
              </a:rPr>
              <a:t>Posledice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11" name="Ograda vsebine 10"/>
          <p:cNvSpPr>
            <a:spLocks noGrp="1"/>
          </p:cNvSpPr>
          <p:nvPr>
            <p:ph sz="quarter" idx="4"/>
          </p:nvPr>
        </p:nvSpPr>
        <p:spPr>
          <a:solidFill>
            <a:schemeClr val="bg1"/>
          </a:solidFill>
        </p:spPr>
        <p:txBody>
          <a:bodyPr anchor="ctr"/>
          <a:lstStyle/>
          <a:p>
            <a:pPr indent="0">
              <a:buNone/>
            </a:pPr>
            <a:r>
              <a:rPr lang="sl-SI" b="1" smtClean="0"/>
              <a:t>Ja ja, ampak že jutri je lahko vse drugače.</a:t>
            </a:r>
            <a:endParaRPr lang="sl-SI" b="1"/>
          </a:p>
        </p:txBody>
      </p:sp>
      <p:sp>
        <p:nvSpPr>
          <p:cNvPr id="12" name="Desna puščica 11"/>
          <p:cNvSpPr/>
          <p:nvPr/>
        </p:nvSpPr>
        <p:spPr>
          <a:xfrm>
            <a:off x="3518980" y="16902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:\Zaslonski posnetki\3-Statistika_wikipedij.jpg (Slika JPEG, 1258 × 823 pik) - Mozilla Firefox 24.9.2015 110937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18" y="1247864"/>
            <a:ext cx="8281358" cy="5410379"/>
          </a:xfrm>
          <a:prstGeom prst="rect">
            <a:avLst/>
          </a:prstGeom>
          <a:noFill/>
        </p:spPr>
      </p:pic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Visoko mesto slovenske Wikipedije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Digitalizirana klasika</a:t>
            </a:r>
            <a:endParaRPr lang="sl-SI"/>
          </a:p>
        </p:txBody>
      </p:sp>
      <p:pic>
        <p:nvPicPr>
          <p:cNvPr id="5122" name="Picture 2" descr="N:\Zaslonski posnetki\1-Digitalna knjižnica Slovenije - dLib.si - Mozilla Firefox 24.9.2015 1126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0785"/>
            <a:ext cx="5598098" cy="3597215"/>
          </a:xfrm>
          <a:prstGeom prst="rect">
            <a:avLst/>
          </a:prstGeom>
          <a:noFill/>
        </p:spPr>
      </p:pic>
      <p:pic>
        <p:nvPicPr>
          <p:cNvPr id="5123" name="Picture 3" descr="N:\Zaslonski posnetki\1-WikivirSlovenska leposlovna klasika – Wikivir - Mozilla Firefox 24.9.2015 1127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7422" y="1250830"/>
            <a:ext cx="5472677" cy="413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Zaslonski posnetki\1-Portal jezikovnih virov - Mozilla Firefox 24.9.2015 110713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584" y="1147511"/>
            <a:ext cx="6176513" cy="5652865"/>
          </a:xfrm>
          <a:prstGeom prst="rect">
            <a:avLst/>
          </a:prstGeom>
          <a:noFill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600" smtClean="0"/>
              <a:t>Dobra jezikovnotehnološka opremljenost</a:t>
            </a:r>
            <a:endParaRPr lang="sl-SI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Zaslonski posnetki\2-Fran - Mozilla Firefox 24.9.2015 110754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290" y="112144"/>
            <a:ext cx="7774373" cy="6574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Komunikacija na </a:t>
            </a:r>
            <a:r>
              <a:rPr lang="sl-SI" smtClean="0"/>
              <a:t>Slovlitu</a:t>
            </a:r>
            <a:endParaRPr lang="sl-SI"/>
          </a:p>
        </p:txBody>
      </p:sp>
      <p:graphicFrame>
        <p:nvGraphicFramePr>
          <p:cNvPr id="9" name="Ograda vsebine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Jezik disertacij</a:t>
            </a:r>
            <a:endParaRPr lang="sl-SI"/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5750</TotalTime>
  <Words>422</Words>
  <Application>Microsoft Office PowerPoint</Application>
  <PresentationFormat>Diaprojekcija na zaslonu (4:3)</PresentationFormat>
  <Paragraphs>71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2" baseType="lpstr">
      <vt:lpstr> Black </vt:lpstr>
      <vt:lpstr>Kam slovenistika?</vt:lpstr>
      <vt:lpstr>Senčna stran</vt:lpstr>
      <vt:lpstr>Sončna stran</vt:lpstr>
      <vt:lpstr>Visoko mesto slovenske Wikipedije</vt:lpstr>
      <vt:lpstr>Digitalizirana klasika</vt:lpstr>
      <vt:lpstr>Dobra jezikovnotehnološka opremljenost</vt:lpstr>
      <vt:lpstr>Diapozitiv 7</vt:lpstr>
      <vt:lpstr>Komunikacija na Slovlitu</vt:lpstr>
      <vt:lpstr>Jezik disertacij</vt:lpstr>
      <vt:lpstr>Vključevanje laikov in lokalnih skupnosti</vt:lpstr>
      <vt:lpstr>Problemi ...</vt:lpstr>
      <vt:lpstr>... in njihove rešitve</vt:lpstr>
      <vt:lpstr>Pogoji za boljše delovanje</vt:lpstr>
      <vt:lpstr>Copyright preprečuje dostop do informacij</vt:lpstr>
      <vt:lpstr>Avtorska licenca cc (ustvarjalna gmajna) odpira pot do znanja</vt:lpstr>
      <vt:lpstr>Sprememba zakonodaje</vt:lpstr>
      <vt:lpstr>Sprememba mentalne drže</vt:lpstr>
      <vt:lpstr>Toda ...</vt:lpstr>
      <vt:lpstr>Diplome in slovenskega jezika in književnosti</vt:lpstr>
      <vt:lpstr>Slovenistične objave</vt:lpstr>
      <vt:lpstr>Ne zakrivajmo si oči pred destvom, da se slovenistika v zadnjih petnajstih letih vztrajno kadrovsko in publicistično krči. Res je zadnji čas za spremembo obnašanja in za njeno revitalizacijo.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Paige</dc:creator>
  <cp:lastModifiedBy>Rec.</cp:lastModifiedBy>
  <cp:revision>27</cp:revision>
  <dcterms:created xsi:type="dcterms:W3CDTF">2015-04-14T04:29:32Z</dcterms:created>
  <dcterms:modified xsi:type="dcterms:W3CDTF">2015-09-24T22:05:38Z</dcterms:modified>
</cp:coreProperties>
</file>