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4" r:id="rId3"/>
    <p:sldId id="257" r:id="rId4"/>
    <p:sldId id="258" r:id="rId5"/>
    <p:sldId id="260" r:id="rId6"/>
    <p:sldId id="261" r:id="rId7"/>
    <p:sldId id="262" r:id="rId8"/>
    <p:sldId id="259" r:id="rId9"/>
    <p:sldId id="263" r:id="rId10"/>
    <p:sldId id="275" r:id="rId11"/>
    <p:sldId id="287" r:id="rId12"/>
    <p:sldId id="265" r:id="rId13"/>
    <p:sldId id="276" r:id="rId14"/>
    <p:sldId id="271" r:id="rId15"/>
    <p:sldId id="264" r:id="rId16"/>
    <p:sldId id="288" r:id="rId17"/>
    <p:sldId id="289" r:id="rId18"/>
    <p:sldId id="290" r:id="rId19"/>
    <p:sldId id="291" r:id="rId20"/>
    <p:sldId id="294" r:id="rId21"/>
    <p:sldId id="292" r:id="rId22"/>
    <p:sldId id="293" r:id="rId23"/>
    <p:sldId id="266" r:id="rId24"/>
    <p:sldId id="267" r:id="rId25"/>
    <p:sldId id="268" r:id="rId26"/>
    <p:sldId id="269" r:id="rId27"/>
    <p:sldId id="270" r:id="rId28"/>
    <p:sldId id="272" r:id="rId29"/>
    <p:sldId id="273" r:id="rId30"/>
    <p:sldId id="277" r:id="rId31"/>
    <p:sldId id="278" r:id="rId32"/>
    <p:sldId id="279" r:id="rId33"/>
    <p:sldId id="280" r:id="rId34"/>
    <p:sldId id="281" r:id="rId35"/>
    <p:sldId id="284" r:id="rId36"/>
    <p:sldId id="283" r:id="rId37"/>
    <p:sldId id="282" r:id="rId38"/>
    <p:sldId id="285" r:id="rId39"/>
    <p:sldId id="28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l-SI" smtClean="0"/>
              <a:t>Uredite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441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60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l-SI" smtClean="0"/>
              <a:t>Uredite slog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54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l-SI" smtClean="0"/>
              <a:t>Uredite slog naslova matrice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l-SI" smtClean="0"/>
              <a:t>Uredite sloge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5870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87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97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32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101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l-SI" smtClean="0"/>
              <a:t>Uredite slog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257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74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02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38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714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976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69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7"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81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95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l-SI" smtClean="0"/>
              <a:t>Uredite slog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59754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l.wikipedia.org/wiki/Trivialna_literatu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l.wikipedia.org/wiki/Karl_May" TargetMode="External"/><Relationship Id="rId2" Type="http://schemas.openxmlformats.org/officeDocument/2006/relationships/hyperlink" Target="https://sl.wikipedia.org/wiki/Franc_Henrik_Penn" TargetMode="External"/><Relationship Id="rId1" Type="http://schemas.openxmlformats.org/officeDocument/2006/relationships/slideLayout" Target="../slideLayouts/slideLayout2.xml"/><Relationship Id="rId5" Type="http://schemas.openxmlformats.org/officeDocument/2006/relationships/hyperlink" Target="https://sl.wikipedia.org/wiki/Victor_von_Falk" TargetMode="External"/><Relationship Id="rId4" Type="http://schemas.openxmlformats.org/officeDocument/2006/relationships/hyperlink" Target="https://sl.wikipedia.org/wiki/Miroslav_Malovr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l.wikipedia.org/wiki/Franc_Henrik_Pen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l.wikipedia.org/wiki/Karl_Ma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l.wikipedia.org/wiki/Miroslav_Malovr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sl.wikipedia.org/wiki/Victor_von_Fal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l.wikipedia.org/wiki/Kolporta%C3%85%C2%BEa" TargetMode="External"/><Relationship Id="rId2" Type="http://schemas.openxmlformats.org/officeDocument/2006/relationships/hyperlink" Target="mailto:slovlit@ijs.si?Subject=Re:%20[SlovLit]%20%3D?utf-8?q?Dialogi_--_Kolporta%3DC5%3DBEa_--_Besedoholik?%3D&amp;In-Reply-To=%3cCAOARoU6uW%2BM%3DHG0CGFfCf7UQ0_xrsX6mh4woLvUrtmhdD8WB7A@mail.gmail.com%3e" TargetMode="External"/><Relationship Id="rId1" Type="http://schemas.openxmlformats.org/officeDocument/2006/relationships/slideLayout" Target="../slideLayouts/slideLayout2.xml"/><Relationship Id="rId4" Type="http://schemas.openxmlformats.org/officeDocument/2006/relationships/hyperlink" Target="https://sl.wikisource.org/wiki/Kategorija:Kolporta%C5%BEni_roman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dlib.si/details/URN:NBN:SI:DOC-KH2R8B0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lib.si/details/URN:NBN:SI:DOC-O6FK06S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dlib.si/stream/URN:NBN:SI:DOC-XCJTSGYJ/23896050-94b3-4e0d-b665-95705841658f/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lib.si/details/URN:NBN:SI:DOC-DUTIXQO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lib.si/details/URN:NBN:SI:DOC-XLTGNOG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l.wikipedia.org/wiki/Kolporta%C3%85%C2%BEa" TargetMode="External"/><Relationship Id="rId2" Type="http://schemas.openxmlformats.org/officeDocument/2006/relationships/hyperlink" Target="mailto:slovlit@ijs.si?Subject=Re:%20[SlovLit]%20%3D?utf-8?q?Raziskovalni_projekt_v_Seattlu_--_Re%3D3A_Kolp?%3D%0a%09%3D?utf-8?q?orta%3DC5%3DBEni_roman_--_ZF_%3D3A_spekulativna_fikcija?%3D&amp;In-Reply-To=%3cCAOARoU4q0F1OyadpcxhCqUZ%3DHxb%2Bjs4ZOta%3DNqLMSWvrzOHzXg@mail.gmail.com%3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err="1" smtClean="0"/>
              <a:t>Kolportažni</a:t>
            </a:r>
            <a:r>
              <a:rPr lang="sl-SI" dirty="0" smtClean="0"/>
              <a:t> roman</a:t>
            </a:r>
            <a:endParaRPr lang="sl-SI" dirty="0"/>
          </a:p>
        </p:txBody>
      </p:sp>
      <p:sp>
        <p:nvSpPr>
          <p:cNvPr id="3" name="Podnaslov 2"/>
          <p:cNvSpPr>
            <a:spLocks noGrp="1"/>
          </p:cNvSpPr>
          <p:nvPr>
            <p:ph type="subTitle" idx="1"/>
          </p:nvPr>
        </p:nvSpPr>
        <p:spPr/>
        <p:txBody>
          <a:bodyPr/>
          <a:lstStyle/>
          <a:p>
            <a:r>
              <a:rPr lang="sl-SI" dirty="0" smtClean="0"/>
              <a:t>Miran </a:t>
            </a:r>
            <a:r>
              <a:rPr lang="sl-SI" dirty="0" err="1" smtClean="0"/>
              <a:t>hladnik</a:t>
            </a:r>
            <a:endParaRPr lang="sl-SI" dirty="0"/>
          </a:p>
        </p:txBody>
      </p:sp>
    </p:spTree>
    <p:extLst>
      <p:ext uri="{BB962C8B-B14F-4D97-AF65-F5344CB8AC3E}">
        <p14:creationId xmlns:p14="http://schemas.microsoft.com/office/powerpoint/2010/main" val="107072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Kolportažni</a:t>
            </a:r>
            <a:r>
              <a:rPr lang="sl-SI" dirty="0" smtClean="0"/>
              <a:t> romani so …</a:t>
            </a:r>
            <a:endParaRPr lang="sl-SI" dirty="0"/>
          </a:p>
        </p:txBody>
      </p:sp>
      <p:sp>
        <p:nvSpPr>
          <p:cNvPr id="3" name="Označba mesta vsebine 2"/>
          <p:cNvSpPr>
            <a:spLocks noGrp="1"/>
          </p:cNvSpPr>
          <p:nvPr>
            <p:ph idx="1"/>
          </p:nvPr>
        </p:nvSpPr>
        <p:spPr>
          <a:xfrm>
            <a:off x="1103312" y="1400432"/>
            <a:ext cx="9070418" cy="5296930"/>
          </a:xfrm>
        </p:spPr>
        <p:txBody>
          <a:bodyPr>
            <a:noAutofit/>
          </a:bodyPr>
          <a:lstStyle/>
          <a:p>
            <a:pPr marL="0" indent="0">
              <a:buNone/>
            </a:pPr>
            <a:r>
              <a:rPr lang="sl-SI" sz="2300" dirty="0" smtClean="0"/>
              <a:t>… tiskani na </a:t>
            </a:r>
            <a:r>
              <a:rPr lang="sl-SI" sz="2300" dirty="0"/>
              <a:t>slabem papirju v snopičih po 16 do 48 </a:t>
            </a:r>
            <a:r>
              <a:rPr lang="sl-SI" sz="2300" dirty="0" smtClean="0"/>
              <a:t>strani, izhajali so tedensko </a:t>
            </a:r>
            <a:r>
              <a:rPr lang="sl-SI" sz="2300" dirty="0"/>
              <a:t>ali dvakrat v tednu skozi celo leto ali celo več let zapored in </a:t>
            </a:r>
            <a:r>
              <a:rPr lang="sl-SI" sz="2300" dirty="0" smtClean="0"/>
              <a:t>so vezani </a:t>
            </a:r>
            <a:r>
              <a:rPr lang="sl-SI" sz="2300" dirty="0"/>
              <a:t>na koncu obsegali več tisoč strani. Proti koncu 19. stoletja so jih raznašali že naročnikom, ne le slučajnim kupcem. Velika popularnost teh romanov je vzbujala skrb cerkve in učiteljev, ki so jih označili za šund (plažo) oz. </a:t>
            </a:r>
            <a:r>
              <a:rPr lang="sl-SI" sz="2300" dirty="0">
                <a:hlinkClick r:id="rId2" tooltip="Trivialna literatura"/>
              </a:rPr>
              <a:t>trivialno literaturo</a:t>
            </a:r>
            <a:r>
              <a:rPr lang="sl-SI" sz="2300" dirty="0"/>
              <a:t>. Zanjo so krivili Žide, ki so bili pogosto njeni založniki, pisci in razpečevalci (kolporterji, kramarji, krošnjarji). Očitali so ji nemoralo, izgubo stika z realnostjo, senzacionalizem, nagovarjanje človekovih najnižjih nagonov, zasvajanje bralcev in spodbujanje kriminala, </a:t>
            </a:r>
            <a:r>
              <a:rPr lang="sl-SI" sz="2300" dirty="0" smtClean="0"/>
              <a:t>zato kolporterji </a:t>
            </a:r>
            <a:r>
              <a:rPr lang="sl-SI" sz="2300" dirty="0"/>
              <a:t>niso smeli imeti stalnih stojnic ali </a:t>
            </a:r>
            <a:r>
              <a:rPr lang="sl-SI" sz="2300" dirty="0" smtClean="0"/>
              <a:t>prodajaln </a:t>
            </a:r>
            <a:r>
              <a:rPr lang="sl-SI" sz="2300" dirty="0"/>
              <a:t>ter jo ponekod tudi zakonsko </a:t>
            </a:r>
            <a:r>
              <a:rPr lang="sl-SI" sz="2300" dirty="0" smtClean="0"/>
              <a:t>preganjali.</a:t>
            </a:r>
            <a:r>
              <a:rPr lang="sl-SI" sz="2300" dirty="0"/>
              <a:t> Po prvi svetovni vojni je izhajanje dolgih romanov v snopičih usahnilo, kolportažo je nadomestila prodaja po kioskih.</a:t>
            </a:r>
          </a:p>
        </p:txBody>
      </p:sp>
    </p:spTree>
    <p:extLst>
      <p:ext uri="{BB962C8B-B14F-4D97-AF65-F5344CB8AC3E}">
        <p14:creationId xmlns:p14="http://schemas.microsoft.com/office/powerpoint/2010/main" val="307620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Mesto </a:t>
            </a:r>
            <a:r>
              <a:rPr lang="sl-SI" dirty="0" err="1" smtClean="0"/>
              <a:t>kolportažnih</a:t>
            </a:r>
            <a:r>
              <a:rPr lang="sl-SI" dirty="0" smtClean="0"/>
              <a:t> romanov med tiskanimi literarnimi mediji</a:t>
            </a:r>
            <a:endParaRPr lang="sl-SI" dirty="0"/>
          </a:p>
        </p:txBody>
      </p:sp>
      <p:sp>
        <p:nvSpPr>
          <p:cNvPr id="3" name="Označba mesta vsebine 2"/>
          <p:cNvSpPr>
            <a:spLocks noGrp="1"/>
          </p:cNvSpPr>
          <p:nvPr>
            <p:ph idx="1"/>
          </p:nvPr>
        </p:nvSpPr>
        <p:spPr>
          <a:xfrm>
            <a:off x="1103312" y="2825578"/>
            <a:ext cx="8946541" cy="3422821"/>
          </a:xfrm>
        </p:spPr>
        <p:txBody>
          <a:bodyPr>
            <a:normAutofit/>
          </a:bodyPr>
          <a:lstStyle/>
          <a:p>
            <a:r>
              <a:rPr lang="sl-SI" sz="2400" dirty="0" smtClean="0"/>
              <a:t>knjiga (tudi antologije in koledarji)</a:t>
            </a:r>
          </a:p>
          <a:p>
            <a:r>
              <a:rPr lang="sl-SI" sz="2400" dirty="0" smtClean="0"/>
              <a:t>revija </a:t>
            </a:r>
          </a:p>
          <a:p>
            <a:r>
              <a:rPr lang="sl-SI" sz="2400" dirty="0"/>
              <a:t>časnik (podlistek)</a:t>
            </a:r>
          </a:p>
          <a:p>
            <a:r>
              <a:rPr lang="sl-SI" sz="2400" dirty="0" smtClean="0"/>
              <a:t>letak</a:t>
            </a:r>
          </a:p>
          <a:p>
            <a:r>
              <a:rPr lang="sl-SI" sz="2400" dirty="0" smtClean="0"/>
              <a:t>snopič (</a:t>
            </a:r>
            <a:r>
              <a:rPr lang="sl-SI" sz="2400" dirty="0" err="1" smtClean="0"/>
              <a:t>kolportažni</a:t>
            </a:r>
            <a:r>
              <a:rPr lang="sl-SI" sz="2400" dirty="0" smtClean="0"/>
              <a:t> roman)</a:t>
            </a:r>
          </a:p>
          <a:p>
            <a:endParaRPr lang="sl-SI" sz="2400" dirty="0"/>
          </a:p>
        </p:txBody>
      </p:sp>
    </p:spTree>
    <p:extLst>
      <p:ext uri="{BB962C8B-B14F-4D97-AF65-F5344CB8AC3E}">
        <p14:creationId xmlns:p14="http://schemas.microsoft.com/office/powerpoint/2010/main" val="249463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2" y="238534"/>
            <a:ext cx="11191661" cy="642914"/>
          </a:xfrm>
        </p:spPr>
        <p:txBody>
          <a:bodyPr/>
          <a:lstStyle/>
          <a:p>
            <a:r>
              <a:rPr lang="sl-SI" dirty="0" smtClean="0"/>
              <a:t>8 ali 10 slovenskih </a:t>
            </a:r>
            <a:r>
              <a:rPr lang="sl-SI" dirty="0" err="1" smtClean="0"/>
              <a:t>kolportažnih</a:t>
            </a:r>
            <a:r>
              <a:rPr lang="sl-SI" dirty="0" smtClean="0"/>
              <a:t> romanov?</a:t>
            </a:r>
            <a:endParaRPr lang="sl-SI" dirty="0"/>
          </a:p>
        </p:txBody>
      </p:sp>
      <p:sp>
        <p:nvSpPr>
          <p:cNvPr id="3" name="Označba mesta vsebine 2"/>
          <p:cNvSpPr>
            <a:spLocks noGrp="1"/>
          </p:cNvSpPr>
          <p:nvPr>
            <p:ph idx="1"/>
          </p:nvPr>
        </p:nvSpPr>
        <p:spPr>
          <a:xfrm>
            <a:off x="646112" y="1202724"/>
            <a:ext cx="9931272" cy="5544065"/>
          </a:xfrm>
        </p:spPr>
        <p:txBody>
          <a:bodyPr>
            <a:noAutofit/>
          </a:bodyPr>
          <a:lstStyle/>
          <a:p>
            <a:r>
              <a:rPr lang="sl-SI" sz="1200" b="1" dirty="0">
                <a:solidFill>
                  <a:srgbClr val="92D050"/>
                </a:solidFill>
              </a:rPr>
              <a:t>1879</a:t>
            </a:r>
            <a:r>
              <a:rPr lang="sl-SI" sz="1200" dirty="0">
                <a:solidFill>
                  <a:srgbClr val="92D050"/>
                </a:solidFill>
              </a:rPr>
              <a:t> </a:t>
            </a:r>
            <a:r>
              <a:rPr lang="sl-SI" sz="1200" dirty="0">
                <a:solidFill>
                  <a:srgbClr val="92D050"/>
                </a:solidFill>
                <a:hlinkClick r:id="rId2" tooltip="Franc Henrik Penn"/>
              </a:rPr>
              <a:t>Heinrich </a:t>
            </a:r>
            <a:r>
              <a:rPr lang="sl-SI" sz="1200" dirty="0" err="1">
                <a:solidFill>
                  <a:srgbClr val="92D050"/>
                </a:solidFill>
                <a:hlinkClick r:id="rId2" tooltip="Franc Henrik Penn"/>
              </a:rPr>
              <a:t>Penn</a:t>
            </a:r>
            <a:r>
              <a:rPr lang="sl-SI" sz="1200" dirty="0">
                <a:solidFill>
                  <a:srgbClr val="92D050"/>
                </a:solidFill>
              </a:rPr>
              <a:t>: </a:t>
            </a:r>
            <a:r>
              <a:rPr lang="sl-SI" sz="1200" i="1" dirty="0" err="1">
                <a:solidFill>
                  <a:srgbClr val="92D050"/>
                </a:solidFill>
              </a:rPr>
              <a:t>Hadschi</a:t>
            </a:r>
            <a:r>
              <a:rPr lang="sl-SI" sz="1200" i="1" dirty="0">
                <a:solidFill>
                  <a:srgbClr val="92D050"/>
                </a:solidFill>
              </a:rPr>
              <a:t> Loja </a:t>
            </a:r>
            <a:r>
              <a:rPr lang="sl-SI" sz="1200" i="1" dirty="0" err="1">
                <a:solidFill>
                  <a:srgbClr val="92D050"/>
                </a:solidFill>
              </a:rPr>
              <a:t>und</a:t>
            </a:r>
            <a:r>
              <a:rPr lang="sl-SI" sz="1200" i="1" dirty="0">
                <a:solidFill>
                  <a:srgbClr val="92D050"/>
                </a:solidFill>
              </a:rPr>
              <a:t> die </a:t>
            </a:r>
            <a:r>
              <a:rPr lang="sl-SI" sz="1200" i="1" dirty="0" err="1">
                <a:solidFill>
                  <a:srgbClr val="92D050"/>
                </a:solidFill>
              </a:rPr>
              <a:t>schwarze</a:t>
            </a:r>
            <a:r>
              <a:rPr lang="sl-SI" sz="1200" i="1" dirty="0">
                <a:solidFill>
                  <a:srgbClr val="92D050"/>
                </a:solidFill>
              </a:rPr>
              <a:t> Sultanin von Trebinje, oder Die </a:t>
            </a:r>
            <a:r>
              <a:rPr lang="sl-SI" sz="1200" i="1" dirty="0" err="1">
                <a:solidFill>
                  <a:srgbClr val="92D050"/>
                </a:solidFill>
              </a:rPr>
              <a:t>österreichische</a:t>
            </a:r>
            <a:r>
              <a:rPr lang="sl-SI" sz="1200" i="1" dirty="0">
                <a:solidFill>
                  <a:srgbClr val="92D050"/>
                </a:solidFill>
              </a:rPr>
              <a:t> </a:t>
            </a:r>
            <a:r>
              <a:rPr lang="sl-SI" sz="1200" i="1" dirty="0" err="1">
                <a:solidFill>
                  <a:srgbClr val="92D050"/>
                </a:solidFill>
              </a:rPr>
              <a:t>Occupation</a:t>
            </a:r>
            <a:r>
              <a:rPr lang="sl-SI" sz="1200" i="1" dirty="0">
                <a:solidFill>
                  <a:srgbClr val="92D050"/>
                </a:solidFill>
              </a:rPr>
              <a:t> </a:t>
            </a:r>
            <a:r>
              <a:rPr lang="sl-SI" sz="1200" i="1" dirty="0" err="1">
                <a:solidFill>
                  <a:srgbClr val="92D050"/>
                </a:solidFill>
              </a:rPr>
              <a:t>Bosniens</a:t>
            </a:r>
            <a:r>
              <a:rPr lang="sl-SI" sz="1200" i="1" dirty="0">
                <a:solidFill>
                  <a:srgbClr val="92D050"/>
                </a:solidFill>
              </a:rPr>
              <a:t>: </a:t>
            </a:r>
            <a:r>
              <a:rPr lang="sl-SI" sz="1200" i="1" dirty="0" err="1">
                <a:solidFill>
                  <a:srgbClr val="92D050"/>
                </a:solidFill>
              </a:rPr>
              <a:t>Zeitgeschichtlicher</a:t>
            </a:r>
            <a:r>
              <a:rPr lang="sl-SI" sz="1200" i="1" dirty="0">
                <a:solidFill>
                  <a:srgbClr val="92D050"/>
                </a:solidFill>
              </a:rPr>
              <a:t> </a:t>
            </a:r>
            <a:r>
              <a:rPr lang="sl-SI" sz="1200" i="1" dirty="0" err="1">
                <a:solidFill>
                  <a:srgbClr val="92D050"/>
                </a:solidFill>
              </a:rPr>
              <a:t>Sensations</a:t>
            </a:r>
            <a:r>
              <a:rPr lang="sl-SI" sz="1200" i="1" dirty="0">
                <a:solidFill>
                  <a:srgbClr val="92D050"/>
                </a:solidFill>
              </a:rPr>
              <a:t>-Roman</a:t>
            </a:r>
            <a:r>
              <a:rPr lang="sl-SI" sz="1200" dirty="0">
                <a:solidFill>
                  <a:srgbClr val="92D050"/>
                </a:solidFill>
              </a:rPr>
              <a:t>. </a:t>
            </a:r>
            <a:r>
              <a:rPr lang="sl-SI" sz="1200" dirty="0" smtClean="0">
                <a:solidFill>
                  <a:srgbClr val="92D050"/>
                </a:solidFill>
              </a:rPr>
              <a:t>Brno, </a:t>
            </a:r>
            <a:r>
              <a:rPr lang="sl-SI" sz="1200" dirty="0">
                <a:solidFill>
                  <a:srgbClr val="92D050"/>
                </a:solidFill>
              </a:rPr>
              <a:t>960 </a:t>
            </a:r>
            <a:r>
              <a:rPr lang="sl-SI" sz="1200" dirty="0" smtClean="0">
                <a:solidFill>
                  <a:srgbClr val="92D050"/>
                </a:solidFill>
              </a:rPr>
              <a:t>str.</a:t>
            </a:r>
            <a:endParaRPr lang="sl-SI" sz="1200" dirty="0">
              <a:solidFill>
                <a:srgbClr val="92D050"/>
              </a:solidFill>
            </a:endParaRPr>
          </a:p>
          <a:p>
            <a:r>
              <a:rPr lang="sl-SI" sz="1200" b="1" dirty="0" smtClean="0"/>
              <a:t>1901</a:t>
            </a:r>
            <a:r>
              <a:rPr lang="sl-SI" sz="1200" dirty="0"/>
              <a:t> </a:t>
            </a:r>
            <a:r>
              <a:rPr lang="sl-SI" sz="1200" dirty="0" smtClean="0">
                <a:hlinkClick r:id="rId3" tooltip="Karl May"/>
              </a:rPr>
              <a:t> </a:t>
            </a:r>
            <a:r>
              <a:rPr lang="sl-SI" sz="1200" dirty="0">
                <a:hlinkClick r:id="rId3" tooltip="Karl May"/>
              </a:rPr>
              <a:t>[Karl </a:t>
            </a:r>
            <a:r>
              <a:rPr lang="sl-SI" sz="1200" dirty="0" err="1">
                <a:hlinkClick r:id="rId3" tooltip="Karl May"/>
              </a:rPr>
              <a:t>May</a:t>
            </a:r>
            <a:r>
              <a:rPr lang="sl-SI" sz="1200" dirty="0">
                <a:hlinkClick r:id="rId3" tooltip="Karl May"/>
              </a:rPr>
              <a:t>]</a:t>
            </a:r>
            <a:r>
              <a:rPr lang="sl-SI" sz="1200" dirty="0"/>
              <a:t>: </a:t>
            </a:r>
            <a:r>
              <a:rPr lang="sl-SI" sz="1200" i="1" dirty="0"/>
              <a:t>Beračeve skrivnosti ali Preganjanje okoli sveta: Velik roman, poln razkritja </a:t>
            </a:r>
            <a:r>
              <a:rPr lang="sl-SI" sz="1200" i="1" dirty="0" err="1"/>
              <a:t>skrivnostij</a:t>
            </a:r>
            <a:r>
              <a:rPr lang="sl-SI" sz="1200" i="1" dirty="0"/>
              <a:t> človeške družbe</a:t>
            </a:r>
            <a:r>
              <a:rPr lang="sl-SI" sz="1200" dirty="0"/>
              <a:t>, spisal Ramon Diaz de la </a:t>
            </a:r>
            <a:r>
              <a:rPr lang="sl-SI" sz="1200" dirty="0" err="1"/>
              <a:t>Escosura</a:t>
            </a:r>
            <a:r>
              <a:rPr lang="sl-SI" sz="1200" dirty="0"/>
              <a:t>; prestavil grof Sokolski. Na Dunaju: J. </a:t>
            </a:r>
            <a:r>
              <a:rPr lang="sl-SI" sz="1200" dirty="0" smtClean="0"/>
              <a:t>Rubinstein, 3227 str.</a:t>
            </a:r>
            <a:br>
              <a:rPr lang="sl-SI" sz="1200" dirty="0" smtClean="0"/>
            </a:br>
            <a:endParaRPr lang="sl-SI" sz="1200" dirty="0" smtClean="0"/>
          </a:p>
          <a:p>
            <a:r>
              <a:rPr lang="sl-SI" sz="1200" b="1" dirty="0" smtClean="0"/>
              <a:t>1902</a:t>
            </a:r>
            <a:r>
              <a:rPr lang="sl-SI" sz="1200" dirty="0"/>
              <a:t> [Victor von B.]: </a:t>
            </a:r>
            <a:r>
              <a:rPr lang="sl-SI" sz="1200" i="1" dirty="0"/>
              <a:t>Grofica beračica ali Usodni doživljaji grofovske hčere: Roman iz življenja</a:t>
            </a:r>
            <a:r>
              <a:rPr lang="sl-SI" sz="1200" dirty="0"/>
              <a:t>. V Ljubljani: Oton Fischer, Oddelek za kolportažo, tisk v Kamniku: A. Slatnar, 3 zv. (2398 str., 100 nadaljevanj).</a:t>
            </a:r>
            <a:br>
              <a:rPr lang="sl-SI" sz="1200" dirty="0"/>
            </a:br>
            <a:endParaRPr lang="sl-SI" sz="1200" dirty="0" smtClean="0"/>
          </a:p>
          <a:p>
            <a:r>
              <a:rPr lang="sl-SI" sz="1200" b="1" dirty="0" smtClean="0">
                <a:solidFill>
                  <a:srgbClr val="FFFF00"/>
                </a:solidFill>
              </a:rPr>
              <a:t>[1903]</a:t>
            </a:r>
            <a:r>
              <a:rPr lang="sl-SI" sz="1200" dirty="0">
                <a:solidFill>
                  <a:srgbClr val="FFFF00"/>
                </a:solidFill>
              </a:rPr>
              <a:t> </a:t>
            </a:r>
            <a:r>
              <a:rPr lang="sl-SI" sz="1200" i="1" dirty="0">
                <a:solidFill>
                  <a:srgbClr val="FFFF00"/>
                </a:solidFill>
              </a:rPr>
              <a:t>Ciganska sirota</a:t>
            </a:r>
            <a:r>
              <a:rPr lang="sl-SI" sz="1200" dirty="0">
                <a:solidFill>
                  <a:srgbClr val="FFFF00"/>
                </a:solidFill>
              </a:rPr>
              <a:t>, 93 oz. 100 zvezkov. [Dunaj: založba Josip Rubinstein]. </a:t>
            </a:r>
            <a:r>
              <a:rPr lang="sl-SI" sz="1200" dirty="0"/>
              <a:t/>
            </a:r>
            <a:br>
              <a:rPr lang="sl-SI" sz="1200" dirty="0"/>
            </a:br>
            <a:endParaRPr lang="sl-SI" sz="1200" dirty="0" smtClean="0"/>
          </a:p>
          <a:p>
            <a:r>
              <a:rPr lang="sl-SI" sz="1200" b="1" dirty="0" smtClean="0"/>
              <a:t>1903–1905</a:t>
            </a:r>
            <a:r>
              <a:rPr lang="sl-SI" sz="1200" dirty="0"/>
              <a:t> </a:t>
            </a:r>
            <a:r>
              <a:rPr lang="sl-SI" sz="1200" dirty="0">
                <a:hlinkClick r:id="rId4" tooltip="Miroslav Malovrh"/>
              </a:rPr>
              <a:t>[Miroslav Malovrh</a:t>
            </a:r>
            <a:r>
              <a:rPr lang="sl-SI" sz="1200" dirty="0" smtClean="0">
                <a:hlinkClick r:id="rId4" tooltip="Miroslav Malovrh"/>
              </a:rPr>
              <a:t>]</a:t>
            </a:r>
            <a:r>
              <a:rPr lang="sl-SI" sz="1200" dirty="0" smtClean="0"/>
              <a:t>:</a:t>
            </a:r>
            <a:r>
              <a:rPr lang="sl-SI" sz="1200" dirty="0"/>
              <a:t> </a:t>
            </a:r>
            <a:r>
              <a:rPr lang="sl-SI" sz="1200" i="1" dirty="0"/>
              <a:t>Tolovajski glavar Črni Jurij in njegovi divji tovariši: Ljudski </a:t>
            </a:r>
            <a:r>
              <a:rPr lang="sl-SI" sz="1200" i="1" dirty="0" smtClean="0"/>
              <a:t>roman</a:t>
            </a:r>
            <a:r>
              <a:rPr lang="sl-SI" sz="1200" dirty="0" smtClean="0"/>
              <a:t>.</a:t>
            </a:r>
            <a:r>
              <a:rPr lang="sl-SI" sz="1200" dirty="0"/>
              <a:t> Po kronikah, listinah in ustnih sporočilih sestavil Gvido pl. </a:t>
            </a:r>
            <a:r>
              <a:rPr lang="sl-SI" sz="1200" dirty="0" err="1"/>
              <a:t>Skalski</a:t>
            </a:r>
            <a:r>
              <a:rPr lang="sl-SI" sz="1200" dirty="0"/>
              <a:t>. V Ljubljani: Oton Fischer, Oddelek za kolportažo, </a:t>
            </a:r>
            <a:r>
              <a:rPr lang="sl-SI" sz="1200" dirty="0" smtClean="0"/>
              <a:t>1903. </a:t>
            </a:r>
            <a:r>
              <a:rPr lang="sl-SI" sz="1200" dirty="0"/>
              <a:t>1968 str. </a:t>
            </a:r>
            <a:br>
              <a:rPr lang="sl-SI" sz="1200" dirty="0"/>
            </a:br>
            <a:endParaRPr lang="sl-SI" sz="1200" dirty="0" smtClean="0"/>
          </a:p>
          <a:p>
            <a:r>
              <a:rPr lang="sl-SI" sz="1200" b="1" dirty="0" smtClean="0"/>
              <a:t>[</a:t>
            </a:r>
            <a:r>
              <a:rPr lang="sl-SI" sz="1200" b="1" dirty="0"/>
              <a:t>1905]</a:t>
            </a:r>
            <a:r>
              <a:rPr lang="sl-SI" sz="1200" dirty="0"/>
              <a:t> </a:t>
            </a:r>
            <a:r>
              <a:rPr lang="sl-SI" sz="1200" i="1" dirty="0"/>
              <a:t>Strah na Sokolskem gradu ali Nedolžna v blaznici: Roman za ljudstvo [s podobami]</a:t>
            </a:r>
            <a:r>
              <a:rPr lang="sl-SI" sz="1200" dirty="0"/>
              <a:t>. </a:t>
            </a:r>
            <a:r>
              <a:rPr lang="sl-SI" sz="1200" dirty="0" smtClean="0"/>
              <a:t>Na </a:t>
            </a:r>
            <a:r>
              <a:rPr lang="sl-SI" sz="1200" dirty="0"/>
              <a:t>Dunaju: Josip Rubinstein</a:t>
            </a:r>
            <a:r>
              <a:rPr lang="sl-SI" sz="1200" dirty="0" smtClean="0"/>
              <a:t>, </a:t>
            </a:r>
            <a:r>
              <a:rPr lang="sl-SI" sz="1200" dirty="0"/>
              <a:t>2395 str. </a:t>
            </a:r>
            <a:br>
              <a:rPr lang="sl-SI" sz="1200" dirty="0"/>
            </a:br>
            <a:endParaRPr lang="sl-SI" sz="1200" dirty="0" smtClean="0"/>
          </a:p>
          <a:p>
            <a:r>
              <a:rPr lang="sl-SI" sz="1200" b="1" dirty="0" smtClean="0"/>
              <a:t>[1908]</a:t>
            </a:r>
            <a:r>
              <a:rPr lang="sl-SI" sz="1200" dirty="0"/>
              <a:t> [Dr. med. Keller]: </a:t>
            </a:r>
            <a:r>
              <a:rPr lang="sl-SI" sz="1200" i="1" dirty="0"/>
              <a:t>Živa pokopana ali Tragična usoda mlade matere: Romantična </a:t>
            </a:r>
            <a:r>
              <a:rPr lang="sl-SI" sz="1200" i="1" dirty="0" err="1"/>
              <a:t>pripovest</a:t>
            </a:r>
            <a:r>
              <a:rPr lang="sl-SI" sz="1200" i="1" dirty="0"/>
              <a:t> po lastnih </a:t>
            </a:r>
            <a:r>
              <a:rPr lang="sl-SI" sz="1200" i="1" dirty="0" smtClean="0"/>
              <a:t>doživljajih</a:t>
            </a:r>
            <a:r>
              <a:rPr lang="sl-SI" sz="1200" dirty="0" smtClean="0"/>
              <a:t>.</a:t>
            </a:r>
            <a:r>
              <a:rPr lang="sl-SI" sz="1200" dirty="0"/>
              <a:t> Spisal </a:t>
            </a:r>
            <a:r>
              <a:rPr lang="sl-SI" sz="1200" dirty="0" err="1" smtClean="0"/>
              <a:t>Milner</a:t>
            </a:r>
            <a:r>
              <a:rPr lang="sl-SI" sz="1200" dirty="0" smtClean="0"/>
              <a:t>, 1845 str.</a:t>
            </a:r>
            <a:r>
              <a:rPr lang="sl-SI" sz="1200" dirty="0"/>
              <a:t> </a:t>
            </a:r>
            <a:br>
              <a:rPr lang="sl-SI" sz="1200" dirty="0"/>
            </a:br>
            <a:endParaRPr lang="sl-SI" sz="1200" dirty="0" smtClean="0"/>
          </a:p>
          <a:p>
            <a:r>
              <a:rPr lang="sl-SI" sz="1200" b="1" dirty="0" smtClean="0"/>
              <a:t>1909</a:t>
            </a:r>
            <a:r>
              <a:rPr lang="sl-SI" sz="1200" dirty="0"/>
              <a:t> </a:t>
            </a:r>
            <a:r>
              <a:rPr lang="sl-SI" sz="1200" dirty="0">
                <a:hlinkClick r:id="rId5" tooltip="Victor von Falk"/>
              </a:rPr>
              <a:t>Victor von Falk</a:t>
            </a:r>
            <a:r>
              <a:rPr lang="sl-SI" sz="1200" dirty="0"/>
              <a:t>: </a:t>
            </a:r>
            <a:r>
              <a:rPr lang="sl-SI" sz="1200" i="1" dirty="0" err="1"/>
              <a:t>Giuseppo</a:t>
            </a:r>
            <a:r>
              <a:rPr lang="sl-SI" sz="1200" i="1" dirty="0"/>
              <a:t> </a:t>
            </a:r>
            <a:r>
              <a:rPr lang="sl-SI" sz="1200" i="1" dirty="0" err="1"/>
              <a:t>Musolino</a:t>
            </a:r>
            <a:r>
              <a:rPr lang="sl-SI" sz="1200" i="1" dirty="0"/>
              <a:t> ali Krvno </a:t>
            </a:r>
            <a:r>
              <a:rPr lang="sl-SI" sz="1200" i="1" dirty="0" smtClean="0"/>
              <a:t>maščevanje,</a:t>
            </a:r>
            <a:r>
              <a:rPr lang="sl-SI" sz="1200" dirty="0"/>
              <a:t> 2654 str. </a:t>
            </a:r>
            <a:br>
              <a:rPr lang="sl-SI" sz="1200" dirty="0"/>
            </a:br>
            <a:endParaRPr lang="sl-SI" sz="1200" dirty="0" smtClean="0"/>
          </a:p>
          <a:p>
            <a:r>
              <a:rPr lang="sl-SI" sz="1200" b="1" dirty="0" smtClean="0">
                <a:solidFill>
                  <a:srgbClr val="FFFF00"/>
                </a:solidFill>
              </a:rPr>
              <a:t>1911</a:t>
            </a:r>
            <a:r>
              <a:rPr lang="sl-SI" sz="1200" dirty="0">
                <a:solidFill>
                  <a:srgbClr val="FFFF00"/>
                </a:solidFill>
              </a:rPr>
              <a:t> </a:t>
            </a:r>
            <a:r>
              <a:rPr lang="sl-SI" sz="1200" i="1" dirty="0">
                <a:solidFill>
                  <a:srgbClr val="FFFF00"/>
                </a:solidFill>
              </a:rPr>
              <a:t>Ljubezen in </a:t>
            </a:r>
            <a:r>
              <a:rPr lang="sl-SI" sz="1200" i="1" dirty="0" smtClean="0">
                <a:solidFill>
                  <a:srgbClr val="FFFF00"/>
                </a:solidFill>
              </a:rPr>
              <a:t>maščevanje</a:t>
            </a:r>
            <a:r>
              <a:rPr lang="sl-SI" sz="1200" dirty="0" smtClean="0">
                <a:solidFill>
                  <a:srgbClr val="FFFF00"/>
                </a:solidFill>
              </a:rPr>
              <a:t>,</a:t>
            </a:r>
            <a:r>
              <a:rPr lang="sl-SI" sz="1200" dirty="0">
                <a:solidFill>
                  <a:srgbClr val="FFFF00"/>
                </a:solidFill>
              </a:rPr>
              <a:t> 103 zvezki, New </a:t>
            </a:r>
            <a:r>
              <a:rPr lang="sl-SI" sz="1200" dirty="0" smtClean="0">
                <a:solidFill>
                  <a:srgbClr val="FFFF00"/>
                </a:solidFill>
              </a:rPr>
              <a:t>York</a:t>
            </a:r>
            <a:r>
              <a:rPr lang="sl-SI" sz="1200" dirty="0">
                <a:solidFill>
                  <a:srgbClr val="FFFF00"/>
                </a:solidFill>
              </a:rPr>
              <a:t> </a:t>
            </a:r>
            <a:r>
              <a:rPr lang="sl-SI" sz="1200" dirty="0"/>
              <a:t/>
            </a:r>
            <a:br>
              <a:rPr lang="sl-SI" sz="1200" dirty="0"/>
            </a:br>
            <a:endParaRPr lang="sl-SI" sz="1200" dirty="0" smtClean="0"/>
          </a:p>
          <a:p>
            <a:r>
              <a:rPr lang="sl-SI" sz="1200" b="1" dirty="0" smtClean="0">
                <a:solidFill>
                  <a:srgbClr val="92D050"/>
                </a:solidFill>
              </a:rPr>
              <a:t>[</a:t>
            </a:r>
            <a:r>
              <a:rPr lang="sl-SI" sz="1200" b="1" dirty="0">
                <a:solidFill>
                  <a:srgbClr val="92D050"/>
                </a:solidFill>
              </a:rPr>
              <a:t>1911]</a:t>
            </a:r>
            <a:r>
              <a:rPr lang="sl-SI" sz="1200" dirty="0">
                <a:solidFill>
                  <a:srgbClr val="92D050"/>
                </a:solidFill>
              </a:rPr>
              <a:t> Josip </a:t>
            </a:r>
            <a:r>
              <a:rPr lang="sl-SI" sz="1200" dirty="0" err="1">
                <a:solidFill>
                  <a:srgbClr val="92D050"/>
                </a:solidFill>
              </a:rPr>
              <a:t>Petrossini</a:t>
            </a:r>
            <a:r>
              <a:rPr lang="sl-SI" sz="1200" dirty="0">
                <a:solidFill>
                  <a:srgbClr val="92D050"/>
                </a:solidFill>
              </a:rPr>
              <a:t>, najznamenitejši laško-amerikanski detektiv: </a:t>
            </a:r>
            <a:r>
              <a:rPr lang="sl-SI" sz="1200" i="1" dirty="0" err="1">
                <a:solidFill>
                  <a:srgbClr val="92D050"/>
                </a:solidFill>
              </a:rPr>
              <a:t>Giovanni</a:t>
            </a:r>
            <a:r>
              <a:rPr lang="sl-SI" sz="1200" i="1" dirty="0">
                <a:solidFill>
                  <a:srgbClr val="92D050"/>
                </a:solidFill>
              </a:rPr>
              <a:t> </a:t>
            </a:r>
            <a:r>
              <a:rPr lang="sl-SI" sz="1200" i="1" dirty="0" err="1">
                <a:solidFill>
                  <a:srgbClr val="92D050"/>
                </a:solidFill>
              </a:rPr>
              <a:t>Gasapardi</a:t>
            </a:r>
            <a:r>
              <a:rPr lang="sl-SI" sz="1200" i="1" dirty="0">
                <a:solidFill>
                  <a:srgbClr val="92D050"/>
                </a:solidFill>
              </a:rPr>
              <a:t>, kralj zločincev ali Živ pokopan: Newyorška povest</a:t>
            </a:r>
            <a:r>
              <a:rPr lang="sl-SI" sz="1200" dirty="0">
                <a:solidFill>
                  <a:srgbClr val="92D050"/>
                </a:solidFill>
              </a:rPr>
              <a:t>. Kranj: </a:t>
            </a:r>
            <a:r>
              <a:rPr lang="sl-SI" sz="1200" dirty="0" smtClean="0">
                <a:solidFill>
                  <a:srgbClr val="92D050"/>
                </a:solidFill>
              </a:rPr>
              <a:t>Požgaj</a:t>
            </a:r>
            <a:r>
              <a:rPr lang="sl-SI" sz="1200" dirty="0">
                <a:solidFill>
                  <a:srgbClr val="92D050"/>
                </a:solidFill>
              </a:rPr>
              <a:t> </a:t>
            </a:r>
            <a:endParaRPr lang="sl-SI" sz="1200" dirty="0"/>
          </a:p>
        </p:txBody>
      </p:sp>
    </p:spTree>
    <p:extLst>
      <p:ext uri="{BB962C8B-B14F-4D97-AF65-F5344CB8AC3E}">
        <p14:creationId xmlns:p14="http://schemas.microsoft.com/office/powerpoint/2010/main" val="191890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 primerjavo: nemški </a:t>
            </a:r>
            <a:r>
              <a:rPr lang="sl-SI" dirty="0" err="1" smtClean="0"/>
              <a:t>kolportažni</a:t>
            </a:r>
            <a:r>
              <a:rPr lang="sl-SI" dirty="0" smtClean="0"/>
              <a:t> roman …</a:t>
            </a:r>
            <a:endParaRPr lang="sl-SI" dirty="0"/>
          </a:p>
        </p:txBody>
      </p:sp>
      <p:sp>
        <p:nvSpPr>
          <p:cNvPr id="3" name="Označba mesta vsebine 2"/>
          <p:cNvSpPr>
            <a:spLocks noGrp="1"/>
          </p:cNvSpPr>
          <p:nvPr>
            <p:ph idx="1"/>
          </p:nvPr>
        </p:nvSpPr>
        <p:spPr/>
        <p:txBody>
          <a:bodyPr/>
          <a:lstStyle/>
          <a:p>
            <a:pPr marL="0" indent="0">
              <a:buNone/>
            </a:pPr>
            <a:r>
              <a:rPr lang="sl-SI" dirty="0" smtClean="0"/>
              <a:t>… je oznaka za 2300 debelih romanov, ki so izšle med 1842 in 1960.</a:t>
            </a:r>
            <a:endParaRPr lang="sl-SI" dirty="0"/>
          </a:p>
        </p:txBody>
      </p:sp>
    </p:spTree>
    <p:extLst>
      <p:ext uri="{BB962C8B-B14F-4D97-AF65-F5344CB8AC3E}">
        <p14:creationId xmlns:p14="http://schemas.microsoft.com/office/powerpoint/2010/main" val="51335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923035" cy="3386114"/>
          </a:xfrm>
        </p:spPr>
        <p:txBody>
          <a:bodyPr/>
          <a:lstStyle/>
          <a:p>
            <a:r>
              <a:rPr lang="sl-SI" sz="3200" b="1" dirty="0"/>
              <a:t>1879</a:t>
            </a:r>
            <a:r>
              <a:rPr lang="sl-SI" sz="3200" dirty="0"/>
              <a:t> </a:t>
            </a:r>
            <a:r>
              <a:rPr lang="sl-SI" sz="3200" dirty="0">
                <a:hlinkClick r:id="rId2" tooltip="Franc Henrik Penn"/>
              </a:rPr>
              <a:t>Heinrich </a:t>
            </a:r>
            <a:r>
              <a:rPr lang="sl-SI" sz="3200" dirty="0" err="1">
                <a:hlinkClick r:id="rId2" tooltip="Franc Henrik Penn"/>
              </a:rPr>
              <a:t>Penn</a:t>
            </a:r>
            <a:r>
              <a:rPr lang="sl-SI" sz="3200" dirty="0"/>
              <a:t>: </a:t>
            </a:r>
            <a:r>
              <a:rPr lang="sl-SI" sz="3200" i="1" dirty="0" err="1"/>
              <a:t>Hadschi</a:t>
            </a:r>
            <a:r>
              <a:rPr lang="sl-SI" sz="3200" i="1" dirty="0"/>
              <a:t> Loja </a:t>
            </a:r>
            <a:r>
              <a:rPr lang="sl-SI" sz="3200" i="1" dirty="0" err="1"/>
              <a:t>und</a:t>
            </a:r>
            <a:r>
              <a:rPr lang="sl-SI" sz="3200" i="1" dirty="0"/>
              <a:t> die </a:t>
            </a:r>
            <a:r>
              <a:rPr lang="sl-SI" sz="3200" i="1" dirty="0" err="1"/>
              <a:t>schwarze</a:t>
            </a:r>
            <a:r>
              <a:rPr lang="sl-SI" sz="3200" i="1" dirty="0"/>
              <a:t> Sultanin von Trebinje, oder Die </a:t>
            </a:r>
            <a:r>
              <a:rPr lang="sl-SI" sz="3200" i="1" dirty="0" err="1"/>
              <a:t>österreichische</a:t>
            </a:r>
            <a:r>
              <a:rPr lang="sl-SI" sz="3200" i="1" dirty="0"/>
              <a:t> </a:t>
            </a:r>
            <a:r>
              <a:rPr lang="sl-SI" sz="3200" i="1" dirty="0" err="1"/>
              <a:t>Occupation</a:t>
            </a:r>
            <a:r>
              <a:rPr lang="sl-SI" sz="3200" i="1" dirty="0"/>
              <a:t> </a:t>
            </a:r>
            <a:r>
              <a:rPr lang="sl-SI" sz="3200" i="1" dirty="0" err="1"/>
              <a:t>Bosniens</a:t>
            </a:r>
            <a:r>
              <a:rPr lang="sl-SI" sz="3200" i="1" dirty="0"/>
              <a:t>: </a:t>
            </a:r>
            <a:r>
              <a:rPr lang="sl-SI" sz="3200" i="1" dirty="0" err="1"/>
              <a:t>Zeitgeschichtlicher</a:t>
            </a:r>
            <a:r>
              <a:rPr lang="sl-SI" sz="3200" i="1" dirty="0"/>
              <a:t> </a:t>
            </a:r>
            <a:r>
              <a:rPr lang="sl-SI" sz="3200" i="1" dirty="0" err="1"/>
              <a:t>Sensations</a:t>
            </a:r>
            <a:r>
              <a:rPr lang="sl-SI" sz="3200" i="1" dirty="0"/>
              <a:t>-Roman</a:t>
            </a:r>
            <a:r>
              <a:rPr lang="sl-SI" sz="3200" dirty="0"/>
              <a:t>. Brno: Fr. </a:t>
            </a:r>
            <a:r>
              <a:rPr lang="sl-SI" sz="3200" dirty="0" err="1"/>
              <a:t>Karafiat</a:t>
            </a:r>
            <a:r>
              <a:rPr lang="sl-SI" sz="3200" dirty="0"/>
              <a:t>, 20 nadaljevanj, 960 </a:t>
            </a:r>
            <a:r>
              <a:rPr lang="sl-SI" sz="3200" dirty="0" smtClean="0"/>
              <a:t>str.</a:t>
            </a:r>
            <a:endParaRPr lang="sl-SI" sz="3200" dirty="0"/>
          </a:p>
        </p:txBody>
      </p:sp>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7071" y="3086962"/>
            <a:ext cx="8212352" cy="3694837"/>
          </a:xfrm>
          <a:prstGeom prst="rect">
            <a:avLst/>
          </a:prstGeom>
        </p:spPr>
      </p:pic>
    </p:spTree>
    <p:extLst>
      <p:ext uri="{BB962C8B-B14F-4D97-AF65-F5344CB8AC3E}">
        <p14:creationId xmlns:p14="http://schemas.microsoft.com/office/powerpoint/2010/main" val="367910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2" y="452718"/>
            <a:ext cx="7270450" cy="4753596"/>
          </a:xfrm>
        </p:spPr>
        <p:txBody>
          <a:bodyPr/>
          <a:lstStyle/>
          <a:p>
            <a:pPr lvl="0">
              <a:spcBef>
                <a:spcPts val="1000"/>
              </a:spcBef>
              <a:buClr>
                <a:srgbClr val="1E5155">
                  <a:lumMod val="40000"/>
                  <a:lumOff val="60000"/>
                </a:srgbClr>
              </a:buClr>
              <a:buSzPct val="80000"/>
            </a:pPr>
            <a:r>
              <a:rPr lang="sl-SI" sz="2800" b="1" dirty="0"/>
              <a:t>[</a:t>
            </a:r>
            <a:r>
              <a:rPr lang="sl-SI" sz="2800" b="1" dirty="0" smtClean="0"/>
              <a:t>1901] </a:t>
            </a:r>
            <a:r>
              <a:rPr lang="sl-SI" sz="2800" dirty="0" smtClean="0">
                <a:solidFill>
                  <a:prstClr val="white"/>
                </a:solidFill>
                <a:hlinkClick r:id="rId2" tooltip="Karl May"/>
              </a:rPr>
              <a:t>[</a:t>
            </a:r>
            <a:r>
              <a:rPr lang="sl-SI" sz="2800" dirty="0">
                <a:solidFill>
                  <a:prstClr val="white"/>
                </a:solidFill>
                <a:hlinkClick r:id="rId2" tooltip="Karl May"/>
              </a:rPr>
              <a:t>Karl </a:t>
            </a:r>
            <a:r>
              <a:rPr lang="sl-SI" sz="2800" dirty="0" err="1">
                <a:solidFill>
                  <a:prstClr val="white"/>
                </a:solidFill>
                <a:hlinkClick r:id="rId2" tooltip="Karl May"/>
              </a:rPr>
              <a:t>May</a:t>
            </a:r>
            <a:r>
              <a:rPr lang="sl-SI" sz="2800" dirty="0">
                <a:solidFill>
                  <a:prstClr val="white"/>
                </a:solidFill>
                <a:hlinkClick r:id="rId2" tooltip="Karl May"/>
              </a:rPr>
              <a:t>]</a:t>
            </a:r>
            <a:r>
              <a:rPr lang="sl-SI" sz="2800" dirty="0">
                <a:solidFill>
                  <a:prstClr val="white"/>
                </a:solidFill>
              </a:rPr>
              <a:t>: </a:t>
            </a:r>
            <a:r>
              <a:rPr lang="sl-SI" sz="2800" i="1" dirty="0">
                <a:solidFill>
                  <a:prstClr val="white"/>
                </a:solidFill>
              </a:rPr>
              <a:t>Beračeve skrivnosti ali Preganjanje okoli sveta: Velik roman, poln razkritja </a:t>
            </a:r>
            <a:r>
              <a:rPr lang="sl-SI" sz="2800" i="1" dirty="0" err="1">
                <a:solidFill>
                  <a:prstClr val="white"/>
                </a:solidFill>
              </a:rPr>
              <a:t>skrivnostij</a:t>
            </a:r>
            <a:r>
              <a:rPr lang="sl-SI" sz="2800" i="1" dirty="0">
                <a:solidFill>
                  <a:prstClr val="white"/>
                </a:solidFill>
              </a:rPr>
              <a:t> človeške družbe</a:t>
            </a:r>
            <a:r>
              <a:rPr lang="sl-SI" sz="2800" dirty="0">
                <a:solidFill>
                  <a:prstClr val="white"/>
                </a:solidFill>
              </a:rPr>
              <a:t>, spisal Ramon Diaz de la </a:t>
            </a:r>
            <a:r>
              <a:rPr lang="sl-SI" sz="2800" dirty="0" err="1">
                <a:solidFill>
                  <a:prstClr val="white"/>
                </a:solidFill>
              </a:rPr>
              <a:t>Escosura</a:t>
            </a:r>
            <a:r>
              <a:rPr lang="sl-SI" sz="2800" dirty="0">
                <a:solidFill>
                  <a:prstClr val="white"/>
                </a:solidFill>
              </a:rPr>
              <a:t>; prestavil grof Sokolski. Na Dunaju: J. Rubinstein, </a:t>
            </a:r>
            <a:r>
              <a:rPr lang="sl-SI" sz="2800" dirty="0" smtClean="0">
                <a:solidFill>
                  <a:prstClr val="white"/>
                </a:solidFill>
              </a:rPr>
              <a:t>101 </a:t>
            </a:r>
            <a:r>
              <a:rPr lang="sl-SI" sz="2800" dirty="0">
                <a:solidFill>
                  <a:prstClr val="white"/>
                </a:solidFill>
              </a:rPr>
              <a:t>zv. (3227 str.). </a:t>
            </a:r>
            <a:r>
              <a:rPr lang="sl-SI" sz="2400" dirty="0">
                <a:solidFill>
                  <a:prstClr val="white"/>
                </a:solidFill>
              </a:rPr>
              <a:t/>
            </a:r>
            <a:br>
              <a:rPr lang="sl-SI" sz="2400" dirty="0">
                <a:solidFill>
                  <a:prstClr val="white"/>
                </a:solidFill>
              </a:rPr>
            </a:br>
            <a:r>
              <a:rPr lang="sl-SI" sz="2400" dirty="0" smtClean="0">
                <a:solidFill>
                  <a:prstClr val="white"/>
                </a:solidFill>
              </a:rPr>
              <a:t/>
            </a:r>
            <a:br>
              <a:rPr lang="sl-SI" sz="2400" dirty="0" smtClean="0">
                <a:solidFill>
                  <a:prstClr val="white"/>
                </a:solidFill>
              </a:rPr>
            </a:br>
            <a:r>
              <a:rPr lang="sl-SI" sz="2000" dirty="0" smtClean="0">
                <a:solidFill>
                  <a:prstClr val="white"/>
                </a:solidFill>
              </a:rPr>
              <a:t>Izvirnik</a:t>
            </a:r>
            <a:r>
              <a:rPr lang="sl-SI" sz="2000" dirty="0">
                <a:solidFill>
                  <a:prstClr val="white"/>
                </a:solidFill>
              </a:rPr>
              <a:t> </a:t>
            </a:r>
            <a:r>
              <a:rPr lang="sl-SI" sz="2000" i="1" dirty="0" err="1">
                <a:solidFill>
                  <a:prstClr val="white"/>
                </a:solidFill>
              </a:rPr>
              <a:t>Waldröschen</a:t>
            </a:r>
            <a:r>
              <a:rPr lang="sl-SI" sz="2000" i="1" dirty="0">
                <a:solidFill>
                  <a:prstClr val="white"/>
                </a:solidFill>
              </a:rPr>
              <a:t> oder Die </a:t>
            </a:r>
            <a:r>
              <a:rPr lang="sl-SI" sz="2000" i="1" dirty="0" err="1">
                <a:solidFill>
                  <a:prstClr val="white"/>
                </a:solidFill>
              </a:rPr>
              <a:t>Rächerjagd</a:t>
            </a:r>
            <a:r>
              <a:rPr lang="sl-SI" sz="2000" i="1" dirty="0">
                <a:solidFill>
                  <a:prstClr val="white"/>
                </a:solidFill>
              </a:rPr>
              <a:t> rund um die </a:t>
            </a:r>
            <a:r>
              <a:rPr lang="sl-SI" sz="2000" i="1" dirty="0" err="1">
                <a:solidFill>
                  <a:prstClr val="white"/>
                </a:solidFill>
              </a:rPr>
              <a:t>Erde</a:t>
            </a:r>
            <a:r>
              <a:rPr lang="sl-SI" sz="2000" i="1" dirty="0">
                <a:solidFill>
                  <a:prstClr val="white"/>
                </a:solidFill>
              </a:rPr>
              <a:t>: </a:t>
            </a:r>
            <a:r>
              <a:rPr lang="sl-SI" sz="2000" i="1" dirty="0" err="1">
                <a:solidFill>
                  <a:prstClr val="white"/>
                </a:solidFill>
              </a:rPr>
              <a:t>Großer</a:t>
            </a:r>
            <a:r>
              <a:rPr lang="sl-SI" sz="2000" i="1" dirty="0">
                <a:solidFill>
                  <a:prstClr val="white"/>
                </a:solidFill>
              </a:rPr>
              <a:t> </a:t>
            </a:r>
            <a:r>
              <a:rPr lang="sl-SI" sz="2000" i="1" dirty="0" err="1">
                <a:solidFill>
                  <a:prstClr val="white"/>
                </a:solidFill>
              </a:rPr>
              <a:t>Enthüllungsroman</a:t>
            </a:r>
            <a:r>
              <a:rPr lang="sl-SI" sz="2000" i="1" dirty="0">
                <a:solidFill>
                  <a:prstClr val="white"/>
                </a:solidFill>
              </a:rPr>
              <a:t> </a:t>
            </a:r>
            <a:r>
              <a:rPr lang="sl-SI" sz="2000" i="1" dirty="0" err="1">
                <a:solidFill>
                  <a:prstClr val="white"/>
                </a:solidFill>
              </a:rPr>
              <a:t>über</a:t>
            </a:r>
            <a:r>
              <a:rPr lang="sl-SI" sz="2000" i="1" dirty="0">
                <a:solidFill>
                  <a:prstClr val="white"/>
                </a:solidFill>
              </a:rPr>
              <a:t> die </a:t>
            </a:r>
            <a:r>
              <a:rPr lang="sl-SI" sz="2000" i="1" dirty="0" err="1">
                <a:solidFill>
                  <a:prstClr val="white"/>
                </a:solidFill>
              </a:rPr>
              <a:t>Geheimnisse</a:t>
            </a:r>
            <a:r>
              <a:rPr lang="sl-SI" sz="2000" i="1" dirty="0">
                <a:solidFill>
                  <a:prstClr val="white"/>
                </a:solidFill>
              </a:rPr>
              <a:t> der </a:t>
            </a:r>
            <a:r>
              <a:rPr lang="sl-SI" sz="2000" i="1" dirty="0" err="1">
                <a:solidFill>
                  <a:prstClr val="white"/>
                </a:solidFill>
              </a:rPr>
              <a:t>menschlichen</a:t>
            </a:r>
            <a:r>
              <a:rPr lang="sl-SI" sz="2000" i="1" dirty="0">
                <a:solidFill>
                  <a:prstClr val="white"/>
                </a:solidFill>
              </a:rPr>
              <a:t> </a:t>
            </a:r>
            <a:r>
              <a:rPr lang="sl-SI" sz="2000" i="1" dirty="0" err="1">
                <a:solidFill>
                  <a:prstClr val="white"/>
                </a:solidFill>
              </a:rPr>
              <a:t>Gesellschaft</a:t>
            </a:r>
            <a:r>
              <a:rPr lang="sl-SI" sz="2000" dirty="0">
                <a:solidFill>
                  <a:prstClr val="white"/>
                </a:solidFill>
              </a:rPr>
              <a:t>. Dresden: H. G. </a:t>
            </a:r>
            <a:r>
              <a:rPr lang="sl-SI" sz="2000" dirty="0" err="1">
                <a:solidFill>
                  <a:prstClr val="white"/>
                </a:solidFill>
              </a:rPr>
              <a:t>Münchmeyer</a:t>
            </a:r>
            <a:r>
              <a:rPr lang="sl-SI" sz="2000" dirty="0">
                <a:solidFill>
                  <a:prstClr val="white"/>
                </a:solidFill>
              </a:rPr>
              <a:t>, 1882–84. </a:t>
            </a:r>
            <a:endParaRPr lang="sl-SI" sz="2000" dirty="0"/>
          </a:p>
        </p:txBody>
      </p:sp>
      <p:pic>
        <p:nvPicPr>
          <p:cNvPr id="1026" name="Picture 2" descr="https://upload.wikimedia.org/wikipedia/commons/thumb/6/63/Bera%C4%8Deve_skrivnosti_03.jpg/800px-Bera%C4%8Deve_skrivnosti_03.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147222" y="133076"/>
            <a:ext cx="3871783" cy="661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7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Karl </a:t>
            </a:r>
            <a:r>
              <a:rPr lang="sl-SI" dirty="0" err="1" smtClean="0"/>
              <a:t>May</a:t>
            </a:r>
            <a:r>
              <a:rPr lang="sl-SI" dirty="0" smtClean="0"/>
              <a:t> in njegov junak </a:t>
            </a:r>
            <a:r>
              <a:rPr lang="sl-SI" dirty="0" err="1" smtClean="0"/>
              <a:t>Winnetou</a:t>
            </a:r>
            <a:endParaRPr lang="sl-SI" dirty="0"/>
          </a:p>
        </p:txBody>
      </p:sp>
      <p:pic>
        <p:nvPicPr>
          <p:cNvPr id="10" name="Označba mesta vsebine 9"/>
          <p:cNvPicPr>
            <a:picLocks noGrp="1" noChangeAspect="1"/>
          </p:cNvPicPr>
          <p:nvPr>
            <p:ph sz="quarter" idx="4"/>
          </p:nvPr>
        </p:nvPicPr>
        <p:blipFill>
          <a:blip r:embed="rId2"/>
          <a:stretch>
            <a:fillRect/>
          </a:stretch>
        </p:blipFill>
        <p:spPr>
          <a:xfrm>
            <a:off x="6248966" y="1197100"/>
            <a:ext cx="4735866" cy="5525178"/>
          </a:xfrm>
          <a:prstGeom prst="rect">
            <a:avLst/>
          </a:prstGeom>
        </p:spPr>
      </p:pic>
      <p:pic>
        <p:nvPicPr>
          <p:cNvPr id="1026" name="Picture 2" descr="https://upload.wikimedia.org/wikipedia/de/thumb/1/1a/KarlMay_OS_1896_4.jpg/220px-KarlMay_OS_1896_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57355" y="1327829"/>
            <a:ext cx="3865729" cy="539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87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sl-SI" dirty="0" smtClean="0"/>
              <a:t>Opus Karla </a:t>
            </a:r>
            <a:r>
              <a:rPr lang="sl-SI" dirty="0" err="1" smtClean="0"/>
              <a:t>Maya</a:t>
            </a:r>
            <a:endParaRPr lang="sl-SI" dirty="0"/>
          </a:p>
        </p:txBody>
      </p:sp>
      <p:sp>
        <p:nvSpPr>
          <p:cNvPr id="8" name="Označba mesta vsebine 7"/>
          <p:cNvSpPr>
            <a:spLocks noGrp="1"/>
          </p:cNvSpPr>
          <p:nvPr>
            <p:ph idx="1"/>
          </p:nvPr>
        </p:nvSpPr>
        <p:spPr/>
        <p:txBody>
          <a:bodyPr/>
          <a:lstStyle/>
          <a:p>
            <a:r>
              <a:rPr lang="sl-SI" dirty="0" err="1" smtClean="0"/>
              <a:t>Kolportažni</a:t>
            </a:r>
            <a:r>
              <a:rPr lang="sl-SI" dirty="0" smtClean="0"/>
              <a:t> romani 1882—1886 (5 zelo zelo debelih knjig)</a:t>
            </a:r>
          </a:p>
          <a:p>
            <a:r>
              <a:rPr lang="sl-SI" dirty="0" smtClean="0"/>
              <a:t>Potopisni romani 1892—1899 (33 romanov)</a:t>
            </a:r>
          </a:p>
          <a:p>
            <a:pPr lvl="1"/>
            <a:r>
              <a:rPr lang="sl-SI" dirty="0" smtClean="0"/>
              <a:t>Orientalski in </a:t>
            </a:r>
            <a:r>
              <a:rPr lang="sl-SI" dirty="0" err="1" smtClean="0"/>
              <a:t>divjezahodni</a:t>
            </a:r>
            <a:r>
              <a:rPr lang="sl-SI" dirty="0" smtClean="0"/>
              <a:t> romani</a:t>
            </a:r>
          </a:p>
          <a:p>
            <a:r>
              <a:rPr lang="sl-SI" dirty="0" smtClean="0"/>
              <a:t>Mladinske knjige, polemike, kratka proza …</a:t>
            </a:r>
          </a:p>
          <a:p>
            <a:r>
              <a:rPr lang="sl-SI" dirty="0" smtClean="0"/>
              <a:t>Zbrana dela, prevodi, predelave, dramatizacije, </a:t>
            </a:r>
            <a:r>
              <a:rPr lang="sl-SI" dirty="0" err="1" smtClean="0"/>
              <a:t>ekranizacije</a:t>
            </a:r>
            <a:r>
              <a:rPr lang="sl-SI" dirty="0" smtClean="0"/>
              <a:t>, stripi, računalniška igra, uglasbitev</a:t>
            </a:r>
          </a:p>
          <a:p>
            <a:endParaRPr lang="sl-SI" dirty="0"/>
          </a:p>
          <a:p>
            <a:r>
              <a:rPr lang="sl-SI" dirty="0" smtClean="0"/>
              <a:t>Karl </a:t>
            </a:r>
            <a:r>
              <a:rPr lang="sl-SI" dirty="0" err="1" smtClean="0"/>
              <a:t>May</a:t>
            </a:r>
            <a:r>
              <a:rPr lang="sl-SI" dirty="0" smtClean="0"/>
              <a:t> je najbolj prevajani nemški avtor. Priljubljen zlasti v Srednji Evropi, medtem ko pri Francozih in angleško govorečih komaj poznan.</a:t>
            </a:r>
          </a:p>
          <a:p>
            <a:pPr marL="0" indent="0">
              <a:buNone/>
            </a:pPr>
            <a:endParaRPr lang="sl-SI" dirty="0" smtClean="0"/>
          </a:p>
          <a:p>
            <a:endParaRPr lang="sl-SI" dirty="0"/>
          </a:p>
        </p:txBody>
      </p:sp>
    </p:spTree>
    <p:extLst>
      <p:ext uri="{BB962C8B-B14F-4D97-AF65-F5344CB8AC3E}">
        <p14:creationId xmlns:p14="http://schemas.microsoft.com/office/powerpoint/2010/main" val="267851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11120773" cy="1400530"/>
          </a:xfrm>
        </p:spPr>
        <p:txBody>
          <a:bodyPr/>
          <a:lstStyle/>
          <a:p>
            <a:r>
              <a:rPr lang="sl-SI" dirty="0" smtClean="0"/>
              <a:t>Desetine filmov o </a:t>
            </a:r>
            <a:r>
              <a:rPr lang="sl-SI" dirty="0" err="1" smtClean="0"/>
              <a:t>Winnetouju</a:t>
            </a:r>
            <a:r>
              <a:rPr lang="sl-SI" dirty="0" smtClean="0"/>
              <a:t> in </a:t>
            </a:r>
            <a:r>
              <a:rPr lang="sl-SI" dirty="0" err="1" smtClean="0"/>
              <a:t>Old</a:t>
            </a:r>
            <a:r>
              <a:rPr lang="sl-SI" dirty="0" smtClean="0"/>
              <a:t> </a:t>
            </a:r>
            <a:r>
              <a:rPr lang="sl-SI" dirty="0" err="1" smtClean="0"/>
              <a:t>Shatterhandu</a:t>
            </a:r>
            <a:r>
              <a:rPr lang="sl-SI" dirty="0" smtClean="0"/>
              <a:t> so posneli na Hrvaškem</a:t>
            </a:r>
            <a:endParaRPr lang="sl-SI" dirty="0"/>
          </a:p>
        </p:txBody>
      </p:sp>
      <p:pic>
        <p:nvPicPr>
          <p:cNvPr id="2050" name="Picture 2" descr="Rezultat iskanja slik za karl m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321" y="2052638"/>
            <a:ext cx="8596089" cy="48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2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Karl </a:t>
            </a:r>
            <a:r>
              <a:rPr lang="sl-SI" dirty="0" err="1" smtClean="0"/>
              <a:t>May</a:t>
            </a:r>
            <a:r>
              <a:rPr lang="sl-SI" dirty="0" smtClean="0"/>
              <a:t> pri Slovencih</a:t>
            </a:r>
            <a:endParaRPr lang="sl-SI" dirty="0"/>
          </a:p>
        </p:txBody>
      </p:sp>
      <p:sp>
        <p:nvSpPr>
          <p:cNvPr id="3" name="Označba mesta vsebine 2"/>
          <p:cNvSpPr>
            <a:spLocks noGrp="1"/>
          </p:cNvSpPr>
          <p:nvPr>
            <p:ph idx="1"/>
          </p:nvPr>
        </p:nvSpPr>
        <p:spPr>
          <a:xfrm>
            <a:off x="646111" y="1631813"/>
            <a:ext cx="3456656" cy="4195481"/>
          </a:xfrm>
        </p:spPr>
        <p:txBody>
          <a:bodyPr/>
          <a:lstStyle/>
          <a:p>
            <a:r>
              <a:rPr lang="sl-SI" dirty="0" smtClean="0"/>
              <a:t>Mej </a:t>
            </a:r>
            <a:r>
              <a:rPr lang="sl-SI" dirty="0" err="1" smtClean="0"/>
              <a:t>Davljenci</a:t>
            </a:r>
            <a:r>
              <a:rPr lang="sl-SI" dirty="0" smtClean="0"/>
              <a:t>: </a:t>
            </a:r>
            <a:r>
              <a:rPr lang="en-US" dirty="0"/>
              <a:t>Carl May-eve </a:t>
            </a:r>
            <a:r>
              <a:rPr lang="en-US" dirty="0" err="1"/>
              <a:t>prigodbe</a:t>
            </a:r>
            <a:r>
              <a:rPr lang="en-US" dirty="0"/>
              <a:t> v </a:t>
            </a:r>
            <a:r>
              <a:rPr lang="en-US" dirty="0" err="1"/>
              <a:t>Sahari</a:t>
            </a:r>
            <a:r>
              <a:rPr lang="sl-SI" dirty="0" smtClean="0"/>
              <a:t>, Edinost 1887.</a:t>
            </a:r>
          </a:p>
          <a:p>
            <a:r>
              <a:rPr lang="de-DE" dirty="0"/>
              <a:t> </a:t>
            </a:r>
            <a:r>
              <a:rPr lang="de-DE" i="1" dirty="0"/>
              <a:t>Unter Würgern: Abenteuer aus der Sahara von Karl </a:t>
            </a:r>
            <a:r>
              <a:rPr lang="de-DE" i="1" dirty="0" smtClean="0"/>
              <a:t>May</a:t>
            </a:r>
            <a:r>
              <a:rPr lang="sl-SI" i="1" dirty="0" smtClean="0"/>
              <a:t> (1879); v knjigi pa </a:t>
            </a:r>
            <a:r>
              <a:rPr lang="de-DE" i="1" dirty="0"/>
              <a:t>Die Wüstenräuber</a:t>
            </a:r>
            <a:r>
              <a:rPr lang="de-DE" dirty="0"/>
              <a:t> [</a:t>
            </a:r>
            <a:r>
              <a:rPr lang="de-DE" dirty="0" err="1"/>
              <a:t>Puščavski</a:t>
            </a:r>
            <a:r>
              <a:rPr lang="de-DE" dirty="0"/>
              <a:t> </a:t>
            </a:r>
            <a:r>
              <a:rPr lang="de-DE" dirty="0" err="1"/>
              <a:t>roparji</a:t>
            </a:r>
            <a:r>
              <a:rPr lang="de-DE" dirty="0"/>
              <a:t>] (1885) in </a:t>
            </a:r>
            <a:r>
              <a:rPr lang="de-DE" i="1" dirty="0"/>
              <a:t>Die </a:t>
            </a:r>
            <a:r>
              <a:rPr lang="de-DE" i="1" dirty="0" err="1"/>
              <a:t>Gum</a:t>
            </a:r>
            <a:r>
              <a:rPr lang="de-DE" dirty="0"/>
              <a:t> (1893/1894).</a:t>
            </a:r>
            <a:endParaRPr lang="sl-SI" dirty="0" smtClean="0"/>
          </a:p>
          <a:p>
            <a:endParaRPr lang="sl-SI" dirty="0"/>
          </a:p>
        </p:txBody>
      </p:sp>
      <p:pic>
        <p:nvPicPr>
          <p:cNvPr id="4" name="Slika 3"/>
          <p:cNvPicPr>
            <a:picLocks noChangeAspect="1"/>
          </p:cNvPicPr>
          <p:nvPr/>
        </p:nvPicPr>
        <p:blipFill>
          <a:blip r:embed="rId2"/>
          <a:stretch>
            <a:fillRect/>
          </a:stretch>
        </p:blipFill>
        <p:spPr>
          <a:xfrm>
            <a:off x="4152958" y="1631813"/>
            <a:ext cx="8039042" cy="5035185"/>
          </a:xfrm>
          <a:prstGeom prst="rect">
            <a:avLst/>
          </a:prstGeom>
        </p:spPr>
      </p:pic>
    </p:spTree>
    <p:extLst>
      <p:ext uri="{BB962C8B-B14F-4D97-AF65-F5344CB8AC3E}">
        <p14:creationId xmlns:p14="http://schemas.microsoft.com/office/powerpoint/2010/main" val="140920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Etimologija</a:t>
            </a:r>
            <a:endParaRPr lang="sl-SI" dirty="0"/>
          </a:p>
        </p:txBody>
      </p:sp>
      <p:sp>
        <p:nvSpPr>
          <p:cNvPr id="3" name="Označba mesta vsebine 2"/>
          <p:cNvSpPr>
            <a:spLocks noGrp="1"/>
          </p:cNvSpPr>
          <p:nvPr>
            <p:ph idx="1"/>
          </p:nvPr>
        </p:nvSpPr>
        <p:spPr/>
        <p:txBody>
          <a:bodyPr/>
          <a:lstStyle/>
          <a:p>
            <a:pPr marL="0" indent="0">
              <a:buNone/>
            </a:pPr>
            <a:r>
              <a:rPr lang="sl-SI" dirty="0" smtClean="0"/>
              <a:t>Iz </a:t>
            </a:r>
            <a:r>
              <a:rPr lang="sl-SI" dirty="0"/>
              <a:t>nemškega </a:t>
            </a:r>
            <a:r>
              <a:rPr lang="sl-SI" i="1" dirty="0" err="1"/>
              <a:t>kolportieren</a:t>
            </a:r>
            <a:r>
              <a:rPr lang="sl-SI" dirty="0"/>
              <a:t>, kamor je beseda prišla iz francoskega </a:t>
            </a:r>
            <a:r>
              <a:rPr lang="sl-SI" i="1" dirty="0" err="1"/>
              <a:t>colporter</a:t>
            </a:r>
            <a:r>
              <a:rPr lang="sl-SI" dirty="0"/>
              <a:t> 'raznašati, širiti (novice), krošnjariti'. </a:t>
            </a:r>
            <a:r>
              <a:rPr lang="sl-SI" i="1" dirty="0"/>
              <a:t>Porter a col</a:t>
            </a:r>
            <a:r>
              <a:rPr lang="sl-SI" dirty="0"/>
              <a:t> je v stari francoščini pomenilo 'nositi na plečih (na vratu</a:t>
            </a:r>
            <a:r>
              <a:rPr lang="sl-SI" dirty="0" smtClean="0"/>
              <a:t>)' (</a:t>
            </a:r>
            <a:r>
              <a:rPr lang="sl-SI" i="1" dirty="0"/>
              <a:t>Slovenski etimološki slovar</a:t>
            </a:r>
            <a:r>
              <a:rPr lang="sl-SI" dirty="0" smtClean="0"/>
              <a:t>), slovensko bi bila to *krošnjarska literatura ali *kramarska književnost.</a:t>
            </a:r>
          </a:p>
          <a:p>
            <a:pPr marL="0" indent="0">
              <a:buNone/>
            </a:pPr>
            <a:endParaRPr lang="sl-SI" dirty="0"/>
          </a:p>
          <a:p>
            <a:endParaRPr lang="sl-SI" dirty="0"/>
          </a:p>
        </p:txBody>
      </p:sp>
    </p:spTree>
    <p:extLst>
      <p:ext uri="{BB962C8B-B14F-4D97-AF65-F5344CB8AC3E}">
        <p14:creationId xmlns:p14="http://schemas.microsoft.com/office/powerpoint/2010/main" val="18262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Potopis po zgledu Karla </a:t>
            </a:r>
            <a:r>
              <a:rPr lang="sl-SI" dirty="0" err="1" smtClean="0"/>
              <a:t>Maya</a:t>
            </a:r>
            <a:endParaRPr lang="sl-SI" dirty="0"/>
          </a:p>
        </p:txBody>
      </p:sp>
      <p:sp>
        <p:nvSpPr>
          <p:cNvPr id="3" name="Označba mesta vsebine 2"/>
          <p:cNvSpPr>
            <a:spLocks noGrp="1"/>
          </p:cNvSpPr>
          <p:nvPr>
            <p:ph idx="1"/>
          </p:nvPr>
        </p:nvSpPr>
        <p:spPr/>
        <p:txBody>
          <a:bodyPr>
            <a:normAutofit/>
          </a:bodyPr>
          <a:lstStyle/>
          <a:p>
            <a:r>
              <a:rPr lang="sl-SI" sz="4000" dirty="0"/>
              <a:t>Josip Knaflič: </a:t>
            </a:r>
            <a:r>
              <a:rPr lang="pl-PL" sz="4000" dirty="0"/>
              <a:t>Ob </a:t>
            </a:r>
            <a:r>
              <a:rPr lang="pl-PL" sz="4000" dirty="0" smtClean="0"/>
              <a:t>Balkanu: Spomini </a:t>
            </a:r>
            <a:r>
              <a:rPr lang="pl-PL" sz="4000" dirty="0"/>
              <a:t>iz Bolgarije. DiS 1897</a:t>
            </a:r>
            <a:endParaRPr lang="sl-SI" sz="4000" dirty="0"/>
          </a:p>
        </p:txBody>
      </p:sp>
    </p:spTree>
    <p:extLst>
      <p:ext uri="{BB962C8B-B14F-4D97-AF65-F5344CB8AC3E}">
        <p14:creationId xmlns:p14="http://schemas.microsoft.com/office/powerpoint/2010/main" val="372503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11445626" cy="870756"/>
          </a:xfrm>
        </p:spPr>
        <p:txBody>
          <a:bodyPr/>
          <a:lstStyle/>
          <a:p>
            <a:r>
              <a:rPr lang="sl-SI" dirty="0" smtClean="0"/>
              <a:t>Prevodi Karla </a:t>
            </a:r>
            <a:r>
              <a:rPr lang="sl-SI" dirty="0" err="1" smtClean="0"/>
              <a:t>Maya</a:t>
            </a:r>
            <a:r>
              <a:rPr lang="sl-SI" dirty="0" smtClean="0"/>
              <a:t> do 1. svetovne vojne</a:t>
            </a:r>
            <a:endParaRPr lang="sl-SI" dirty="0"/>
          </a:p>
        </p:txBody>
      </p:sp>
      <p:sp>
        <p:nvSpPr>
          <p:cNvPr id="3" name="Označba mesta vsebine 2"/>
          <p:cNvSpPr>
            <a:spLocks noGrp="1"/>
          </p:cNvSpPr>
          <p:nvPr>
            <p:ph idx="1"/>
          </p:nvPr>
        </p:nvSpPr>
        <p:spPr>
          <a:xfrm>
            <a:off x="529390" y="1323474"/>
            <a:ext cx="9841832" cy="5354052"/>
          </a:xfrm>
        </p:spPr>
        <p:txBody>
          <a:bodyPr>
            <a:normAutofit fontScale="77500" lnSpcReduction="20000"/>
          </a:bodyPr>
          <a:lstStyle/>
          <a:p>
            <a:r>
              <a:rPr lang="sl-SI" dirty="0"/>
              <a:t>1898. </a:t>
            </a:r>
            <a:r>
              <a:rPr lang="sl-SI" i="1" dirty="0"/>
              <a:t>Gozdovnik</a:t>
            </a:r>
            <a:r>
              <a:rPr lang="sl-SI" dirty="0"/>
              <a:t>. Ljubljana: Turk. [Der </a:t>
            </a:r>
            <a:r>
              <a:rPr lang="sl-SI" dirty="0" err="1"/>
              <a:t>Waldläufer</a:t>
            </a:r>
            <a:r>
              <a:rPr lang="sl-SI" dirty="0"/>
              <a:t>, 1879</a:t>
            </a:r>
            <a:r>
              <a:rPr lang="sl-SI" dirty="0" smtClean="0"/>
              <a:t>.]</a:t>
            </a:r>
            <a:endParaRPr lang="sl-SI" dirty="0"/>
          </a:p>
          <a:p>
            <a:r>
              <a:rPr lang="sl-SI" dirty="0"/>
              <a:t>1901 </a:t>
            </a:r>
            <a:r>
              <a:rPr lang="sl-SI" i="1" dirty="0"/>
              <a:t>Beračeve skrivnosti ali preganjanje okoli sveta</a:t>
            </a:r>
            <a:r>
              <a:rPr lang="sl-SI" dirty="0"/>
              <a:t>. [</a:t>
            </a:r>
            <a:r>
              <a:rPr lang="sl-SI" i="1" dirty="0" err="1"/>
              <a:t>Das</a:t>
            </a:r>
            <a:r>
              <a:rPr lang="sl-SI" i="1" dirty="0"/>
              <a:t> </a:t>
            </a:r>
            <a:r>
              <a:rPr lang="sl-SI" i="1" dirty="0" err="1"/>
              <a:t>Waldröschen</a:t>
            </a:r>
            <a:r>
              <a:rPr lang="sl-SI" i="1" dirty="0"/>
              <a:t> oder Die </a:t>
            </a:r>
            <a:r>
              <a:rPr lang="sl-SI" i="1" dirty="0" err="1"/>
              <a:t>Verfolgung</a:t>
            </a:r>
            <a:r>
              <a:rPr lang="sl-SI" i="1" dirty="0"/>
              <a:t> rund um die </a:t>
            </a:r>
            <a:r>
              <a:rPr lang="sl-SI" i="1" dirty="0" err="1"/>
              <a:t>Erde</a:t>
            </a:r>
            <a:r>
              <a:rPr lang="sl-SI" dirty="0"/>
              <a:t> 1882–1884.]</a:t>
            </a:r>
          </a:p>
          <a:p>
            <a:r>
              <a:rPr lang="sl-SI" dirty="0"/>
              <a:t>1901. </a:t>
            </a:r>
            <a:r>
              <a:rPr lang="sl-SI" i="1" dirty="0"/>
              <a:t>Eri</a:t>
            </a:r>
            <a:r>
              <a:rPr lang="sl-SI" dirty="0"/>
              <a:t>. Ljubljana: </a:t>
            </a:r>
            <a:r>
              <a:rPr lang="sl-SI" dirty="0" err="1"/>
              <a:t>Giontini</a:t>
            </a:r>
            <a:r>
              <a:rPr lang="sl-SI" dirty="0"/>
              <a:t>. [Der </a:t>
            </a:r>
            <a:r>
              <a:rPr lang="sl-SI" dirty="0" err="1"/>
              <a:t>Ehri</a:t>
            </a:r>
            <a:r>
              <a:rPr lang="sl-SI" dirty="0"/>
              <a:t>, </a:t>
            </a:r>
            <a:r>
              <a:rPr lang="sl-SI" i="1" dirty="0" err="1"/>
              <a:t>Deutsche</a:t>
            </a:r>
            <a:r>
              <a:rPr lang="sl-SI" i="1" dirty="0"/>
              <a:t> </a:t>
            </a:r>
            <a:r>
              <a:rPr lang="sl-SI" i="1" dirty="0" err="1"/>
              <a:t>Hausschatz</a:t>
            </a:r>
            <a:r>
              <a:rPr lang="sl-SI" i="1" dirty="0"/>
              <a:t> in </a:t>
            </a:r>
            <a:r>
              <a:rPr lang="sl-SI" i="1" dirty="0" err="1"/>
              <a:t>Wort</a:t>
            </a:r>
            <a:r>
              <a:rPr lang="sl-SI" i="1" dirty="0"/>
              <a:t> </a:t>
            </a:r>
            <a:r>
              <a:rPr lang="sl-SI" i="1" dirty="0" err="1"/>
              <a:t>und</a:t>
            </a:r>
            <a:r>
              <a:rPr lang="sl-SI" i="1" dirty="0"/>
              <a:t> </a:t>
            </a:r>
            <a:r>
              <a:rPr lang="sl-SI" i="1" dirty="0" err="1"/>
              <a:t>Bild</a:t>
            </a:r>
            <a:r>
              <a:rPr lang="sl-SI" dirty="0"/>
              <a:t> 1879] Prev. J. Pretnar.</a:t>
            </a:r>
          </a:p>
          <a:p>
            <a:r>
              <a:rPr lang="sl-SI" dirty="0"/>
              <a:t>1906–1907. </a:t>
            </a:r>
            <a:r>
              <a:rPr lang="sl-SI" dirty="0" err="1"/>
              <a:t>Winnetou</a:t>
            </a:r>
            <a:r>
              <a:rPr lang="sl-SI" dirty="0"/>
              <a:t>, rdeči gentleman. </a:t>
            </a:r>
            <a:r>
              <a:rPr lang="sl-SI" i="1" dirty="0"/>
              <a:t>Glas naroda</a:t>
            </a:r>
            <a:r>
              <a:rPr lang="sl-SI" dirty="0"/>
              <a:t>. [</a:t>
            </a:r>
            <a:r>
              <a:rPr lang="sl-SI" dirty="0" err="1"/>
              <a:t>Winnetou</a:t>
            </a:r>
            <a:r>
              <a:rPr lang="sl-SI" dirty="0"/>
              <a:t> der Rote Gentleman, 1893.] Za GN prir. R. [Frank </a:t>
            </a:r>
            <a:r>
              <a:rPr lang="sl-SI" dirty="0" err="1"/>
              <a:t>Kerže</a:t>
            </a:r>
            <a:r>
              <a:rPr lang="sl-SI" dirty="0"/>
              <a:t>].</a:t>
            </a:r>
          </a:p>
          <a:p>
            <a:r>
              <a:rPr lang="sl-SI" dirty="0"/>
              <a:t>1908–1910. V </a:t>
            </a:r>
            <a:r>
              <a:rPr lang="sl-SI" dirty="0" err="1"/>
              <a:t>padišahovej</a:t>
            </a:r>
            <a:r>
              <a:rPr lang="sl-SI" dirty="0"/>
              <a:t> senci (1: Po puščavi, 2: V divjem Kurdistanu, 3: Iz Bagdada v </a:t>
            </a:r>
            <a:r>
              <a:rPr lang="sl-SI" dirty="0" err="1"/>
              <a:t>Stambul</a:t>
            </a:r>
            <a:r>
              <a:rPr lang="sl-SI" dirty="0"/>
              <a:t>, 4: V balkanskih soteskah, 5: Po </a:t>
            </a:r>
            <a:r>
              <a:rPr lang="sl-SI" dirty="0" err="1"/>
              <a:t>škipetarski</a:t>
            </a:r>
            <a:r>
              <a:rPr lang="sl-SI" dirty="0"/>
              <a:t> deželi, 6: </a:t>
            </a:r>
            <a:r>
              <a:rPr lang="sl-SI" dirty="0" err="1"/>
              <a:t>Žut</a:t>
            </a:r>
            <a:r>
              <a:rPr lang="sl-SI" dirty="0"/>
              <a:t>). </a:t>
            </a:r>
            <a:r>
              <a:rPr lang="sl-SI" i="1" dirty="0"/>
              <a:t>Glas naroda</a:t>
            </a:r>
            <a:r>
              <a:rPr lang="sl-SI" dirty="0"/>
              <a:t>. [</a:t>
            </a:r>
            <a:r>
              <a:rPr lang="sl-SI" dirty="0" err="1"/>
              <a:t>Giölgeda</a:t>
            </a:r>
            <a:r>
              <a:rPr lang="sl-SI" dirty="0"/>
              <a:t> </a:t>
            </a:r>
            <a:r>
              <a:rPr lang="sl-SI" dirty="0" err="1"/>
              <a:t>padişhanün</a:t>
            </a:r>
            <a:r>
              <a:rPr lang="sl-SI" dirty="0"/>
              <a:t> (</a:t>
            </a:r>
            <a:r>
              <a:rPr lang="sl-SI" dirty="0" err="1"/>
              <a:t>Im</a:t>
            </a:r>
            <a:r>
              <a:rPr lang="sl-SI" dirty="0"/>
              <a:t> </a:t>
            </a:r>
            <a:r>
              <a:rPr lang="sl-SI" dirty="0" err="1"/>
              <a:t>Schatten</a:t>
            </a:r>
            <a:r>
              <a:rPr lang="sl-SI" dirty="0"/>
              <a:t> des </a:t>
            </a:r>
            <a:r>
              <a:rPr lang="sl-SI" dirty="0" err="1"/>
              <a:t>Großherrn</a:t>
            </a:r>
            <a:r>
              <a:rPr lang="sl-SI" dirty="0"/>
              <a:t>, 1892): 1: </a:t>
            </a:r>
            <a:r>
              <a:rPr lang="sl-SI" dirty="0" err="1"/>
              <a:t>Durch</a:t>
            </a:r>
            <a:r>
              <a:rPr lang="sl-SI" dirty="0"/>
              <a:t> </a:t>
            </a:r>
            <a:r>
              <a:rPr lang="sl-SI" dirty="0" err="1"/>
              <a:t>Wüste</a:t>
            </a:r>
            <a:r>
              <a:rPr lang="sl-SI" dirty="0"/>
              <a:t> [</a:t>
            </a:r>
            <a:r>
              <a:rPr lang="sl-SI" dirty="0" err="1"/>
              <a:t>und</a:t>
            </a:r>
            <a:r>
              <a:rPr lang="sl-SI" dirty="0"/>
              <a:t> Harem], 2: </a:t>
            </a:r>
            <a:r>
              <a:rPr lang="sl-SI" dirty="0" err="1"/>
              <a:t>Durchs</a:t>
            </a:r>
            <a:r>
              <a:rPr lang="sl-SI" dirty="0"/>
              <a:t> </a:t>
            </a:r>
            <a:r>
              <a:rPr lang="sl-SI" dirty="0" err="1"/>
              <a:t>wilde</a:t>
            </a:r>
            <a:r>
              <a:rPr lang="sl-SI" dirty="0"/>
              <a:t> Kurdistan, 3: Von Bagdad </a:t>
            </a:r>
            <a:r>
              <a:rPr lang="sl-SI" dirty="0" err="1"/>
              <a:t>nach</a:t>
            </a:r>
            <a:r>
              <a:rPr lang="sl-SI" dirty="0"/>
              <a:t> </a:t>
            </a:r>
            <a:r>
              <a:rPr lang="sl-SI" dirty="0" err="1"/>
              <a:t>Stambul</a:t>
            </a:r>
            <a:r>
              <a:rPr lang="sl-SI" dirty="0"/>
              <a:t>, 4: In den </a:t>
            </a:r>
            <a:r>
              <a:rPr lang="sl-SI" dirty="0" err="1"/>
              <a:t>Schluchten</a:t>
            </a:r>
            <a:r>
              <a:rPr lang="sl-SI" dirty="0"/>
              <a:t> des Balkan, 5: </a:t>
            </a:r>
            <a:r>
              <a:rPr lang="sl-SI" dirty="0" err="1"/>
              <a:t>Durch</a:t>
            </a:r>
            <a:r>
              <a:rPr lang="sl-SI" dirty="0"/>
              <a:t> </a:t>
            </a:r>
            <a:r>
              <a:rPr lang="sl-SI" dirty="0" err="1"/>
              <a:t>das</a:t>
            </a:r>
            <a:r>
              <a:rPr lang="sl-SI" dirty="0"/>
              <a:t> </a:t>
            </a:r>
            <a:r>
              <a:rPr lang="sl-SI" dirty="0" err="1"/>
              <a:t>Land</a:t>
            </a:r>
            <a:r>
              <a:rPr lang="sl-SI" dirty="0"/>
              <a:t> der </a:t>
            </a:r>
            <a:r>
              <a:rPr lang="sl-SI" dirty="0" err="1"/>
              <a:t>Skipetaren</a:t>
            </a:r>
            <a:r>
              <a:rPr lang="sl-SI" dirty="0"/>
              <a:t>, 6:Der </a:t>
            </a:r>
            <a:r>
              <a:rPr lang="sl-SI" dirty="0" err="1"/>
              <a:t>Schut</a:t>
            </a:r>
            <a:r>
              <a:rPr lang="sl-SI" dirty="0"/>
              <a:t>), 1881–1888 (</a:t>
            </a:r>
            <a:r>
              <a:rPr lang="sl-SI" dirty="0" err="1"/>
              <a:t>Deutscher</a:t>
            </a:r>
            <a:r>
              <a:rPr lang="sl-SI" dirty="0"/>
              <a:t> </a:t>
            </a:r>
            <a:r>
              <a:rPr lang="sl-SI" dirty="0" err="1"/>
              <a:t>Hausschatz</a:t>
            </a:r>
            <a:r>
              <a:rPr lang="sl-SI" dirty="0"/>
              <a:t> in </a:t>
            </a:r>
            <a:r>
              <a:rPr lang="sl-SI" dirty="0" err="1"/>
              <a:t>Wort</a:t>
            </a:r>
            <a:r>
              <a:rPr lang="sl-SI" dirty="0"/>
              <a:t> </a:t>
            </a:r>
            <a:r>
              <a:rPr lang="sl-SI" dirty="0" err="1"/>
              <a:t>und</a:t>
            </a:r>
            <a:r>
              <a:rPr lang="sl-SI" dirty="0"/>
              <a:t> </a:t>
            </a:r>
            <a:r>
              <a:rPr lang="sl-SI" dirty="0" err="1"/>
              <a:t>Bild</a:t>
            </a:r>
            <a:r>
              <a:rPr lang="sl-SI" dirty="0"/>
              <a:t>). Za GN prir. L. P. (zadnjo knjigo B. P. L. [Bert P. Lakner]).</a:t>
            </a:r>
          </a:p>
          <a:p>
            <a:r>
              <a:rPr lang="sl-SI" dirty="0"/>
              <a:t>1909–1911. Satan in Iškarijot. </a:t>
            </a:r>
            <a:r>
              <a:rPr lang="sl-SI" i="1" dirty="0"/>
              <a:t>Clevelandska Amerika</a:t>
            </a:r>
            <a:r>
              <a:rPr lang="sl-SI" dirty="0"/>
              <a:t>. [Satan </a:t>
            </a:r>
            <a:r>
              <a:rPr lang="sl-SI" dirty="0" err="1"/>
              <a:t>und</a:t>
            </a:r>
            <a:r>
              <a:rPr lang="sl-SI" dirty="0"/>
              <a:t> </a:t>
            </a:r>
            <a:r>
              <a:rPr lang="sl-SI" dirty="0" err="1"/>
              <a:t>Ischariot</a:t>
            </a:r>
            <a:r>
              <a:rPr lang="sl-SI" dirty="0"/>
              <a:t>, 1893–1896.] Prir. L. J. P. [Louis J. Pirc].</a:t>
            </a:r>
          </a:p>
          <a:p>
            <a:r>
              <a:rPr lang="sl-SI" dirty="0">
                <a:solidFill>
                  <a:srgbClr val="FFFF00"/>
                </a:solidFill>
              </a:rPr>
              <a:t>1911. </a:t>
            </a:r>
            <a:r>
              <a:rPr lang="sl-SI" dirty="0" err="1">
                <a:solidFill>
                  <a:srgbClr val="FFFF00"/>
                </a:solidFill>
              </a:rPr>
              <a:t>Old</a:t>
            </a:r>
            <a:r>
              <a:rPr lang="sl-SI" dirty="0">
                <a:solidFill>
                  <a:srgbClr val="FFFF00"/>
                </a:solidFill>
              </a:rPr>
              <a:t> </a:t>
            </a:r>
            <a:r>
              <a:rPr lang="sl-SI" dirty="0" err="1">
                <a:solidFill>
                  <a:srgbClr val="FFFF00"/>
                </a:solidFill>
              </a:rPr>
              <a:t>Surehand</a:t>
            </a:r>
            <a:r>
              <a:rPr lang="sl-SI" dirty="0">
                <a:solidFill>
                  <a:srgbClr val="FFFF00"/>
                </a:solidFill>
              </a:rPr>
              <a:t>: Potni roman. </a:t>
            </a:r>
            <a:r>
              <a:rPr lang="sl-SI" i="1" dirty="0">
                <a:solidFill>
                  <a:srgbClr val="FFFF00"/>
                </a:solidFill>
              </a:rPr>
              <a:t>Glas naroda</a:t>
            </a:r>
            <a:r>
              <a:rPr lang="sl-SI" dirty="0">
                <a:solidFill>
                  <a:srgbClr val="FFFF00"/>
                </a:solidFill>
              </a:rPr>
              <a:t>. [</a:t>
            </a:r>
            <a:r>
              <a:rPr lang="sl-SI" dirty="0" err="1">
                <a:solidFill>
                  <a:srgbClr val="FFFF00"/>
                </a:solidFill>
              </a:rPr>
              <a:t>Old</a:t>
            </a:r>
            <a:r>
              <a:rPr lang="sl-SI" dirty="0">
                <a:solidFill>
                  <a:srgbClr val="FFFF00"/>
                </a:solidFill>
              </a:rPr>
              <a:t> </a:t>
            </a:r>
            <a:r>
              <a:rPr lang="sl-SI" dirty="0" err="1">
                <a:solidFill>
                  <a:srgbClr val="FFFF00"/>
                </a:solidFill>
              </a:rPr>
              <a:t>Surehand</a:t>
            </a:r>
            <a:r>
              <a:rPr lang="sl-SI" dirty="0">
                <a:solidFill>
                  <a:srgbClr val="FFFF00"/>
                </a:solidFill>
              </a:rPr>
              <a:t>, 1–3, 1895–1897.] Za GN prev. B. P. L. [Bert P. Lakner].</a:t>
            </a:r>
          </a:p>
          <a:p>
            <a:r>
              <a:rPr lang="sl-SI" dirty="0">
                <a:solidFill>
                  <a:srgbClr val="FFFF00"/>
                </a:solidFill>
              </a:rPr>
              <a:t>1913. Ob reki Rio de la Plata: Potopisni roman. </a:t>
            </a:r>
            <a:r>
              <a:rPr lang="sl-SI" i="1" dirty="0">
                <a:solidFill>
                  <a:srgbClr val="FFFF00"/>
                </a:solidFill>
              </a:rPr>
              <a:t>Clevelandska Amerika</a:t>
            </a:r>
            <a:r>
              <a:rPr lang="sl-SI" dirty="0">
                <a:solidFill>
                  <a:srgbClr val="FFFF00"/>
                </a:solidFill>
              </a:rPr>
              <a:t>. [Am Rio de La Plata, 1894.] Za CA prir. L. J. P. [Louis J. Pirc].</a:t>
            </a:r>
          </a:p>
          <a:p>
            <a:r>
              <a:rPr lang="sl-SI" dirty="0">
                <a:solidFill>
                  <a:srgbClr val="FFFF00"/>
                </a:solidFill>
              </a:rPr>
              <a:t>1913. V divjih Kordiljerah: Nadaljevanje romana Ob reki Rio de la Plata. </a:t>
            </a:r>
            <a:r>
              <a:rPr lang="sl-SI" i="1" dirty="0">
                <a:solidFill>
                  <a:srgbClr val="FFFF00"/>
                </a:solidFill>
              </a:rPr>
              <a:t>Clevelandska Amerika</a:t>
            </a:r>
            <a:r>
              <a:rPr lang="sl-SI" dirty="0">
                <a:solidFill>
                  <a:srgbClr val="FFFF00"/>
                </a:solidFill>
              </a:rPr>
              <a:t>. [In den </a:t>
            </a:r>
            <a:r>
              <a:rPr lang="sl-SI" dirty="0" err="1">
                <a:solidFill>
                  <a:srgbClr val="FFFF00"/>
                </a:solidFill>
              </a:rPr>
              <a:t>Cordilleren</a:t>
            </a:r>
            <a:r>
              <a:rPr lang="sl-SI" dirty="0">
                <a:solidFill>
                  <a:srgbClr val="FFFF00"/>
                </a:solidFill>
              </a:rPr>
              <a:t>, 1894.] Za CA prir. L. J. P. [Louis J. Pirc].</a:t>
            </a:r>
          </a:p>
          <a:p>
            <a:endParaRPr lang="sl-SI" dirty="0"/>
          </a:p>
        </p:txBody>
      </p:sp>
    </p:spTree>
    <p:extLst>
      <p:ext uri="{BB962C8B-B14F-4D97-AF65-F5344CB8AC3E}">
        <p14:creationId xmlns:p14="http://schemas.microsoft.com/office/powerpoint/2010/main" val="206363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Mayeva</a:t>
            </a:r>
            <a:r>
              <a:rPr lang="sl-SI" dirty="0" smtClean="0"/>
              <a:t> Izbrana dela v slovenščini</a:t>
            </a:r>
            <a:endParaRPr lang="sl-SI" dirty="0"/>
          </a:p>
        </p:txBody>
      </p:sp>
      <p:sp>
        <p:nvSpPr>
          <p:cNvPr id="6" name="AutoShape 6" descr="Rezultat iskanja slik za karl may winnetou knjiga"/>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8" name="Slika 7"/>
          <p:cNvPicPr>
            <a:picLocks noChangeAspect="1"/>
          </p:cNvPicPr>
          <p:nvPr/>
        </p:nvPicPr>
        <p:blipFill>
          <a:blip r:embed="rId2"/>
          <a:stretch>
            <a:fillRect/>
          </a:stretch>
        </p:blipFill>
        <p:spPr>
          <a:xfrm>
            <a:off x="1274344" y="1882862"/>
            <a:ext cx="7412455" cy="4150975"/>
          </a:xfrm>
          <a:prstGeom prst="rect">
            <a:avLst/>
          </a:prstGeom>
        </p:spPr>
      </p:pic>
    </p:spTree>
    <p:extLst>
      <p:ext uri="{BB962C8B-B14F-4D97-AF65-F5344CB8AC3E}">
        <p14:creationId xmlns:p14="http://schemas.microsoft.com/office/powerpoint/2010/main" val="321351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2" y="452717"/>
            <a:ext cx="6652612" cy="5709185"/>
          </a:xfrm>
        </p:spPr>
        <p:txBody>
          <a:bodyPr/>
          <a:lstStyle/>
          <a:p>
            <a:r>
              <a:rPr lang="sl-SI" sz="2400" b="1" dirty="0"/>
              <a:t>1902</a:t>
            </a:r>
            <a:r>
              <a:rPr lang="sl-SI" sz="2400" dirty="0"/>
              <a:t> [Victor von B.]: </a:t>
            </a:r>
            <a:r>
              <a:rPr lang="sl-SI" sz="2400" i="1" dirty="0"/>
              <a:t>Grofica beračica ali Usodni doživljaji grofovske hčere: Roman iz življenja</a:t>
            </a:r>
            <a:r>
              <a:rPr lang="sl-SI" sz="2400" dirty="0"/>
              <a:t>. V Ljubljani: Oton Fischer, Oddelek za kolportažo, tisk v Kamniku: A. Slatnar, 3 zv. (2398 str., 100 nadaljevanj</a:t>
            </a:r>
            <a:r>
              <a:rPr lang="sl-SI" sz="2400" dirty="0" smtClean="0"/>
              <a:t>).</a:t>
            </a:r>
            <a:br>
              <a:rPr lang="sl-SI" sz="2400" dirty="0" smtClean="0"/>
            </a:br>
            <a:r>
              <a:rPr lang="sl-SI" sz="2400" dirty="0"/>
              <a:t/>
            </a:r>
            <a:br>
              <a:rPr lang="sl-SI" sz="2400" dirty="0"/>
            </a:br>
            <a:r>
              <a:rPr lang="sl-SI" sz="2000" dirty="0"/>
              <a:t>Izvirnik </a:t>
            </a:r>
            <a:r>
              <a:rPr lang="sl-SI" sz="2000" i="1" dirty="0"/>
              <a:t>Die </a:t>
            </a:r>
            <a:r>
              <a:rPr lang="sl-SI" sz="2000" i="1" dirty="0" err="1"/>
              <a:t>Bettelgräfin</a:t>
            </a:r>
            <a:r>
              <a:rPr lang="sl-SI" sz="2000" i="1" dirty="0"/>
              <a:t> oder die </a:t>
            </a:r>
            <a:r>
              <a:rPr lang="sl-SI" sz="2000" i="1" dirty="0" err="1"/>
              <a:t>Schicksale</a:t>
            </a:r>
            <a:r>
              <a:rPr lang="sl-SI" sz="2000" i="1" dirty="0"/>
              <a:t> </a:t>
            </a:r>
            <a:r>
              <a:rPr lang="sl-SI" sz="2000" i="1" dirty="0" err="1"/>
              <a:t>einer</a:t>
            </a:r>
            <a:r>
              <a:rPr lang="sl-SI" sz="2000" i="1" dirty="0"/>
              <a:t> </a:t>
            </a:r>
            <a:r>
              <a:rPr lang="sl-SI" sz="2000" i="1" dirty="0" err="1"/>
              <a:t>Grafentochter</a:t>
            </a:r>
            <a:r>
              <a:rPr lang="sl-SI" sz="2000" i="1" dirty="0"/>
              <a:t>: Roman </a:t>
            </a:r>
            <a:r>
              <a:rPr lang="sl-SI" sz="2000" i="1" dirty="0" err="1"/>
              <a:t>nach</a:t>
            </a:r>
            <a:r>
              <a:rPr lang="sl-SI" sz="2000" i="1" dirty="0"/>
              <a:t> dem Leben</a:t>
            </a:r>
            <a:r>
              <a:rPr lang="sl-SI" sz="2000" dirty="0"/>
              <a:t>. Berlin: </a:t>
            </a:r>
            <a:r>
              <a:rPr lang="sl-SI" sz="2000" dirty="0" err="1"/>
              <a:t>Verlagshaus</a:t>
            </a:r>
            <a:r>
              <a:rPr lang="sl-SI" sz="2000" dirty="0"/>
              <a:t> </a:t>
            </a:r>
            <a:r>
              <a:rPr lang="sl-SI" sz="2000" dirty="0" err="1"/>
              <a:t>für</a:t>
            </a:r>
            <a:r>
              <a:rPr lang="sl-SI" sz="2000" dirty="0"/>
              <a:t> </a:t>
            </a:r>
            <a:r>
              <a:rPr lang="sl-SI" sz="2000" dirty="0" err="1"/>
              <a:t>Volksliteratur</a:t>
            </a:r>
            <a:r>
              <a:rPr lang="sl-SI" sz="2000" dirty="0"/>
              <a:t> </a:t>
            </a:r>
            <a:r>
              <a:rPr lang="sl-SI" sz="2000" dirty="0" err="1"/>
              <a:t>und</a:t>
            </a:r>
            <a:r>
              <a:rPr lang="sl-SI" sz="2000" dirty="0"/>
              <a:t> Kunst, </a:t>
            </a:r>
            <a:r>
              <a:rPr lang="sl-SI" sz="2000" dirty="0" smtClean="0"/>
              <a:t>1895/96</a:t>
            </a:r>
            <a:r>
              <a:rPr lang="sl-SI" sz="2000" dirty="0"/>
              <a:t>. </a:t>
            </a:r>
            <a:r>
              <a:rPr lang="sl-SI" sz="2000" dirty="0" smtClean="0"/>
              <a:t/>
            </a:r>
            <a:br>
              <a:rPr lang="sl-SI" sz="2000" dirty="0" smtClean="0"/>
            </a:br>
            <a:r>
              <a:rPr lang="sl-SI" sz="2400" dirty="0"/>
              <a:t/>
            </a:r>
            <a:br>
              <a:rPr lang="sl-SI" sz="2400" dirty="0"/>
            </a:br>
            <a:r>
              <a:rPr lang="sl-SI" sz="1600" dirty="0" smtClean="0"/>
              <a:t>Grof </a:t>
            </a:r>
            <a:r>
              <a:rPr lang="sl-SI" sz="1600" dirty="0"/>
              <a:t>zaradi poroke, ki ni po njegovi želji, zavrne svojo hčer, ki po celem svetu z otrokom išče svojega izginulega moža, ga najde v Ameriki kot prevaranta, beži pred preganjalci, se skriva v cirkuški skupini ...</a:t>
            </a:r>
          </a:p>
        </p:txBody>
      </p:sp>
      <p:pic>
        <p:nvPicPr>
          <p:cNvPr id="2050" name="Picture 2" descr="https://upload.wikimedia.org/wikipedia/commons/5/52/Grofica_bera%C4%8Dica_0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957751" y="90771"/>
            <a:ext cx="4127157" cy="671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4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890084" cy="5231390"/>
          </a:xfrm>
        </p:spPr>
        <p:txBody>
          <a:bodyPr/>
          <a:lstStyle/>
          <a:p>
            <a:r>
              <a:rPr lang="sl-SI" sz="3600" b="1" dirty="0"/>
              <a:t>[</a:t>
            </a:r>
            <a:r>
              <a:rPr lang="sl-SI" sz="3600" b="1" dirty="0" smtClean="0"/>
              <a:t>1903]</a:t>
            </a:r>
            <a:r>
              <a:rPr lang="sl-SI" sz="3600" dirty="0"/>
              <a:t> </a:t>
            </a:r>
            <a:r>
              <a:rPr lang="sl-SI" sz="3600" i="1" dirty="0"/>
              <a:t>Ciganska sirota</a:t>
            </a:r>
            <a:r>
              <a:rPr lang="sl-SI" sz="3600" dirty="0"/>
              <a:t>, 93 oz. 100 zvezkov. [Dunaj: založba Josip Rubinstein]. </a:t>
            </a:r>
            <a:r>
              <a:rPr lang="sl-SI" sz="3600" dirty="0" smtClean="0"/>
              <a:t/>
            </a:r>
            <a:br>
              <a:rPr lang="sl-SI" sz="3600" dirty="0" smtClean="0"/>
            </a:br>
            <a:r>
              <a:rPr lang="sl-SI" sz="2400" dirty="0"/>
              <a:t/>
            </a:r>
            <a:br>
              <a:rPr lang="sl-SI" sz="2400" dirty="0"/>
            </a:br>
            <a:r>
              <a:rPr lang="sl-SI" sz="2400" dirty="0"/>
              <a:t>Izvirnik najbrž </a:t>
            </a:r>
            <a:r>
              <a:rPr lang="sl-SI" sz="2400" i="1" dirty="0" err="1"/>
              <a:t>Das</a:t>
            </a:r>
            <a:r>
              <a:rPr lang="sl-SI" sz="2400" i="1" dirty="0"/>
              <a:t> </a:t>
            </a:r>
            <a:r>
              <a:rPr lang="sl-SI" sz="2400" i="1" dirty="0" err="1"/>
              <a:t>Zigeunerkind</a:t>
            </a:r>
            <a:r>
              <a:rPr lang="sl-SI" sz="2400" i="1" dirty="0"/>
              <a:t>: </a:t>
            </a:r>
            <a:r>
              <a:rPr lang="sl-SI" sz="2400" i="1" dirty="0" err="1"/>
              <a:t>Ohne</a:t>
            </a:r>
            <a:r>
              <a:rPr lang="sl-SI" sz="2400" i="1" dirty="0"/>
              <a:t> </a:t>
            </a:r>
            <a:r>
              <a:rPr lang="sl-SI" sz="2400" i="1" dirty="0" err="1"/>
              <a:t>Vater</a:t>
            </a:r>
            <a:r>
              <a:rPr lang="sl-SI" sz="2400" i="1" dirty="0"/>
              <a:t> </a:t>
            </a:r>
            <a:r>
              <a:rPr lang="sl-SI" sz="2400" i="1" dirty="0" err="1"/>
              <a:t>und</a:t>
            </a:r>
            <a:r>
              <a:rPr lang="sl-SI" sz="2400" i="1" dirty="0"/>
              <a:t> </a:t>
            </a:r>
            <a:r>
              <a:rPr lang="sl-SI" sz="2400" i="1" dirty="0" err="1"/>
              <a:t>Mutter</a:t>
            </a:r>
            <a:r>
              <a:rPr lang="sl-SI" sz="2400" i="1" dirty="0"/>
              <a:t> </a:t>
            </a:r>
            <a:r>
              <a:rPr lang="sl-SI" sz="2400" i="1" dirty="0" err="1"/>
              <a:t>allein</a:t>
            </a:r>
            <a:r>
              <a:rPr lang="sl-SI" sz="2400" i="1" dirty="0"/>
              <a:t> </a:t>
            </a:r>
            <a:r>
              <a:rPr lang="sl-SI" sz="2400" i="1" dirty="0" err="1"/>
              <a:t>auf</a:t>
            </a:r>
            <a:r>
              <a:rPr lang="sl-SI" sz="2400" i="1" dirty="0"/>
              <a:t> der </a:t>
            </a:r>
            <a:r>
              <a:rPr lang="sl-SI" sz="2400" i="1" dirty="0" err="1"/>
              <a:t>Welt</a:t>
            </a:r>
            <a:r>
              <a:rPr lang="sl-SI" sz="2400" i="1" dirty="0"/>
              <a:t>! Oder: Die </a:t>
            </a:r>
            <a:r>
              <a:rPr lang="sl-SI" sz="2400" i="1" dirty="0" err="1"/>
              <a:t>Geheimnisse</a:t>
            </a:r>
            <a:r>
              <a:rPr lang="sl-SI" sz="2400" i="1" dirty="0"/>
              <a:t> </a:t>
            </a:r>
            <a:r>
              <a:rPr lang="sl-SI" sz="2400" i="1" dirty="0" err="1"/>
              <a:t>eines</a:t>
            </a:r>
            <a:r>
              <a:rPr lang="sl-SI" sz="2400" i="1" dirty="0"/>
              <a:t> </a:t>
            </a:r>
            <a:r>
              <a:rPr lang="sl-SI" sz="2400" i="1" dirty="0" err="1"/>
              <a:t>Fürstenhauses</a:t>
            </a:r>
            <a:r>
              <a:rPr lang="sl-SI" sz="2400" dirty="0"/>
              <a:t>. Berlin: </a:t>
            </a:r>
            <a:r>
              <a:rPr lang="sl-SI" sz="2400" dirty="0" err="1"/>
              <a:t>Verlagshaus</a:t>
            </a:r>
            <a:r>
              <a:rPr lang="sl-SI" sz="2400" dirty="0"/>
              <a:t> </a:t>
            </a:r>
            <a:r>
              <a:rPr lang="sl-SI" sz="2400" dirty="0" err="1"/>
              <a:t>für</a:t>
            </a:r>
            <a:r>
              <a:rPr lang="sl-SI" sz="2400" dirty="0"/>
              <a:t> </a:t>
            </a:r>
            <a:r>
              <a:rPr lang="sl-SI" sz="2400" dirty="0" err="1"/>
              <a:t>Volksliteratur</a:t>
            </a:r>
            <a:r>
              <a:rPr lang="sl-SI" sz="2400" dirty="0"/>
              <a:t> </a:t>
            </a:r>
            <a:r>
              <a:rPr lang="sl-SI" sz="2400" dirty="0" err="1"/>
              <a:t>und</a:t>
            </a:r>
            <a:r>
              <a:rPr lang="sl-SI" sz="2400" dirty="0"/>
              <a:t> Kunst, 1902/03, 100 nadaljevanj, 2400 str., 1916 prepovedana. Poznan ni noben ohranjeni primerek romana.</a:t>
            </a:r>
          </a:p>
        </p:txBody>
      </p:sp>
    </p:spTree>
    <p:extLst>
      <p:ext uri="{BB962C8B-B14F-4D97-AF65-F5344CB8AC3E}">
        <p14:creationId xmlns:p14="http://schemas.microsoft.com/office/powerpoint/2010/main" val="2110828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7"/>
            <a:ext cx="6891511" cy="5602093"/>
          </a:xfrm>
        </p:spPr>
        <p:txBody>
          <a:bodyPr/>
          <a:lstStyle/>
          <a:p>
            <a:r>
              <a:rPr lang="sl-SI" sz="2400" b="1" dirty="0"/>
              <a:t>1903–1905</a:t>
            </a:r>
            <a:r>
              <a:rPr lang="sl-SI" sz="2400" dirty="0"/>
              <a:t> </a:t>
            </a:r>
            <a:r>
              <a:rPr lang="sl-SI" sz="2400" dirty="0">
                <a:hlinkClick r:id="rId2" tooltip="Miroslav Malovrh"/>
              </a:rPr>
              <a:t>[Miroslav Malovrh</a:t>
            </a:r>
            <a:r>
              <a:rPr lang="sl-SI" sz="2400" dirty="0" smtClean="0">
                <a:hlinkClick r:id="rId2" tooltip="Miroslav Malovrh"/>
              </a:rPr>
              <a:t>]</a:t>
            </a:r>
            <a:r>
              <a:rPr lang="sl-SI" sz="2400" dirty="0" smtClean="0"/>
              <a:t>:</a:t>
            </a:r>
            <a:r>
              <a:rPr lang="sl-SI" sz="2400" dirty="0"/>
              <a:t> </a:t>
            </a:r>
            <a:r>
              <a:rPr lang="sl-SI" sz="2400" i="1" dirty="0"/>
              <a:t>Tolovajski glavar Črni Jurij in njegovi divji tovariši: Ljudski </a:t>
            </a:r>
            <a:r>
              <a:rPr lang="sl-SI" sz="2400" i="1" dirty="0" smtClean="0"/>
              <a:t>roman</a:t>
            </a:r>
            <a:r>
              <a:rPr lang="sl-SI" sz="2400" dirty="0" smtClean="0"/>
              <a:t>.</a:t>
            </a:r>
            <a:r>
              <a:rPr lang="sl-SI" sz="2400" dirty="0"/>
              <a:t> Po kronikah, listinah in ustnih sporočilih sestavil Gvido pl. </a:t>
            </a:r>
            <a:r>
              <a:rPr lang="sl-SI" sz="2400" dirty="0" err="1"/>
              <a:t>Skalski</a:t>
            </a:r>
            <a:r>
              <a:rPr lang="sl-SI" sz="2400" dirty="0"/>
              <a:t>. V Ljubljani: Oton Fischer, Oddelek za kolportažo, 1903, tisk v Kamniku: A. Slatnar. 1968 str. </a:t>
            </a:r>
            <a:br>
              <a:rPr lang="sl-SI" sz="2400" dirty="0"/>
            </a:br>
            <a:r>
              <a:rPr lang="sl-SI" sz="2400" dirty="0" smtClean="0"/>
              <a:t/>
            </a:r>
            <a:br>
              <a:rPr lang="sl-SI" sz="2400" dirty="0" smtClean="0"/>
            </a:br>
            <a:r>
              <a:rPr lang="sl-SI" sz="2000" dirty="0" smtClean="0"/>
              <a:t>Izvirnik </a:t>
            </a:r>
            <a:r>
              <a:rPr lang="sl-SI" sz="2000" dirty="0"/>
              <a:t>mogoče </a:t>
            </a:r>
            <a:r>
              <a:rPr lang="sl-SI" sz="2000" i="1" dirty="0"/>
              <a:t>Georg </a:t>
            </a:r>
            <a:r>
              <a:rPr lang="sl-SI" sz="2000" i="1" dirty="0" err="1"/>
              <a:t>Namenlos</a:t>
            </a:r>
            <a:r>
              <a:rPr lang="sl-SI" sz="2000" i="1" dirty="0"/>
              <a:t>: Der </a:t>
            </a:r>
            <a:r>
              <a:rPr lang="sl-SI" sz="2000" i="1" dirty="0" err="1"/>
              <a:t>wilde</a:t>
            </a:r>
            <a:r>
              <a:rPr lang="sl-SI" sz="2000" i="1" dirty="0"/>
              <a:t> </a:t>
            </a:r>
            <a:r>
              <a:rPr lang="sl-SI" sz="2000" i="1" dirty="0" err="1"/>
              <a:t>Jäger</a:t>
            </a:r>
            <a:r>
              <a:rPr lang="sl-SI" sz="2000" i="1" dirty="0"/>
              <a:t>: Der </a:t>
            </a:r>
            <a:r>
              <a:rPr lang="sl-SI" sz="2000" i="1" dirty="0" err="1"/>
              <a:t>Schrecken</a:t>
            </a:r>
            <a:r>
              <a:rPr lang="sl-SI" sz="2000" i="1" dirty="0"/>
              <a:t> der </a:t>
            </a:r>
            <a:r>
              <a:rPr lang="sl-SI" sz="2000" i="1" dirty="0" err="1"/>
              <a:t>Wälder</a:t>
            </a:r>
            <a:r>
              <a:rPr lang="sl-SI" sz="2000" i="1" dirty="0"/>
              <a:t>: Der </a:t>
            </a:r>
            <a:r>
              <a:rPr lang="sl-SI" sz="2000" i="1" dirty="0" err="1"/>
              <a:t>Todfeind</a:t>
            </a:r>
            <a:r>
              <a:rPr lang="sl-SI" sz="2000" i="1" dirty="0"/>
              <a:t> </a:t>
            </a:r>
            <a:r>
              <a:rPr lang="sl-SI" sz="2000" i="1" dirty="0" err="1"/>
              <a:t>aller</a:t>
            </a:r>
            <a:r>
              <a:rPr lang="sl-SI" sz="2000" i="1" dirty="0"/>
              <a:t> </a:t>
            </a:r>
            <a:r>
              <a:rPr lang="sl-SI" sz="2000" i="1" dirty="0" err="1"/>
              <a:t>reichen</a:t>
            </a:r>
            <a:r>
              <a:rPr lang="sl-SI" sz="2000" i="1" dirty="0"/>
              <a:t> </a:t>
            </a:r>
            <a:r>
              <a:rPr lang="sl-SI" sz="2000" i="1" dirty="0" err="1"/>
              <a:t>Blutsauger</a:t>
            </a:r>
            <a:r>
              <a:rPr lang="sl-SI" sz="2000" i="1" dirty="0"/>
              <a:t> u. </a:t>
            </a:r>
            <a:r>
              <a:rPr lang="sl-SI" sz="2000" i="1" dirty="0" err="1"/>
              <a:t>Tyrannen</a:t>
            </a:r>
            <a:r>
              <a:rPr lang="sl-SI" sz="2000" i="1" dirty="0"/>
              <a:t> - </a:t>
            </a:r>
            <a:r>
              <a:rPr lang="sl-SI" sz="2000" i="1" dirty="0" err="1"/>
              <a:t>Ein</a:t>
            </a:r>
            <a:r>
              <a:rPr lang="sl-SI" sz="2000" i="1" dirty="0"/>
              <a:t> </a:t>
            </a:r>
            <a:r>
              <a:rPr lang="sl-SI" sz="2000" i="1" dirty="0" err="1"/>
              <a:t>Liebling</a:t>
            </a:r>
            <a:r>
              <a:rPr lang="sl-SI" sz="2000" i="1" dirty="0"/>
              <a:t> der </a:t>
            </a:r>
            <a:r>
              <a:rPr lang="sl-SI" sz="2000" i="1" dirty="0" err="1"/>
              <a:t>Frauen</a:t>
            </a:r>
            <a:r>
              <a:rPr lang="sl-SI" sz="2000" i="1" dirty="0"/>
              <a:t>. </a:t>
            </a:r>
            <a:r>
              <a:rPr lang="sl-SI" sz="2000" i="1" dirty="0" err="1"/>
              <a:t>Ein</a:t>
            </a:r>
            <a:r>
              <a:rPr lang="sl-SI" sz="2000" i="1" dirty="0"/>
              <a:t> </a:t>
            </a:r>
            <a:r>
              <a:rPr lang="sl-SI" sz="2000" i="1" dirty="0" err="1"/>
              <a:t>Freund</a:t>
            </a:r>
            <a:r>
              <a:rPr lang="sl-SI" sz="2000" i="1" dirty="0"/>
              <a:t> u. </a:t>
            </a:r>
            <a:r>
              <a:rPr lang="sl-SI" sz="2000" i="1" dirty="0" err="1"/>
              <a:t>Beschützer</a:t>
            </a:r>
            <a:r>
              <a:rPr lang="sl-SI" sz="2000" i="1" dirty="0"/>
              <a:t> der </a:t>
            </a:r>
            <a:r>
              <a:rPr lang="sl-SI" sz="2000" i="1" dirty="0" err="1"/>
              <a:t>Armen</a:t>
            </a:r>
            <a:r>
              <a:rPr lang="sl-SI" sz="2000" i="1" dirty="0"/>
              <a:t> u. </a:t>
            </a:r>
            <a:r>
              <a:rPr lang="sl-SI" sz="2000" i="1" dirty="0" err="1"/>
              <a:t>Bedrängten</a:t>
            </a:r>
            <a:r>
              <a:rPr lang="sl-SI" sz="2000" dirty="0"/>
              <a:t>. Dresden: Adolf </a:t>
            </a:r>
            <a:r>
              <a:rPr lang="sl-SI" sz="2000" dirty="0" err="1"/>
              <a:t>Ander</a:t>
            </a:r>
            <a:r>
              <a:rPr lang="sl-SI" sz="2000" dirty="0"/>
              <a:t>, 1904/05, 100 nadaljevanj, 2400 str</a:t>
            </a:r>
            <a:r>
              <a:rPr lang="sl-SI" sz="2000" dirty="0" smtClean="0"/>
              <a:t>. </a:t>
            </a:r>
            <a:r>
              <a:rPr lang="sl-SI" sz="2000" dirty="0"/>
              <a:t>Ali pa Carl </a:t>
            </a:r>
            <a:r>
              <a:rPr lang="sl-SI" sz="2000" dirty="0" err="1"/>
              <a:t>Schmeling</a:t>
            </a:r>
            <a:r>
              <a:rPr lang="sl-SI" sz="2000" dirty="0"/>
              <a:t>: </a:t>
            </a:r>
            <a:r>
              <a:rPr lang="sl-SI" sz="2000" i="1" dirty="0"/>
              <a:t>General Czerny </a:t>
            </a:r>
            <a:r>
              <a:rPr lang="sl-SI" sz="2000" i="1" dirty="0" err="1"/>
              <a:t>genannt</a:t>
            </a:r>
            <a:r>
              <a:rPr lang="sl-SI" sz="2000" i="1" dirty="0"/>
              <a:t> der </a:t>
            </a:r>
            <a:r>
              <a:rPr lang="sl-SI" sz="2000" i="1" dirty="0" err="1"/>
              <a:t>Schwarze</a:t>
            </a:r>
            <a:r>
              <a:rPr lang="sl-SI" sz="2000" i="1" dirty="0"/>
              <a:t> Georg oder </a:t>
            </a:r>
            <a:r>
              <a:rPr lang="sl-SI" sz="2000" i="1" dirty="0" err="1"/>
              <a:t>Blutszenen</a:t>
            </a:r>
            <a:r>
              <a:rPr lang="sl-SI" sz="2000" i="1" dirty="0"/>
              <a:t> in </a:t>
            </a:r>
            <a:r>
              <a:rPr lang="sl-SI" sz="2000" i="1" dirty="0" err="1"/>
              <a:t>Serbien</a:t>
            </a:r>
            <a:r>
              <a:rPr lang="sl-SI" sz="2000" i="1" dirty="0"/>
              <a:t>: </a:t>
            </a:r>
            <a:r>
              <a:rPr lang="sl-SI" sz="2000" i="1" dirty="0" err="1"/>
              <a:t>Historische</a:t>
            </a:r>
            <a:r>
              <a:rPr lang="sl-SI" sz="2000" i="1" dirty="0"/>
              <a:t> </a:t>
            </a:r>
            <a:r>
              <a:rPr lang="sl-SI" sz="2000" i="1" dirty="0" err="1"/>
              <a:t>Erzählung</a:t>
            </a:r>
            <a:r>
              <a:rPr lang="sl-SI" sz="2000" i="1" dirty="0"/>
              <a:t> </a:t>
            </a:r>
            <a:r>
              <a:rPr lang="sl-SI" sz="2000" i="1" dirty="0" err="1"/>
              <a:t>aus</a:t>
            </a:r>
            <a:r>
              <a:rPr lang="sl-SI" sz="2000" i="1" dirty="0"/>
              <a:t> der </a:t>
            </a:r>
            <a:r>
              <a:rPr lang="sl-SI" sz="2000" i="1" dirty="0" err="1"/>
              <a:t>Neuzeit</a:t>
            </a:r>
            <a:r>
              <a:rPr lang="sl-SI" sz="2000" dirty="0"/>
              <a:t>. Berlin: </a:t>
            </a:r>
            <a:r>
              <a:rPr lang="sl-SI" sz="2000" dirty="0" err="1"/>
              <a:t>Nelte</a:t>
            </a:r>
            <a:r>
              <a:rPr lang="sl-SI" sz="2000" dirty="0"/>
              <a:t>, </a:t>
            </a:r>
            <a:r>
              <a:rPr lang="sl-SI" sz="2000" dirty="0" err="1"/>
              <a:t>Böltje</a:t>
            </a:r>
            <a:r>
              <a:rPr lang="sl-SI" sz="2000" dirty="0"/>
              <a:t> &amp; Co., 1862, 27 nadaljevanj, 1292 str.</a:t>
            </a:r>
          </a:p>
        </p:txBody>
      </p:sp>
      <p:pic>
        <p:nvPicPr>
          <p:cNvPr id="3074" name="Picture 2" descr="https://upload.wikimedia.org/wikipedia/commons/5/5d/Tolovajski_glavar_%C4%8Crni_Jurij_0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163697" y="42527"/>
            <a:ext cx="3941086" cy="671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15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2" y="452717"/>
            <a:ext cx="5416938" cy="5099585"/>
          </a:xfrm>
        </p:spPr>
        <p:txBody>
          <a:bodyPr/>
          <a:lstStyle/>
          <a:p>
            <a:r>
              <a:rPr lang="sl-SI" sz="2400" b="1" dirty="0"/>
              <a:t>[1905]</a:t>
            </a:r>
            <a:r>
              <a:rPr lang="sl-SI" sz="2400" dirty="0"/>
              <a:t> </a:t>
            </a:r>
            <a:r>
              <a:rPr lang="sl-SI" sz="2400" i="1" dirty="0"/>
              <a:t>Strah na Sokolskem gradu ali Nedolžna v blaznici: Roman za ljudstvo [s podobami]</a:t>
            </a:r>
            <a:r>
              <a:rPr lang="sl-SI" sz="2400" dirty="0"/>
              <a:t>. Roman je izhajal dvakrat na teden, snopič je stal 20 vinarjev (10 kron</a:t>
            </a:r>
            <a:r>
              <a:rPr lang="sl-SI" sz="2400" dirty="0" smtClean="0"/>
              <a:t>).</a:t>
            </a:r>
            <a:r>
              <a:rPr lang="sl-SI" sz="2400" dirty="0"/>
              <a:t> Roman je bil najprej omenjen v </a:t>
            </a:r>
            <a:r>
              <a:rPr lang="sl-SI" sz="2400" i="1" dirty="0"/>
              <a:t>Slovencu</a:t>
            </a:r>
            <a:r>
              <a:rPr lang="sl-SI" sz="2400" dirty="0"/>
              <a:t> leta </a:t>
            </a:r>
            <a:r>
              <a:rPr lang="sl-SI" sz="2400" dirty="0" smtClean="0"/>
              <a:t>1905.</a:t>
            </a:r>
            <a:r>
              <a:rPr lang="sl-SI" sz="2400" dirty="0"/>
              <a:t> Na Dunaju: Josip Rubinstein, tisk c. k. dvornih tiskarjev Fr. </a:t>
            </a:r>
            <a:r>
              <a:rPr lang="sl-SI" sz="2400" dirty="0" err="1"/>
              <a:t>Winiker</a:t>
            </a:r>
            <a:r>
              <a:rPr lang="sl-SI" sz="2400" dirty="0"/>
              <a:t> &amp; </a:t>
            </a:r>
            <a:r>
              <a:rPr lang="sl-SI" sz="2400" dirty="0" err="1"/>
              <a:t>Schickardt</a:t>
            </a:r>
            <a:r>
              <a:rPr lang="sl-SI" sz="2400" dirty="0"/>
              <a:t> v Brnu. 2395 str. </a:t>
            </a:r>
            <a:br>
              <a:rPr lang="sl-SI" sz="2400" dirty="0"/>
            </a:br>
            <a:r>
              <a:rPr lang="sl-SI" sz="2000" dirty="0" smtClean="0"/>
              <a:t/>
            </a:r>
            <a:br>
              <a:rPr lang="sl-SI" sz="2000" dirty="0" smtClean="0"/>
            </a:br>
            <a:r>
              <a:rPr lang="sl-SI" sz="2000" dirty="0" smtClean="0"/>
              <a:t>Izvirnik </a:t>
            </a:r>
            <a:r>
              <a:rPr lang="sl-SI" sz="2000" dirty="0"/>
              <a:t>najbrž </a:t>
            </a:r>
            <a:r>
              <a:rPr lang="sl-SI" sz="2000" i="1" dirty="0" err="1"/>
              <a:t>Unschuldig</a:t>
            </a:r>
            <a:r>
              <a:rPr lang="sl-SI" sz="2000" i="1" dirty="0"/>
              <a:t> </a:t>
            </a:r>
            <a:r>
              <a:rPr lang="sl-SI" sz="2000" i="1" dirty="0" err="1"/>
              <a:t>im</a:t>
            </a:r>
            <a:r>
              <a:rPr lang="sl-SI" sz="2000" i="1" dirty="0"/>
              <a:t> </a:t>
            </a:r>
            <a:r>
              <a:rPr lang="sl-SI" sz="2000" i="1" dirty="0" err="1"/>
              <a:t>Irrenhaus</a:t>
            </a:r>
            <a:r>
              <a:rPr lang="sl-SI" sz="2000" i="1" dirty="0"/>
              <a:t> oder </a:t>
            </a:r>
            <a:r>
              <a:rPr lang="sl-SI" sz="2000" i="1" dirty="0" err="1"/>
              <a:t>Das</a:t>
            </a:r>
            <a:r>
              <a:rPr lang="sl-SI" sz="2000" i="1" dirty="0"/>
              <a:t> </a:t>
            </a:r>
            <a:r>
              <a:rPr lang="sl-SI" sz="2000" i="1" dirty="0" err="1"/>
              <a:t>Gespenst</a:t>
            </a:r>
            <a:r>
              <a:rPr lang="sl-SI" sz="2000" i="1" dirty="0"/>
              <a:t> von </a:t>
            </a:r>
            <a:r>
              <a:rPr lang="sl-SI" sz="2000" i="1" dirty="0" err="1"/>
              <a:t>Schloß</a:t>
            </a:r>
            <a:r>
              <a:rPr lang="sl-SI" sz="2000" i="1" dirty="0"/>
              <a:t> </a:t>
            </a:r>
            <a:r>
              <a:rPr lang="sl-SI" sz="2000" i="1" dirty="0" err="1"/>
              <a:t>Falkenstein</a:t>
            </a:r>
            <a:r>
              <a:rPr lang="sl-SI" sz="2000" i="1" dirty="0"/>
              <a:t>: </a:t>
            </a:r>
            <a:r>
              <a:rPr lang="sl-SI" sz="2000" i="1" dirty="0" err="1"/>
              <a:t>Sensationelle</a:t>
            </a:r>
            <a:r>
              <a:rPr lang="sl-SI" sz="2000" i="1" dirty="0"/>
              <a:t> </a:t>
            </a:r>
            <a:r>
              <a:rPr lang="sl-SI" sz="2000" i="1" dirty="0" err="1"/>
              <a:t>Enthüllungen</a:t>
            </a:r>
            <a:r>
              <a:rPr lang="sl-SI" sz="2000" i="1" dirty="0"/>
              <a:t>: </a:t>
            </a:r>
            <a:r>
              <a:rPr lang="sl-SI" sz="2000" i="1" dirty="0" err="1"/>
              <a:t>Volksroman</a:t>
            </a:r>
            <a:r>
              <a:rPr lang="sl-SI" sz="2000" dirty="0"/>
              <a:t>. Berlin: </a:t>
            </a:r>
            <a:r>
              <a:rPr lang="sl-SI" sz="2000" dirty="0" err="1"/>
              <a:t>Verlagshaus</a:t>
            </a:r>
            <a:r>
              <a:rPr lang="sl-SI" sz="2000" dirty="0"/>
              <a:t> </a:t>
            </a:r>
            <a:r>
              <a:rPr lang="sl-SI" sz="2000" dirty="0" err="1"/>
              <a:t>für</a:t>
            </a:r>
            <a:r>
              <a:rPr lang="sl-SI" sz="2000" dirty="0"/>
              <a:t> </a:t>
            </a:r>
            <a:r>
              <a:rPr lang="sl-SI" sz="2000" dirty="0" err="1"/>
              <a:t>Volksliteratur</a:t>
            </a:r>
            <a:r>
              <a:rPr lang="sl-SI" sz="2000" dirty="0"/>
              <a:t> </a:t>
            </a:r>
            <a:r>
              <a:rPr lang="sl-SI" sz="2000" dirty="0" err="1"/>
              <a:t>und</a:t>
            </a:r>
            <a:r>
              <a:rPr lang="sl-SI" sz="2000" dirty="0"/>
              <a:t> Kunst, 1902, 100 nadaljevanj, 2400 str. 1916 je bil roman prepovedan.</a:t>
            </a:r>
          </a:p>
        </p:txBody>
      </p:sp>
      <p:pic>
        <p:nvPicPr>
          <p:cNvPr id="4098" name="Picture 2" descr="https://upload.wikimedia.org/wikipedia/commons/7/71/Strah_na_Sokolskem_gradu_0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641004" y="82378"/>
            <a:ext cx="4475671" cy="670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17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2" y="452718"/>
            <a:ext cx="6496094" cy="4440558"/>
          </a:xfrm>
        </p:spPr>
        <p:txBody>
          <a:bodyPr/>
          <a:lstStyle/>
          <a:p>
            <a:r>
              <a:rPr lang="sl-SI" sz="2400" b="1" dirty="0"/>
              <a:t>[</a:t>
            </a:r>
            <a:r>
              <a:rPr lang="sl-SI" sz="2400" b="1" dirty="0" smtClean="0"/>
              <a:t>1908]</a:t>
            </a:r>
            <a:r>
              <a:rPr lang="sl-SI" sz="2400" dirty="0"/>
              <a:t> [Dr. med. Keller]: </a:t>
            </a:r>
            <a:r>
              <a:rPr lang="sl-SI" sz="2400" i="1" dirty="0"/>
              <a:t>Živa pokopana ali Tragična usoda mlade matere: Romantična </a:t>
            </a:r>
            <a:r>
              <a:rPr lang="sl-SI" sz="2400" i="1" dirty="0" err="1"/>
              <a:t>pripovest</a:t>
            </a:r>
            <a:r>
              <a:rPr lang="sl-SI" sz="2400" i="1" dirty="0"/>
              <a:t> po lastnih </a:t>
            </a:r>
            <a:r>
              <a:rPr lang="sl-SI" sz="2400" i="1" dirty="0" smtClean="0"/>
              <a:t>doživljajih</a:t>
            </a:r>
            <a:r>
              <a:rPr lang="sl-SI" sz="2400" dirty="0" smtClean="0"/>
              <a:t>.</a:t>
            </a:r>
            <a:r>
              <a:rPr lang="sl-SI" sz="2400" dirty="0"/>
              <a:t> Spisal </a:t>
            </a:r>
            <a:r>
              <a:rPr lang="sl-SI" sz="2400" dirty="0" err="1"/>
              <a:t>Milner</a:t>
            </a:r>
            <a:r>
              <a:rPr lang="sl-SI" sz="2400" dirty="0"/>
              <a:t> (1845 str.). </a:t>
            </a:r>
            <a:br>
              <a:rPr lang="sl-SI" sz="2400" dirty="0"/>
            </a:br>
            <a:r>
              <a:rPr lang="sl-SI" sz="2400" dirty="0" smtClean="0"/>
              <a:t/>
            </a:r>
            <a:br>
              <a:rPr lang="sl-SI" sz="2400" dirty="0" smtClean="0"/>
            </a:br>
            <a:r>
              <a:rPr lang="sl-SI" sz="2000" dirty="0" smtClean="0"/>
              <a:t>Izvirnik </a:t>
            </a:r>
            <a:r>
              <a:rPr lang="sl-SI" sz="2000" dirty="0"/>
              <a:t>najbrž </a:t>
            </a:r>
            <a:r>
              <a:rPr lang="sl-SI" sz="2000" i="1" dirty="0" err="1"/>
              <a:t>Melanie</a:t>
            </a:r>
            <a:r>
              <a:rPr lang="sl-SI" sz="2000" i="1" dirty="0"/>
              <a:t> die </a:t>
            </a:r>
            <a:r>
              <a:rPr lang="sl-SI" sz="2000" i="1" dirty="0" err="1"/>
              <a:t>Scheintodte</a:t>
            </a:r>
            <a:r>
              <a:rPr lang="sl-SI" sz="2000" i="1" dirty="0"/>
              <a:t>: </a:t>
            </a:r>
            <a:r>
              <a:rPr lang="sl-SI" sz="2000" i="1" dirty="0" err="1"/>
              <a:t>Das</a:t>
            </a:r>
            <a:r>
              <a:rPr lang="sl-SI" sz="2000" i="1" dirty="0"/>
              <a:t> </a:t>
            </a:r>
            <a:r>
              <a:rPr lang="sl-SI" sz="2000" i="1" dirty="0" err="1"/>
              <a:t>tragische</a:t>
            </a:r>
            <a:r>
              <a:rPr lang="sl-SI" sz="2000" i="1" dirty="0"/>
              <a:t> </a:t>
            </a:r>
            <a:r>
              <a:rPr lang="sl-SI" sz="2000" i="1" dirty="0" err="1"/>
              <a:t>Schicksal</a:t>
            </a:r>
            <a:r>
              <a:rPr lang="sl-SI" sz="2000" i="1" dirty="0"/>
              <a:t> </a:t>
            </a:r>
            <a:r>
              <a:rPr lang="sl-SI" sz="2000" i="1" dirty="0" err="1"/>
              <a:t>einer</a:t>
            </a:r>
            <a:r>
              <a:rPr lang="sl-SI" sz="2000" i="1" dirty="0"/>
              <a:t> </a:t>
            </a:r>
            <a:r>
              <a:rPr lang="sl-SI" sz="2000" i="1" dirty="0" err="1"/>
              <a:t>jungen</a:t>
            </a:r>
            <a:r>
              <a:rPr lang="sl-SI" sz="2000" i="1" dirty="0"/>
              <a:t> </a:t>
            </a:r>
            <a:r>
              <a:rPr lang="sl-SI" sz="2000" i="1" dirty="0" err="1"/>
              <a:t>Mutter</a:t>
            </a:r>
            <a:r>
              <a:rPr lang="sl-SI" sz="2000" i="1" dirty="0"/>
              <a:t>: </a:t>
            </a:r>
            <a:r>
              <a:rPr lang="sl-SI" sz="2000" i="1" dirty="0" err="1"/>
              <a:t>Romantische</a:t>
            </a:r>
            <a:r>
              <a:rPr lang="sl-SI" sz="2000" i="1" dirty="0"/>
              <a:t> </a:t>
            </a:r>
            <a:r>
              <a:rPr lang="sl-SI" sz="2000" i="1" dirty="0" err="1"/>
              <a:t>Erzählung</a:t>
            </a:r>
            <a:r>
              <a:rPr lang="sl-SI" sz="2000" i="1" dirty="0"/>
              <a:t> </a:t>
            </a:r>
            <a:r>
              <a:rPr lang="sl-SI" sz="2000" i="1" dirty="0" err="1"/>
              <a:t>nach</a:t>
            </a:r>
            <a:r>
              <a:rPr lang="sl-SI" sz="2000" i="1" dirty="0"/>
              <a:t> </a:t>
            </a:r>
            <a:r>
              <a:rPr lang="sl-SI" sz="2000" i="1" dirty="0" err="1"/>
              <a:t>eigenen</a:t>
            </a:r>
            <a:r>
              <a:rPr lang="sl-SI" sz="2000" i="1" dirty="0"/>
              <a:t> </a:t>
            </a:r>
            <a:r>
              <a:rPr lang="sl-SI" sz="2000" i="1" dirty="0" err="1"/>
              <a:t>Erlebnissen</a:t>
            </a:r>
            <a:r>
              <a:rPr lang="sl-SI" sz="2000" dirty="0"/>
              <a:t>. Dresden: Adolf </a:t>
            </a:r>
            <a:r>
              <a:rPr lang="sl-SI" sz="2000" dirty="0" err="1"/>
              <a:t>Ander</a:t>
            </a:r>
            <a:r>
              <a:rPr lang="sl-SI" sz="2000" dirty="0"/>
              <a:t>, 1895/96, 105 nadaljevanj, 2520 </a:t>
            </a:r>
            <a:r>
              <a:rPr lang="sl-SI" sz="2000" dirty="0" smtClean="0"/>
              <a:t>str.</a:t>
            </a:r>
            <a:endParaRPr lang="sl-SI" sz="2000" dirty="0"/>
          </a:p>
        </p:txBody>
      </p:sp>
      <p:pic>
        <p:nvPicPr>
          <p:cNvPr id="5122" name="Picture 2" descr="https://upload.wikimedia.org/wikipedia/commons/9/96/%C5%BDiva_pokopan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327549" y="90616"/>
            <a:ext cx="4786653" cy="667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5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2" y="452718"/>
            <a:ext cx="6899748" cy="3402590"/>
          </a:xfrm>
        </p:spPr>
        <p:txBody>
          <a:bodyPr/>
          <a:lstStyle/>
          <a:p>
            <a:r>
              <a:rPr lang="sl-SI" sz="2400" b="1" dirty="0"/>
              <a:t>1909</a:t>
            </a:r>
            <a:r>
              <a:rPr lang="sl-SI" sz="2400" dirty="0"/>
              <a:t> </a:t>
            </a:r>
            <a:r>
              <a:rPr lang="sl-SI" sz="2400" dirty="0">
                <a:hlinkClick r:id="rId2" tooltip="Victor von Falk"/>
              </a:rPr>
              <a:t>Victor von Falk</a:t>
            </a:r>
            <a:r>
              <a:rPr lang="sl-SI" sz="2400" dirty="0"/>
              <a:t>: </a:t>
            </a:r>
            <a:r>
              <a:rPr lang="sl-SI" sz="2400" i="1" dirty="0" err="1"/>
              <a:t>Giuseppo</a:t>
            </a:r>
            <a:r>
              <a:rPr lang="sl-SI" sz="2400" i="1" dirty="0"/>
              <a:t> </a:t>
            </a:r>
            <a:r>
              <a:rPr lang="sl-SI" sz="2400" i="1" dirty="0" err="1"/>
              <a:t>Musolino</a:t>
            </a:r>
            <a:r>
              <a:rPr lang="sl-SI" sz="2400" i="1" dirty="0"/>
              <a:t> ali Krvno maščevanje: Po </a:t>
            </a:r>
            <a:r>
              <a:rPr lang="sl-SI" sz="2400" i="1" dirty="0" err="1"/>
              <a:t>autentičnih</a:t>
            </a:r>
            <a:r>
              <a:rPr lang="sl-SI" sz="2400" i="1" dirty="0"/>
              <a:t> podatkih</a:t>
            </a:r>
            <a:r>
              <a:rPr lang="sl-SI" sz="2400" dirty="0"/>
              <a:t> napisal Viktor von </a:t>
            </a:r>
            <a:r>
              <a:rPr lang="sl-SI" sz="2400" dirty="0" smtClean="0"/>
              <a:t>Falk.</a:t>
            </a:r>
            <a:r>
              <a:rPr lang="sl-SI" sz="2400" dirty="0"/>
              <a:t> 2654 str. </a:t>
            </a:r>
            <a:br>
              <a:rPr lang="sl-SI" sz="2400" dirty="0"/>
            </a:br>
            <a:r>
              <a:rPr lang="sl-SI" sz="2400" dirty="0" smtClean="0"/>
              <a:t/>
            </a:r>
            <a:br>
              <a:rPr lang="sl-SI" sz="2400" dirty="0" smtClean="0"/>
            </a:br>
            <a:r>
              <a:rPr lang="sl-SI" sz="2000" dirty="0" smtClean="0"/>
              <a:t>Izvirnik</a:t>
            </a:r>
            <a:r>
              <a:rPr lang="sl-SI" sz="2000" dirty="0"/>
              <a:t> </a:t>
            </a:r>
            <a:r>
              <a:rPr lang="sl-SI" sz="2000" i="1" dirty="0"/>
              <a:t>Giuseppe </a:t>
            </a:r>
            <a:r>
              <a:rPr lang="sl-SI" sz="2000" i="1" dirty="0" err="1"/>
              <a:t>Musolino</a:t>
            </a:r>
            <a:r>
              <a:rPr lang="sl-SI" sz="2000" i="1" dirty="0"/>
              <a:t> der </a:t>
            </a:r>
            <a:r>
              <a:rPr lang="sl-SI" sz="2000" i="1" dirty="0" err="1"/>
              <a:t>kühnste</a:t>
            </a:r>
            <a:r>
              <a:rPr lang="sl-SI" sz="2000" i="1" dirty="0"/>
              <a:t> </a:t>
            </a:r>
            <a:r>
              <a:rPr lang="sl-SI" sz="2000" i="1" dirty="0" err="1"/>
              <a:t>und</a:t>
            </a:r>
            <a:r>
              <a:rPr lang="sl-SI" sz="2000" i="1" dirty="0"/>
              <a:t> </a:t>
            </a:r>
            <a:r>
              <a:rPr lang="sl-SI" sz="2000" i="1" dirty="0" err="1"/>
              <a:t>verwegenste</a:t>
            </a:r>
            <a:r>
              <a:rPr lang="sl-SI" sz="2000" i="1" dirty="0"/>
              <a:t> </a:t>
            </a:r>
            <a:r>
              <a:rPr lang="sl-SI" sz="2000" i="1" dirty="0" err="1"/>
              <a:t>Räuberhauptmann</a:t>
            </a:r>
            <a:r>
              <a:rPr lang="sl-SI" sz="2000" i="1" dirty="0"/>
              <a:t> der </a:t>
            </a:r>
            <a:r>
              <a:rPr lang="sl-SI" sz="2000" i="1" dirty="0" err="1"/>
              <a:t>Gegenwart</a:t>
            </a:r>
            <a:r>
              <a:rPr lang="sl-SI" sz="2000" dirty="0"/>
              <a:t>. Berlin: </a:t>
            </a:r>
            <a:r>
              <a:rPr lang="sl-SI" sz="2000" dirty="0" err="1"/>
              <a:t>Weichert</a:t>
            </a:r>
            <a:r>
              <a:rPr lang="sl-SI" sz="2000" dirty="0"/>
              <a:t>, 1901/02, 100 nadaljevanj, 2400 str.</a:t>
            </a:r>
          </a:p>
        </p:txBody>
      </p:sp>
      <p:pic>
        <p:nvPicPr>
          <p:cNvPr id="6146" name="Picture 2" descr="https://upload.wikimedia.org/wikipedia/commons/8/81/Giuseppo_Musolino.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768281" y="95558"/>
            <a:ext cx="4354322" cy="669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5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200" b="1" dirty="0"/>
              <a:t>1911</a:t>
            </a:r>
            <a:r>
              <a:rPr lang="sl-SI" sz="3200" dirty="0"/>
              <a:t> </a:t>
            </a:r>
            <a:r>
              <a:rPr lang="sl-SI" sz="3200" i="1" dirty="0"/>
              <a:t>Ljubezen in </a:t>
            </a:r>
            <a:r>
              <a:rPr lang="sl-SI" sz="3200" i="1" dirty="0" smtClean="0"/>
              <a:t>maščevanje</a:t>
            </a:r>
            <a:r>
              <a:rPr lang="sl-SI" sz="3200" dirty="0" smtClean="0"/>
              <a:t>,</a:t>
            </a:r>
            <a:r>
              <a:rPr lang="sl-SI" sz="3200" dirty="0"/>
              <a:t> 103 zvezki, New York, 5 $. </a:t>
            </a:r>
            <a:r>
              <a:rPr lang="sl-SI" sz="2400" dirty="0"/>
              <a:t/>
            </a:r>
            <a:br>
              <a:rPr lang="sl-SI" sz="2400" dirty="0"/>
            </a:br>
            <a:r>
              <a:rPr lang="sl-SI" sz="2400" dirty="0" smtClean="0"/>
              <a:t/>
            </a:r>
            <a:br>
              <a:rPr lang="sl-SI" sz="2400" dirty="0" smtClean="0"/>
            </a:br>
            <a:r>
              <a:rPr lang="sl-SI" sz="2400" dirty="0" smtClean="0"/>
              <a:t>Izvirnik </a:t>
            </a:r>
            <a:r>
              <a:rPr lang="sl-SI" sz="2400" dirty="0"/>
              <a:t>morda </a:t>
            </a:r>
            <a:r>
              <a:rPr lang="sl-SI" sz="2400" i="1" dirty="0"/>
              <a:t>Dem </a:t>
            </a:r>
            <a:r>
              <a:rPr lang="sl-SI" sz="2400" i="1" dirty="0" err="1"/>
              <a:t>Tode</a:t>
            </a:r>
            <a:r>
              <a:rPr lang="sl-SI" sz="2400" i="1" dirty="0"/>
              <a:t> </a:t>
            </a:r>
            <a:r>
              <a:rPr lang="sl-SI" sz="2400" i="1" dirty="0" err="1"/>
              <a:t>geweiht</a:t>
            </a:r>
            <a:r>
              <a:rPr lang="sl-SI" sz="2400" i="1" dirty="0"/>
              <a:t> oder </a:t>
            </a:r>
            <a:r>
              <a:rPr lang="sl-SI" sz="2400" i="1" dirty="0" err="1"/>
              <a:t>Frauenliebe</a:t>
            </a:r>
            <a:r>
              <a:rPr lang="sl-SI" sz="2400" i="1" dirty="0"/>
              <a:t> </a:t>
            </a:r>
            <a:r>
              <a:rPr lang="sl-SI" sz="2400" i="1" dirty="0" err="1"/>
              <a:t>und</a:t>
            </a:r>
            <a:r>
              <a:rPr lang="sl-SI" sz="2400" i="1" dirty="0"/>
              <a:t> </a:t>
            </a:r>
            <a:r>
              <a:rPr lang="sl-SI" sz="2400" i="1" dirty="0" err="1"/>
              <a:t>Rache</a:t>
            </a:r>
            <a:r>
              <a:rPr lang="sl-SI" sz="2400" dirty="0"/>
              <a:t>. Dresden: Adolf </a:t>
            </a:r>
            <a:r>
              <a:rPr lang="sl-SI" sz="2400" dirty="0" err="1"/>
              <a:t>Ander</a:t>
            </a:r>
            <a:r>
              <a:rPr lang="sl-SI" sz="2400" dirty="0"/>
              <a:t>, 1899/1900, 88 nadaljevanj. Poznan ni noben ohranjeni primerek romana.</a:t>
            </a:r>
          </a:p>
        </p:txBody>
      </p:sp>
    </p:spTree>
    <p:extLst>
      <p:ext uri="{BB962C8B-B14F-4D97-AF65-F5344CB8AC3E}">
        <p14:creationId xmlns:p14="http://schemas.microsoft.com/office/powerpoint/2010/main" val="1964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Oznanilo št. 1</a:t>
            </a:r>
            <a:endParaRPr lang="sl-SI" dirty="0"/>
          </a:p>
        </p:txBody>
      </p:sp>
      <p:sp>
        <p:nvSpPr>
          <p:cNvPr id="3" name="Označba mesta vsebine 2"/>
          <p:cNvSpPr>
            <a:spLocks noGrp="1"/>
          </p:cNvSpPr>
          <p:nvPr>
            <p:ph idx="1"/>
          </p:nvPr>
        </p:nvSpPr>
        <p:spPr>
          <a:xfrm>
            <a:off x="646112" y="1252152"/>
            <a:ext cx="9494666" cy="5436972"/>
          </a:xfrm>
        </p:spPr>
        <p:txBody>
          <a:bodyPr>
            <a:normAutofit fontScale="62500" lnSpcReduction="20000"/>
          </a:bodyPr>
          <a:lstStyle/>
          <a:p>
            <a:r>
              <a:rPr lang="sl-SI" b="1" dirty="0"/>
              <a:t>[</a:t>
            </a:r>
            <a:r>
              <a:rPr lang="sl-SI" b="1" dirty="0" err="1"/>
              <a:t>SlovLit</a:t>
            </a:r>
            <a:r>
              <a:rPr lang="sl-SI" b="1" dirty="0"/>
              <a:t>] Dialogi -- Kolportaža -- </a:t>
            </a:r>
            <a:r>
              <a:rPr lang="sl-SI" b="1" dirty="0" err="1"/>
              <a:t>Besedoholik</a:t>
            </a:r>
            <a:endParaRPr lang="sl-SI" dirty="0"/>
          </a:p>
          <a:p>
            <a:r>
              <a:rPr lang="sl-SI" b="1" dirty="0"/>
              <a:t>Miran Hladnik </a:t>
            </a:r>
            <a:r>
              <a:rPr lang="sl-SI" b="1" dirty="0" err="1"/>
              <a:t>gmail</a:t>
            </a:r>
            <a:r>
              <a:rPr lang="sl-SI" dirty="0"/>
              <a:t> </a:t>
            </a:r>
            <a:r>
              <a:rPr lang="sl-SI" u="sng" dirty="0" err="1">
                <a:hlinkClick r:id="rId2" tooltip="[SlovLit] Dialogi -- Kolportaža -- Besedoholik"/>
              </a:rPr>
              <a:t>miran.hladnik</a:t>
            </a:r>
            <a:r>
              <a:rPr lang="sl-SI" u="sng" dirty="0">
                <a:hlinkClick r:id="rId2" tooltip="[SlovLit] Dialogi -- Kolportaža -- Besedoholik"/>
              </a:rPr>
              <a:t> na gmail.com </a:t>
            </a:r>
            <a:r>
              <a:rPr lang="sl-SI" dirty="0"/>
              <a:t/>
            </a:r>
            <a:br>
              <a:rPr lang="sl-SI" dirty="0"/>
            </a:br>
            <a:r>
              <a:rPr lang="sl-SI" i="1" dirty="0" err="1"/>
              <a:t>Sre</a:t>
            </a:r>
            <a:r>
              <a:rPr lang="sl-SI" i="1" dirty="0"/>
              <a:t> </a:t>
            </a:r>
            <a:r>
              <a:rPr lang="sl-SI" i="1" dirty="0" err="1"/>
              <a:t>Jun</a:t>
            </a:r>
            <a:r>
              <a:rPr lang="sl-SI" i="1" dirty="0"/>
              <a:t> 13 21:24:49 CEST 2018</a:t>
            </a:r>
            <a:endParaRPr lang="sl-SI" dirty="0"/>
          </a:p>
          <a:p>
            <a:r>
              <a:rPr lang="sl-SI" dirty="0"/>
              <a:t> </a:t>
            </a:r>
          </a:p>
          <a:p>
            <a:r>
              <a:rPr lang="sl-SI" dirty="0"/>
              <a:t>Na Wikipediji sestavljam geslo Kolportaža</a:t>
            </a:r>
          </a:p>
          <a:p>
            <a:r>
              <a:rPr lang="sl-SI" dirty="0"/>
              <a:t>(</a:t>
            </a:r>
            <a:r>
              <a:rPr lang="sl-SI" u="sng" dirty="0">
                <a:hlinkClick r:id="rId3"/>
              </a:rPr>
              <a:t>https://sl.wikipedia.org/wiki/Kolportaža</a:t>
            </a:r>
            <a:r>
              <a:rPr lang="sl-SI" dirty="0"/>
              <a:t>), ki bo hkrati referat na</a:t>
            </a:r>
          </a:p>
          <a:p>
            <a:r>
              <a:rPr lang="sl-SI" dirty="0"/>
              <a:t>jesenskem simpoziju Obdobja. Enciklopedična gesla v principu ne smejo</a:t>
            </a:r>
          </a:p>
          <a:p>
            <a:r>
              <a:rPr lang="sl-SI" dirty="0"/>
              <a:t>predstavljati rezultatov piščevih raziskav, vendar je bilo v tem</a:t>
            </a:r>
          </a:p>
          <a:p>
            <a:r>
              <a:rPr lang="sl-SI" dirty="0"/>
              <a:t>primeru treba upoštevati nova spoznanja, ki jih je prinesla</a:t>
            </a:r>
          </a:p>
          <a:p>
            <a:r>
              <a:rPr lang="sl-SI" dirty="0"/>
              <a:t>digitalizacija starih knjig: izkazalo se je, da obstaja namesto doslej</a:t>
            </a:r>
          </a:p>
          <a:p>
            <a:r>
              <a:rPr lang="sl-SI" dirty="0"/>
              <a:t>poznanih štirih kar devet ali deset </a:t>
            </a:r>
            <a:r>
              <a:rPr lang="sl-SI" dirty="0" err="1"/>
              <a:t>kolportažnih</a:t>
            </a:r>
            <a:r>
              <a:rPr lang="sl-SI" dirty="0"/>
              <a:t> romanov v</a:t>
            </a:r>
          </a:p>
          <a:p>
            <a:r>
              <a:rPr lang="sl-SI" dirty="0"/>
              <a:t>slovenščini. Od dveh, ki so ju prodajali samo v Ameriki, ni ohranjen</a:t>
            </a:r>
          </a:p>
          <a:p>
            <a:r>
              <a:rPr lang="sl-SI" dirty="0"/>
              <a:t>noben izvod, od drugih le po eden. Popraviti bo treba nekatere</a:t>
            </a:r>
          </a:p>
          <a:p>
            <a:r>
              <a:rPr lang="sl-SI" dirty="0"/>
              <a:t>bibliografske podatke v </a:t>
            </a:r>
            <a:r>
              <a:rPr lang="sl-SI" dirty="0" err="1"/>
              <a:t>Cobissu</a:t>
            </a:r>
            <a:r>
              <a:rPr lang="sl-SI" dirty="0"/>
              <a:t> in na </a:t>
            </a:r>
            <a:r>
              <a:rPr lang="sl-SI" dirty="0" err="1"/>
              <a:t>dLibu</a:t>
            </a:r>
            <a:r>
              <a:rPr lang="sl-SI" dirty="0"/>
              <a:t>. Nemški izvirniki teh med</a:t>
            </a:r>
          </a:p>
          <a:p>
            <a:r>
              <a:rPr lang="sl-SI" dirty="0"/>
              <a:t>1500 in 3200 strani dolgih romanov so bili za potrebe slovenskega</a:t>
            </a:r>
          </a:p>
          <a:p>
            <a:r>
              <a:rPr lang="sl-SI" dirty="0"/>
              <a:t>bralca tako močno lokalizirani, da se berejo kot izvirni. Nekaj jih</a:t>
            </a:r>
          </a:p>
          <a:p>
            <a:r>
              <a:rPr lang="sl-SI" dirty="0"/>
              <a:t>imamo že na </a:t>
            </a:r>
            <a:r>
              <a:rPr lang="sl-SI" dirty="0" err="1"/>
              <a:t>Wikiviru</a:t>
            </a:r>
            <a:endParaRPr lang="sl-SI" dirty="0"/>
          </a:p>
          <a:p>
            <a:r>
              <a:rPr lang="sl-SI" dirty="0"/>
              <a:t>(</a:t>
            </a:r>
            <a:r>
              <a:rPr lang="sl-SI" u="sng" dirty="0">
                <a:hlinkClick r:id="rId4"/>
              </a:rPr>
              <a:t>https://sl.wikisource.org/wiki/Kategorija:Kolporta%C5%BEni_romani</a:t>
            </a:r>
            <a:r>
              <a:rPr lang="sl-SI" dirty="0"/>
              <a:t>),</a:t>
            </a:r>
          </a:p>
          <a:p>
            <a:r>
              <a:rPr lang="sl-SI" dirty="0"/>
              <a:t>kjer čakajo na diplomske ali magistrske obravnave.  -- </a:t>
            </a:r>
            <a:r>
              <a:rPr lang="sl-SI" dirty="0" err="1"/>
              <a:t>miran</a:t>
            </a:r>
            <a:endParaRPr lang="sl-SI" dirty="0"/>
          </a:p>
          <a:p>
            <a:endParaRPr lang="sl-SI" dirty="0"/>
          </a:p>
        </p:txBody>
      </p:sp>
    </p:spTree>
    <p:extLst>
      <p:ext uri="{BB962C8B-B14F-4D97-AF65-F5344CB8AC3E}">
        <p14:creationId xmlns:p14="http://schemas.microsoft.com/office/powerpoint/2010/main" val="3587315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Ljubljanski založnik Oto Fischer …</a:t>
            </a:r>
            <a:endParaRPr lang="sl-SI" dirty="0"/>
          </a:p>
        </p:txBody>
      </p:sp>
      <p:sp>
        <p:nvSpPr>
          <p:cNvPr id="3" name="Označba mesta vsebine 2"/>
          <p:cNvSpPr>
            <a:spLocks noGrp="1"/>
          </p:cNvSpPr>
          <p:nvPr>
            <p:ph idx="1"/>
          </p:nvPr>
        </p:nvSpPr>
        <p:spPr/>
        <p:txBody>
          <a:bodyPr/>
          <a:lstStyle/>
          <a:p>
            <a:r>
              <a:rPr lang="sl-SI" dirty="0" smtClean="0"/>
              <a:t>… je poleg </a:t>
            </a:r>
            <a:r>
              <a:rPr lang="sl-SI" dirty="0" err="1" smtClean="0"/>
              <a:t>kolportažnih</a:t>
            </a:r>
            <a:r>
              <a:rPr lang="sl-SI" dirty="0" smtClean="0"/>
              <a:t> romanov založil tudi izdajo </a:t>
            </a:r>
            <a:r>
              <a:rPr lang="sl-SI" dirty="0" err="1" smtClean="0"/>
              <a:t>Prešernovin</a:t>
            </a:r>
            <a:r>
              <a:rPr lang="sl-SI" dirty="0" smtClean="0"/>
              <a:t> in Jenkovih pesmi, najbolj pa je poznan kot založnik partitur Viktorja Parme.</a:t>
            </a:r>
            <a:endParaRPr lang="sl-SI" dirty="0"/>
          </a:p>
        </p:txBody>
      </p:sp>
    </p:spTree>
    <p:extLst>
      <p:ext uri="{BB962C8B-B14F-4D97-AF65-F5344CB8AC3E}">
        <p14:creationId xmlns:p14="http://schemas.microsoft.com/office/powerpoint/2010/main" val="322442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Boj proti šundu</a:t>
            </a:r>
            <a:endParaRPr lang="sl-SI" dirty="0"/>
          </a:p>
        </p:txBody>
      </p:sp>
      <p:sp>
        <p:nvSpPr>
          <p:cNvPr id="3" name="Označba mesta vsebine 2"/>
          <p:cNvSpPr>
            <a:spLocks noGrp="1"/>
          </p:cNvSpPr>
          <p:nvPr>
            <p:ph idx="1"/>
          </p:nvPr>
        </p:nvSpPr>
        <p:spPr/>
        <p:txBody>
          <a:bodyPr>
            <a:normAutofit/>
          </a:bodyPr>
          <a:lstStyle/>
          <a:p>
            <a:pPr marL="0" indent="0">
              <a:buNone/>
            </a:pPr>
            <a:r>
              <a:rPr lang="sl-SI" sz="2800" dirty="0"/>
              <a:t>Komaj smo se nekoliko ubranili »Beračevih skrivnosti« in »Grofice beračice«, že nam izvoljeno judovsko ljudstvo vsiljuje po oknih in po cestah, ponoči in podnevi 3. »</a:t>
            </a:r>
            <a:r>
              <a:rPr lang="sl-SI" sz="2800" dirty="0" err="1"/>
              <a:t>revolverroman</a:t>
            </a:r>
            <a:r>
              <a:rPr lang="sl-SI" sz="2800" dirty="0"/>
              <a:t>« »Ciganska sirota«. Ti obrezani potomci pa so še celo tako predrzni, da ponoči ljudi iz spanja dramijo in mečejo te zvezke skozi okno. Pošteni Savčani, vrzite judovske »špehe« v peč</a:t>
            </a:r>
            <a:r>
              <a:rPr lang="sl-SI" sz="2800" dirty="0" smtClean="0"/>
              <a:t>! (</a:t>
            </a:r>
            <a:r>
              <a:rPr lang="sl-SI" sz="2800" i="1" dirty="0" smtClean="0">
                <a:hlinkClick r:id="rId2"/>
              </a:rPr>
              <a:t>Slovenec</a:t>
            </a:r>
            <a:r>
              <a:rPr lang="sl-SI" sz="2800" dirty="0">
                <a:hlinkClick r:id="rId2"/>
              </a:rPr>
              <a:t> 20. 6. </a:t>
            </a:r>
            <a:r>
              <a:rPr lang="sl-SI" sz="2800" dirty="0" smtClean="0">
                <a:hlinkClick r:id="rId2"/>
              </a:rPr>
              <a:t>1903</a:t>
            </a:r>
            <a:r>
              <a:rPr lang="sl-SI" sz="2800" dirty="0" smtClean="0"/>
              <a:t>)</a:t>
            </a:r>
            <a:endParaRPr lang="sl-SI" sz="2800" dirty="0"/>
          </a:p>
        </p:txBody>
      </p:sp>
    </p:spTree>
    <p:extLst>
      <p:ext uri="{BB962C8B-B14F-4D97-AF65-F5344CB8AC3E}">
        <p14:creationId xmlns:p14="http://schemas.microsoft.com/office/powerpoint/2010/main" val="184267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Boj proti šundu</a:t>
            </a:r>
            <a:endParaRPr lang="sl-SI" dirty="0"/>
          </a:p>
        </p:txBody>
      </p:sp>
      <p:sp>
        <p:nvSpPr>
          <p:cNvPr id="3" name="Označba mesta vsebine 2"/>
          <p:cNvSpPr>
            <a:spLocks noGrp="1"/>
          </p:cNvSpPr>
          <p:nvPr>
            <p:ph idx="1"/>
          </p:nvPr>
        </p:nvSpPr>
        <p:spPr/>
        <p:txBody>
          <a:bodyPr>
            <a:normAutofit fontScale="92500" lnSpcReduction="10000"/>
          </a:bodyPr>
          <a:lstStyle/>
          <a:p>
            <a:pPr marL="0" indent="0">
              <a:buNone/>
            </a:pPr>
            <a:r>
              <a:rPr lang="sl-SI" dirty="0"/>
              <a:t>V zadnjem času so se vrgli nemški Judje iz Galicije in od drugod na ubogo kranjsko deželo ter jo začeli preplavljati po svojih potovalnih vsiljivcih in raznašalcih z različnimi nemškimi knjigami in brošurami, naše preprosto ljudstvo pa so speljali in ujeli, da se je naročilo v mnogobrojnem številu na slovenske prevode znanih nemških romanov od roparjev in drugih njim podobnih ljudi, kateri romani so prikrojeni vsi po enem kopitu, izhajajo v malih snopičih po 20 do 30 vin. in obsegajo po kakih 100 snopičev. Tako stane vsak tak roman ob sklepu 20 do 30 kron, a nima nobene književne vrednosti, kar zgoraj omenjeni Judje sami javno priznavajo zdaj, ko so dali ljubljanski knjigotržci ustaviti njih </a:t>
            </a:r>
            <a:r>
              <a:rPr lang="sl-SI" dirty="0" err="1"/>
              <a:t>zapričeto</a:t>
            </a:r>
            <a:r>
              <a:rPr lang="sl-SI" dirty="0"/>
              <a:t> delo, ker za to niso imeli oblastvenega dovoljenja. Ali kar so pričeli Judje, to zdaj nadaljuje nek ljubljanski knjigotržec, ki je prevzel ostanke </a:t>
            </a:r>
            <a:r>
              <a:rPr lang="sl-SI" dirty="0" err="1"/>
              <a:t>Wurfovega</a:t>
            </a:r>
            <a:r>
              <a:rPr lang="sl-SI" dirty="0"/>
              <a:t> blaga. Zdaj njegovi agentje povsod po naših krajih slovenskemu ljudstvu nižjih stanov vsiljujejo z različnimi zvijačami »Cigansko siroto«. Slovenci, bodite previdni in pametni ter ne </a:t>
            </a:r>
            <a:r>
              <a:rPr lang="sl-SI" dirty="0" err="1"/>
              <a:t>metajte</a:t>
            </a:r>
            <a:r>
              <a:rPr lang="sl-SI" dirty="0"/>
              <a:t> proč denarja za take slabe reči</a:t>
            </a:r>
            <a:r>
              <a:rPr lang="sl-SI" dirty="0" smtClean="0"/>
              <a:t>! (</a:t>
            </a:r>
            <a:r>
              <a:rPr lang="sl-SI" i="1" dirty="0">
                <a:hlinkClick r:id="rId2"/>
              </a:rPr>
              <a:t>Gorenjec</a:t>
            </a:r>
            <a:r>
              <a:rPr lang="sl-SI" dirty="0">
                <a:hlinkClick r:id="rId2"/>
              </a:rPr>
              <a:t> 25. 7. </a:t>
            </a:r>
            <a:r>
              <a:rPr lang="sl-SI" dirty="0" smtClean="0">
                <a:hlinkClick r:id="rId2"/>
              </a:rPr>
              <a:t>1903</a:t>
            </a:r>
            <a:r>
              <a:rPr lang="sl-SI" dirty="0" smtClean="0"/>
              <a:t>)</a:t>
            </a:r>
            <a:endParaRPr lang="sl-SI" dirty="0"/>
          </a:p>
        </p:txBody>
      </p:sp>
    </p:spTree>
    <p:extLst>
      <p:ext uri="{BB962C8B-B14F-4D97-AF65-F5344CB8AC3E}">
        <p14:creationId xmlns:p14="http://schemas.microsoft.com/office/powerpoint/2010/main" val="3931858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Boj proti šundu</a:t>
            </a:r>
            <a:endParaRPr lang="sl-SI" dirty="0"/>
          </a:p>
        </p:txBody>
      </p:sp>
      <p:sp>
        <p:nvSpPr>
          <p:cNvPr id="3" name="Označba mesta vsebine 2"/>
          <p:cNvSpPr>
            <a:spLocks noGrp="1"/>
          </p:cNvSpPr>
          <p:nvPr>
            <p:ph idx="1"/>
          </p:nvPr>
        </p:nvSpPr>
        <p:spPr>
          <a:xfrm>
            <a:off x="749644" y="1342768"/>
            <a:ext cx="10396152" cy="5181600"/>
          </a:xfrm>
        </p:spPr>
        <p:txBody>
          <a:bodyPr>
            <a:normAutofit/>
          </a:bodyPr>
          <a:lstStyle/>
          <a:p>
            <a:pPr marL="0" indent="0">
              <a:buNone/>
            </a:pPr>
            <a:r>
              <a:rPr lang="sl-SI" dirty="0"/>
              <a:t>Pred kakimi 6 leti začeli so dunajski nemški Židje kolportirati nemške </a:t>
            </a:r>
            <a:r>
              <a:rPr lang="sl-SI" dirty="0" err="1"/>
              <a:t>šundromane</a:t>
            </a:r>
            <a:r>
              <a:rPr lang="sl-SI" dirty="0"/>
              <a:t> v slovenskih prevodih med slovenskim ljudstvom. Kakih </a:t>
            </a:r>
            <a:r>
              <a:rPr lang="sl-SI" dirty="0" smtClean="0"/>
              <a:t>8</a:t>
            </a:r>
            <a:r>
              <a:rPr lang="sl-SI" dirty="0"/>
              <a:t> takih „umotvorov“, vsak po kakih 100 zvezkov, razpečali so po svojih agentih med narodom. Nekatere teh </a:t>
            </a:r>
            <a:r>
              <a:rPr lang="sl-SI" dirty="0" err="1"/>
              <a:t>šundromanov</a:t>
            </a:r>
            <a:r>
              <a:rPr lang="sl-SI" dirty="0"/>
              <a:t>, ki so najslabši in najneumnejši svoje baže, tiskali so v 20.000 izvodih zlasti prve zvezke, zadnje zvezke pa v kakih 5000 eksemplarjih. Vsakega </a:t>
            </a:r>
            <a:r>
              <a:rPr lang="sl-SI" dirty="0" err="1"/>
              <a:t>šundromana</a:t>
            </a:r>
            <a:r>
              <a:rPr lang="sl-SI" dirty="0"/>
              <a:t> pa se je povprečno prodalo in plačalo 3000–4000 iztisov. Zvezek je stal 20–30 vinarjev, cel </a:t>
            </a:r>
            <a:r>
              <a:rPr lang="sl-SI" dirty="0" err="1"/>
              <a:t>šundroman</a:t>
            </a:r>
            <a:r>
              <a:rPr lang="sl-SI" dirty="0"/>
              <a:t> v 100 </a:t>
            </a:r>
            <a:r>
              <a:rPr lang="sl-SI" dirty="0" err="1"/>
              <a:t>zveskih</a:t>
            </a:r>
            <a:r>
              <a:rPr lang="sl-SI" dirty="0"/>
              <a:t> torej 20–30 kron. </a:t>
            </a:r>
            <a:r>
              <a:rPr lang="sl-SI" dirty="0" err="1"/>
              <a:t>Usiljivi</a:t>
            </a:r>
            <a:r>
              <a:rPr lang="sl-SI" dirty="0"/>
              <a:t> kolporterji imeli so zlasti po mestih med nižjimi sloji, posli in delavci ter delavkami, bogato žetev. [...] Lahko se trdi brez pretiravanja, da je šlo iz žuljavih slovenskih rok za te </a:t>
            </a:r>
            <a:r>
              <a:rPr lang="sl-SI" dirty="0" err="1"/>
              <a:t>poneumnevalne</a:t>
            </a:r>
            <a:r>
              <a:rPr lang="sl-SI" dirty="0"/>
              <a:t> </a:t>
            </a:r>
            <a:r>
              <a:rPr lang="sl-SI" dirty="0" err="1"/>
              <a:t>šundromane</a:t>
            </a:r>
            <a:r>
              <a:rPr lang="sl-SI" dirty="0"/>
              <a:t> v približno 3 letih 350.000 [...] kron v žepe tujih Židov. [...] </a:t>
            </a:r>
            <a:endParaRPr lang="sl-SI" dirty="0" smtClean="0"/>
          </a:p>
          <a:p>
            <a:pPr marL="0" indent="0">
              <a:buNone/>
            </a:pPr>
            <a:r>
              <a:rPr lang="sl-SI" dirty="0" smtClean="0"/>
              <a:t>Nekaj </a:t>
            </a:r>
            <a:r>
              <a:rPr lang="sl-SI" dirty="0"/>
              <a:t>let so Židje mirovali. Sedaj pa je zopet začela med Slovenci kolportirati dunajska tvrdka Rubinstein to blago. </a:t>
            </a:r>
            <a:r>
              <a:rPr lang="sl-SI" dirty="0" err="1"/>
              <a:t>Šundroman</a:t>
            </a:r>
            <a:r>
              <a:rPr lang="sl-SI" dirty="0"/>
              <a:t> ima naslov »Strah na Sokolskem gradu ali Nedolžna v blaznici«; </a:t>
            </a:r>
            <a:r>
              <a:rPr lang="sl-SI" dirty="0" smtClean="0"/>
              <a:t>[…] Slovenci </a:t>
            </a:r>
            <a:r>
              <a:rPr lang="sl-SI" dirty="0"/>
              <a:t>ne kupujte židovskega »slovstva«, ki se nor­čuje iz vaše zdrave pameti</a:t>
            </a:r>
            <a:r>
              <a:rPr lang="sl-SI" dirty="0" smtClean="0"/>
              <a:t>! (</a:t>
            </a:r>
            <a:r>
              <a:rPr lang="sl-SI" dirty="0"/>
              <a:t>Židovski </a:t>
            </a:r>
            <a:r>
              <a:rPr lang="sl-SI" dirty="0" err="1"/>
              <a:t>šundromani</a:t>
            </a:r>
            <a:r>
              <a:rPr lang="sl-SI" dirty="0"/>
              <a:t> preplavljajo zopet slovensko zemljo. </a:t>
            </a:r>
            <a:r>
              <a:rPr lang="sl-SI" i="1" dirty="0">
                <a:hlinkClick r:id="rId2"/>
              </a:rPr>
              <a:t>Nova doba</a:t>
            </a:r>
            <a:r>
              <a:rPr lang="sl-SI" dirty="0">
                <a:hlinkClick r:id="rId2"/>
              </a:rPr>
              <a:t> 20. junija 1908, </a:t>
            </a:r>
            <a:r>
              <a:rPr lang="sl-SI" dirty="0" smtClean="0">
                <a:hlinkClick r:id="rId2"/>
              </a:rPr>
              <a:t>3</a:t>
            </a:r>
            <a:r>
              <a:rPr lang="sl-SI" dirty="0" smtClean="0"/>
              <a:t>)</a:t>
            </a:r>
            <a:endParaRPr lang="sl-SI" dirty="0"/>
          </a:p>
        </p:txBody>
      </p:sp>
    </p:spTree>
    <p:extLst>
      <p:ext uri="{BB962C8B-B14F-4D97-AF65-F5344CB8AC3E}">
        <p14:creationId xmlns:p14="http://schemas.microsoft.com/office/powerpoint/2010/main" val="351121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Boj proti šundu je tudi boj proti Židom</a:t>
            </a:r>
            <a:endParaRPr lang="sl-SI" dirty="0"/>
          </a:p>
        </p:txBody>
      </p:sp>
      <p:sp>
        <p:nvSpPr>
          <p:cNvPr id="3" name="Označba mesta vsebine 2"/>
          <p:cNvSpPr>
            <a:spLocks noGrp="1"/>
          </p:cNvSpPr>
          <p:nvPr>
            <p:ph idx="1"/>
          </p:nvPr>
        </p:nvSpPr>
        <p:spPr>
          <a:xfrm>
            <a:off x="1103312" y="2710249"/>
            <a:ext cx="8946541" cy="3538150"/>
          </a:xfrm>
        </p:spPr>
        <p:txBody>
          <a:bodyPr>
            <a:normAutofit/>
          </a:bodyPr>
          <a:lstStyle/>
          <a:p>
            <a:pPr marL="0" indent="0">
              <a:buNone/>
            </a:pPr>
            <a:r>
              <a:rPr lang="sl-SI" sz="2800" dirty="0"/>
              <a:t>Kdo kvari domišljijo narodov s </a:t>
            </a:r>
            <a:r>
              <a:rPr lang="sl-SI" sz="2800" dirty="0" err="1"/>
              <a:t>takozvanimi</a:t>
            </a:r>
            <a:r>
              <a:rPr lang="sl-SI" sz="2800" dirty="0"/>
              <a:t> </a:t>
            </a:r>
            <a:r>
              <a:rPr lang="sl-SI" sz="2800" dirty="0" err="1"/>
              <a:t>šundromani</a:t>
            </a:r>
            <a:r>
              <a:rPr lang="sl-SI" sz="2800" dirty="0"/>
              <a:t>, ki nimajo prav nobene umetniške vrednosti? </a:t>
            </a:r>
            <a:r>
              <a:rPr lang="sl-SI" sz="2800" dirty="0" smtClean="0"/>
              <a:t>[…] Kdo </a:t>
            </a:r>
            <a:r>
              <a:rPr lang="sl-SI" sz="2800" dirty="0"/>
              <a:t>v Avstro-Ogrski največ kupčuje s človeškim mesom in se ne sramuje z zvijačo in silo loviti večkrat na limanice nedolžnih deklet, kdo največ vzdržuje po mestih nesramne hiše? Judje</a:t>
            </a:r>
            <a:r>
              <a:rPr lang="sl-SI" sz="2800" dirty="0" smtClean="0"/>
              <a:t>. (</a:t>
            </a:r>
            <a:r>
              <a:rPr lang="nn-NO" sz="2800" dirty="0"/>
              <a:t>Židovstvo v Avsto-Ogrski. </a:t>
            </a:r>
            <a:r>
              <a:rPr lang="nn-NO" sz="2800" i="1" dirty="0">
                <a:hlinkClick r:id="rId2"/>
              </a:rPr>
              <a:t>Društvenik</a:t>
            </a:r>
            <a:r>
              <a:rPr lang="nn-NO" sz="2800" dirty="0">
                <a:hlinkClick r:id="rId2"/>
              </a:rPr>
              <a:t> (Domoljubova priloga) 3. 6. </a:t>
            </a:r>
            <a:r>
              <a:rPr lang="nn-NO" sz="2800" dirty="0" smtClean="0">
                <a:hlinkClick r:id="rId2"/>
              </a:rPr>
              <a:t>1909</a:t>
            </a:r>
            <a:r>
              <a:rPr lang="sl-SI" sz="2800" dirty="0" smtClean="0"/>
              <a:t>)</a:t>
            </a:r>
            <a:endParaRPr lang="sl-SI" sz="2800" dirty="0"/>
          </a:p>
        </p:txBody>
      </p:sp>
    </p:spTree>
    <p:extLst>
      <p:ext uri="{BB962C8B-B14F-4D97-AF65-F5344CB8AC3E}">
        <p14:creationId xmlns:p14="http://schemas.microsoft.com/office/powerpoint/2010/main" val="942759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Ivan Cankar v boju proti šundu</a:t>
            </a:r>
            <a:endParaRPr lang="sl-SI" dirty="0"/>
          </a:p>
        </p:txBody>
      </p:sp>
      <p:sp>
        <p:nvSpPr>
          <p:cNvPr id="3" name="Označba mesta vsebine 2"/>
          <p:cNvSpPr>
            <a:spLocks noGrp="1"/>
          </p:cNvSpPr>
          <p:nvPr>
            <p:ph idx="1"/>
          </p:nvPr>
        </p:nvSpPr>
        <p:spPr/>
        <p:txBody>
          <a:bodyPr>
            <a:normAutofit/>
          </a:bodyPr>
          <a:lstStyle/>
          <a:p>
            <a:pPr marL="0" indent="0">
              <a:buNone/>
            </a:pPr>
            <a:r>
              <a:rPr lang="sl-SI" sz="2400" dirty="0"/>
              <a:t>Pred nekaterimi leti je neki dunajski žid lovil študente, da bi mu prevajali v slovenščino tisti nesramni šund, zoper katerega so prav takrat začeli pošteni časopisi brezobziren boj. [...] Nazadnje je vendarle stopila grofica beračica z blatnimi </a:t>
            </a:r>
            <a:r>
              <a:rPr lang="sl-SI" sz="2400" dirty="0" err="1"/>
              <a:t>čižmi</a:t>
            </a:r>
            <a:r>
              <a:rPr lang="sl-SI" sz="2400" dirty="0"/>
              <a:t> v hišo slovenske književnosti in dobili smo, česar prej nismo imeli: čist, pristen, razgaljen šund. Nerodno je le bilo, [...] da nismo imeli svojega domačega, samoniklega šunda. Letos smo ga dobili […] „Žena“ je zadelala vrzel v naši literaturi, kakor zamaši pest blata luknjo v zidu</a:t>
            </a:r>
            <a:r>
              <a:rPr lang="sl-SI" sz="2400" dirty="0" smtClean="0"/>
              <a:t>. (</a:t>
            </a:r>
            <a:r>
              <a:rPr lang="sl-SI" sz="2400" i="1" dirty="0"/>
              <a:t>Ljubljanski zvon</a:t>
            </a:r>
            <a:r>
              <a:rPr lang="sl-SI" sz="2400" dirty="0"/>
              <a:t> 1910: </a:t>
            </a:r>
            <a:r>
              <a:rPr lang="sl-SI" sz="2400" dirty="0" smtClean="0"/>
              <a:t>441)</a:t>
            </a:r>
            <a:endParaRPr lang="sl-SI" sz="2400" dirty="0"/>
          </a:p>
        </p:txBody>
      </p:sp>
    </p:spTree>
    <p:extLst>
      <p:ext uri="{BB962C8B-B14F-4D97-AF65-F5344CB8AC3E}">
        <p14:creationId xmlns:p14="http://schemas.microsoft.com/office/powerpoint/2010/main" val="366826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Boj proti šundu 1929 </a:t>
            </a:r>
            <a:endParaRPr lang="sl-SI" dirty="0"/>
          </a:p>
        </p:txBody>
      </p:sp>
      <p:sp>
        <p:nvSpPr>
          <p:cNvPr id="3" name="Označba mesta vsebine 2"/>
          <p:cNvSpPr>
            <a:spLocks noGrp="1"/>
          </p:cNvSpPr>
          <p:nvPr>
            <p:ph idx="1"/>
          </p:nvPr>
        </p:nvSpPr>
        <p:spPr>
          <a:xfrm>
            <a:off x="807308" y="1342768"/>
            <a:ext cx="9786551" cy="4905631"/>
          </a:xfrm>
        </p:spPr>
        <p:txBody>
          <a:bodyPr>
            <a:normAutofit/>
          </a:bodyPr>
          <a:lstStyle/>
          <a:p>
            <a:pPr marL="0" indent="0">
              <a:buNone/>
            </a:pPr>
            <a:r>
              <a:rPr lang="sl-SI" dirty="0"/>
              <a:t>Ti romani vzbujajo s svojo vsebino in s svojim opisovanjem najnižje instinkte, dražijo njegove čute tako, da otopiš za vse lepo in dobro. Človek, ki se je zastrupil s tem </a:t>
            </a:r>
            <a:r>
              <a:rPr lang="sl-SI" dirty="0" err="1"/>
              <a:t>štivom</a:t>
            </a:r>
            <a:r>
              <a:rPr lang="sl-SI" dirty="0"/>
              <a:t>, ne more več čitati niti navadnih časniških vesti. Vse mu je premalo zanimivo, premalo napeto. Življenje si predstavlja kot velik cirkus, kjer se vse povprek kolje, se uničujejo srca, arena je polna vitezov in grbcev s krvavimi bodali, njihovi žepi pa so polni stekleničic strupov. Pa to ni plehek dovtip, temveč živa resnica. Poznam ljudi, ki so že popolnoma prepojeni s tem </a:t>
            </a:r>
            <a:r>
              <a:rPr lang="sl-SI" dirty="0" err="1"/>
              <a:t>štivom</a:t>
            </a:r>
            <a:r>
              <a:rPr lang="sl-SI" dirty="0"/>
              <a:t> in menda ne bi mogli živeti brez teh zvezkov. [...]Nalašč sem stopil v neko trafiko in sem </a:t>
            </a:r>
            <a:r>
              <a:rPr lang="sl-SI" dirty="0" err="1"/>
              <a:t>trafikantinjo</a:t>
            </a:r>
            <a:r>
              <a:rPr lang="sl-SI" dirty="0"/>
              <a:t> vprašal, koliko teh zvezkov dobi na teden. Rekla mi je: »Vsakega romana po 100 zvezkov.« To je mnogo. »Pa prodaste vse?« »Skoro vedno. Včasih moram še celo brzojaviti po nje. [...] V Ljubljani je pa trafik in trgovinic, ki se bavijo s tem, kakih 200. In koliko jih je še v vsej Sloveniji! Premislite samo, kako težki milijoni gredo za to </a:t>
            </a:r>
            <a:r>
              <a:rPr lang="sl-SI" dirty="0" err="1"/>
              <a:t>štivo</a:t>
            </a:r>
            <a:r>
              <a:rPr lang="sl-SI" dirty="0"/>
              <a:t>! Tu ni treba besed, številke govorijo same. In vse to požre židovski kapital v Zagrebu</a:t>
            </a:r>
            <a:r>
              <a:rPr lang="sl-SI" dirty="0" smtClean="0"/>
              <a:t>.« (Ivan </a:t>
            </a:r>
            <a:r>
              <a:rPr lang="sl-SI" dirty="0" err="1" smtClean="0"/>
              <a:t>Bučer</a:t>
            </a:r>
            <a:r>
              <a:rPr lang="sl-SI" dirty="0" smtClean="0"/>
              <a:t>, </a:t>
            </a:r>
            <a:r>
              <a:rPr lang="sl-SI" i="1" u="sng" dirty="0" smtClean="0">
                <a:hlinkClick r:id="rId2"/>
              </a:rPr>
              <a:t>Sokolič</a:t>
            </a:r>
            <a:r>
              <a:rPr lang="sl-SI" u="sng" dirty="0">
                <a:hlinkClick r:id="rId2"/>
              </a:rPr>
              <a:t> 11/4 (1929</a:t>
            </a:r>
            <a:r>
              <a:rPr lang="sl-SI" u="sng" dirty="0" smtClean="0">
                <a:hlinkClick r:id="rId2"/>
              </a:rPr>
              <a:t>)</a:t>
            </a:r>
            <a:r>
              <a:rPr lang="sl-SI" dirty="0" smtClean="0"/>
              <a:t>)</a:t>
            </a:r>
            <a:endParaRPr lang="sl-SI" dirty="0"/>
          </a:p>
        </p:txBody>
      </p:sp>
    </p:spTree>
    <p:extLst>
      <p:ext uri="{BB962C8B-B14F-4D97-AF65-F5344CB8AC3E}">
        <p14:creationId xmlns:p14="http://schemas.microsoft.com/office/powerpoint/2010/main" val="3993647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Kolportažna</a:t>
            </a:r>
            <a:r>
              <a:rPr lang="sl-SI" dirty="0" smtClean="0"/>
              <a:t> klasika na </a:t>
            </a:r>
            <a:r>
              <a:rPr lang="sl-SI" dirty="0" err="1" smtClean="0"/>
              <a:t>Wikiviru</a:t>
            </a:r>
            <a:endParaRPr lang="sl-SI" dirty="0"/>
          </a:p>
        </p:txBody>
      </p:sp>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2092" y="2619633"/>
            <a:ext cx="11844279" cy="3336324"/>
          </a:xfrm>
          <a:prstGeom prst="rect">
            <a:avLst/>
          </a:prstGeom>
        </p:spPr>
      </p:pic>
    </p:spTree>
    <p:extLst>
      <p:ext uri="{BB962C8B-B14F-4D97-AF65-F5344CB8AC3E}">
        <p14:creationId xmlns:p14="http://schemas.microsoft.com/office/powerpoint/2010/main" val="166331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Usmiljenje, oče! Ne prepovejte mi tistega, kar mi je najbolj pri srcu!</a:t>
            </a:r>
            <a:endParaRPr lang="sl-SI" dirty="0"/>
          </a:p>
        </p:txBody>
      </p:sp>
      <p:pic>
        <p:nvPicPr>
          <p:cNvPr id="7170" name="Picture 2" descr="https://upload.wikimedia.org/wikipedia/commons/6/63/Grofica_bera%C4%8Dica_0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58436" y="1927655"/>
            <a:ext cx="694618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33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a:normAutofit/>
          </a:bodyPr>
          <a:lstStyle/>
          <a:p>
            <a:pPr marL="0" indent="0">
              <a:buNone/>
            </a:pPr>
            <a:r>
              <a:rPr lang="sl-SI" sz="3200" dirty="0" smtClean="0"/>
              <a:t>Poznavalci v Nemčiji so bili veseli novih najdb slovenskih </a:t>
            </a:r>
            <a:r>
              <a:rPr lang="sl-SI" sz="3200" dirty="0" err="1" smtClean="0"/>
              <a:t>kolportažnih</a:t>
            </a:r>
            <a:r>
              <a:rPr lang="sl-SI" sz="3200" dirty="0" smtClean="0"/>
              <a:t> romanov. Priznaj jim slovenski značaj tudi domača literarna zgodovina.</a:t>
            </a:r>
            <a:endParaRPr lang="sl-SI" sz="3200" dirty="0"/>
          </a:p>
        </p:txBody>
      </p:sp>
    </p:spTree>
    <p:extLst>
      <p:ext uri="{BB962C8B-B14F-4D97-AF65-F5344CB8AC3E}">
        <p14:creationId xmlns:p14="http://schemas.microsoft.com/office/powerpoint/2010/main" val="305620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Oznanilo št. 2</a:t>
            </a:r>
            <a:endParaRPr lang="sl-SI" dirty="0"/>
          </a:p>
        </p:txBody>
      </p:sp>
      <p:sp>
        <p:nvSpPr>
          <p:cNvPr id="3" name="Označba mesta vsebine 2"/>
          <p:cNvSpPr>
            <a:spLocks noGrp="1"/>
          </p:cNvSpPr>
          <p:nvPr>
            <p:ph idx="1"/>
          </p:nvPr>
        </p:nvSpPr>
        <p:spPr>
          <a:xfrm>
            <a:off x="646111" y="1293342"/>
            <a:ext cx="9750039" cy="5387544"/>
          </a:xfrm>
        </p:spPr>
        <p:txBody>
          <a:bodyPr>
            <a:normAutofit fontScale="92500" lnSpcReduction="10000"/>
          </a:bodyPr>
          <a:lstStyle/>
          <a:p>
            <a:r>
              <a:rPr lang="sl-SI" b="1" dirty="0"/>
              <a:t>[</a:t>
            </a:r>
            <a:r>
              <a:rPr lang="sl-SI" b="1" dirty="0" err="1"/>
              <a:t>SlovLit</a:t>
            </a:r>
            <a:r>
              <a:rPr lang="sl-SI" b="1" dirty="0"/>
              <a:t>] Raziskovalni projekt v Seattlu -- Re: </a:t>
            </a:r>
            <a:r>
              <a:rPr lang="sl-SI" b="1" dirty="0" err="1"/>
              <a:t>Kolportažni</a:t>
            </a:r>
            <a:r>
              <a:rPr lang="sl-SI" b="1" dirty="0"/>
              <a:t> roman -- ZF : spekulativna fikcija</a:t>
            </a:r>
          </a:p>
          <a:p>
            <a:r>
              <a:rPr lang="sl-SI" b="1" dirty="0"/>
              <a:t>Miran Hladnik </a:t>
            </a:r>
            <a:r>
              <a:rPr lang="sl-SI" b="1" dirty="0" err="1"/>
              <a:t>gmail</a:t>
            </a:r>
            <a:r>
              <a:rPr lang="sl-SI" dirty="0"/>
              <a:t> </a:t>
            </a:r>
            <a:r>
              <a:rPr lang="sl-SI" u="sng" dirty="0" err="1">
                <a:hlinkClick r:id="rId2" tooltip="[SlovLit] Raziskovalni projekt v Seattlu -- Re: Kolportažni roman -- ZF : spekulativna fikcija"/>
              </a:rPr>
              <a:t>miran.hladnik</a:t>
            </a:r>
            <a:r>
              <a:rPr lang="sl-SI" u="sng" dirty="0">
                <a:hlinkClick r:id="rId2" tooltip="[SlovLit] Raziskovalni projekt v Seattlu -- Re: Kolportažni roman -- ZF : spekulativna fikcija"/>
              </a:rPr>
              <a:t> na gmail.com </a:t>
            </a:r>
            <a:r>
              <a:rPr lang="sl-SI" dirty="0"/>
              <a:t/>
            </a:r>
            <a:br>
              <a:rPr lang="sl-SI" dirty="0"/>
            </a:br>
            <a:r>
              <a:rPr lang="sl-SI" i="1" dirty="0"/>
              <a:t>Ned </a:t>
            </a:r>
            <a:r>
              <a:rPr lang="sl-SI" i="1" dirty="0" err="1"/>
              <a:t>Jun</a:t>
            </a:r>
            <a:r>
              <a:rPr lang="sl-SI" i="1" dirty="0"/>
              <a:t> 24 22:27:28 CEST 2018</a:t>
            </a:r>
            <a:endParaRPr lang="sl-SI" dirty="0"/>
          </a:p>
          <a:p>
            <a:r>
              <a:rPr lang="sl-SI" u="sng" dirty="0">
                <a:hlinkClick r:id="rId3"/>
              </a:rPr>
              <a:t>https://sl.wikipedia.org/wiki/Kolportaža</a:t>
            </a:r>
            <a:r>
              <a:rPr lang="sl-SI" dirty="0"/>
              <a:t> -- geslo Kolportaža oz.</a:t>
            </a:r>
          </a:p>
          <a:p>
            <a:r>
              <a:rPr lang="sl-SI" dirty="0" err="1"/>
              <a:t>kolportažni</a:t>
            </a:r>
            <a:r>
              <a:rPr lang="sl-SI" dirty="0"/>
              <a:t> roman na slovenski Wikipediji je v grobem skupaj.</a:t>
            </a:r>
          </a:p>
          <a:p>
            <a:r>
              <a:rPr lang="sl-SI" dirty="0"/>
              <a:t>Slovenski </a:t>
            </a:r>
            <a:r>
              <a:rPr lang="sl-SI" dirty="0" err="1"/>
              <a:t>kolportažni</a:t>
            </a:r>
            <a:r>
              <a:rPr lang="sl-SI" dirty="0"/>
              <a:t> romani so ohranjeni v enem samem primerku, dveh</a:t>
            </a:r>
          </a:p>
          <a:p>
            <a:r>
              <a:rPr lang="sl-SI" dirty="0"/>
              <a:t>pa še ni bilo mogoče najti. Dostopni so v Digitalni knjižnici</a:t>
            </a:r>
          </a:p>
          <a:p>
            <a:r>
              <a:rPr lang="sl-SI" dirty="0"/>
              <a:t>Slovenije in nekateri tudi že urejeni na </a:t>
            </a:r>
            <a:r>
              <a:rPr lang="sl-SI" dirty="0" err="1"/>
              <a:t>Wikiviru</a:t>
            </a:r>
            <a:r>
              <a:rPr lang="sl-SI" dirty="0"/>
              <a:t>, zadnja pridobitev</a:t>
            </a:r>
          </a:p>
          <a:p>
            <a:r>
              <a:rPr lang="sl-SI" dirty="0"/>
              <a:t>je znameniti Strah na Sokolskem gradu iz leta 1905, katerega kopijo</a:t>
            </a:r>
          </a:p>
          <a:p>
            <a:r>
              <a:rPr lang="sl-SI" dirty="0"/>
              <a:t>hranijo v knjižnici v Trstu in so jo prijazno posodili za</a:t>
            </a:r>
          </a:p>
          <a:p>
            <a:r>
              <a:rPr lang="sl-SI" dirty="0"/>
              <a:t>digitalizacijo in optično prepoznavo besedila. </a:t>
            </a:r>
            <a:r>
              <a:rPr lang="sl-SI" dirty="0">
                <a:solidFill>
                  <a:srgbClr val="FFFF00"/>
                </a:solidFill>
              </a:rPr>
              <a:t>Kako </a:t>
            </a:r>
            <a:r>
              <a:rPr lang="sl-SI" dirty="0" err="1">
                <a:solidFill>
                  <a:srgbClr val="FFFF00"/>
                </a:solidFill>
              </a:rPr>
              <a:t>puščobnejša</a:t>
            </a:r>
            <a:r>
              <a:rPr lang="sl-SI" dirty="0">
                <a:solidFill>
                  <a:srgbClr val="FFFF00"/>
                </a:solidFill>
              </a:rPr>
              <a:t> bi</a:t>
            </a:r>
          </a:p>
          <a:p>
            <a:r>
              <a:rPr lang="sl-SI" dirty="0">
                <a:solidFill>
                  <a:srgbClr val="FFFF00"/>
                </a:solidFill>
              </a:rPr>
              <a:t>bila literarna krajina na začetku 20. stoletja, če bi </a:t>
            </a:r>
            <a:r>
              <a:rPr lang="sl-SI" dirty="0" err="1">
                <a:solidFill>
                  <a:srgbClr val="FFFF00"/>
                </a:solidFill>
              </a:rPr>
              <a:t>kleru</a:t>
            </a:r>
            <a:r>
              <a:rPr lang="sl-SI" dirty="0">
                <a:solidFill>
                  <a:srgbClr val="FFFF00"/>
                </a:solidFill>
              </a:rPr>
              <a:t> in</a:t>
            </a:r>
          </a:p>
          <a:p>
            <a:r>
              <a:rPr lang="sl-SI" dirty="0" err="1">
                <a:solidFill>
                  <a:srgbClr val="FFFF00"/>
                </a:solidFill>
              </a:rPr>
              <a:t>šomoštrom</a:t>
            </a:r>
            <a:r>
              <a:rPr lang="sl-SI" dirty="0">
                <a:solidFill>
                  <a:srgbClr val="FFFF00"/>
                </a:solidFill>
              </a:rPr>
              <a:t> v "boju proti šundu" uspelo te romane cenzurirati.</a:t>
            </a:r>
            <a:r>
              <a:rPr lang="sl-SI" dirty="0"/>
              <a:t> -- </a:t>
            </a:r>
            <a:r>
              <a:rPr lang="sl-SI" dirty="0" err="1" smtClean="0"/>
              <a:t>miran</a:t>
            </a:r>
            <a:r>
              <a:rPr lang="sl-SI" dirty="0"/>
              <a:t> </a:t>
            </a:r>
          </a:p>
          <a:p>
            <a:endParaRPr lang="sl-SI" dirty="0"/>
          </a:p>
        </p:txBody>
      </p:sp>
    </p:spTree>
    <p:extLst>
      <p:ext uri="{BB962C8B-B14F-4D97-AF65-F5344CB8AC3E}">
        <p14:creationId xmlns:p14="http://schemas.microsoft.com/office/powerpoint/2010/main" val="140656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646112" y="180870"/>
            <a:ext cx="9181630" cy="700579"/>
          </a:xfrm>
        </p:spPr>
        <p:txBody>
          <a:bodyPr/>
          <a:lstStyle/>
          <a:p>
            <a:r>
              <a:rPr lang="sl-SI" dirty="0" smtClean="0"/>
              <a:t>Kaj je nastalo?</a:t>
            </a:r>
            <a:endParaRPr lang="sl-SI" dirty="0"/>
          </a:p>
        </p:txBody>
      </p:sp>
      <p:pic>
        <p:nvPicPr>
          <p:cNvPr id="4" name="Označba mesta vsebine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989013"/>
            <a:ext cx="11728450" cy="5783262"/>
          </a:xfrm>
          <a:prstGeom prst="rect">
            <a:avLst/>
          </a:prstGeom>
        </p:spPr>
      </p:pic>
    </p:spTree>
    <p:extLst>
      <p:ext uri="{BB962C8B-B14F-4D97-AF65-F5344CB8AC3E}">
        <p14:creationId xmlns:p14="http://schemas.microsoft.com/office/powerpoint/2010/main" val="395877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440165" y="230296"/>
            <a:ext cx="9997175" cy="1054806"/>
          </a:xfrm>
        </p:spPr>
        <p:txBody>
          <a:bodyPr/>
          <a:lstStyle/>
          <a:p>
            <a:r>
              <a:rPr lang="sl-SI" dirty="0" smtClean="0"/>
              <a:t>Ob vsem trudu le 376 ogledov strani, največ na dneve objave na </a:t>
            </a:r>
            <a:r>
              <a:rPr lang="sl-SI" dirty="0" err="1" smtClean="0"/>
              <a:t>Slovlitu</a:t>
            </a:r>
            <a:endParaRPr lang="sl-SI" dirty="0"/>
          </a:p>
        </p:txBody>
      </p:sp>
      <p:pic>
        <p:nvPicPr>
          <p:cNvPr id="4" name="Označba mesta vsebine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71450" y="1647825"/>
            <a:ext cx="12020550" cy="5111750"/>
          </a:xfrm>
          <a:prstGeom prst="rect">
            <a:avLst/>
          </a:prstGeom>
        </p:spPr>
      </p:pic>
    </p:spTree>
    <p:extLst>
      <p:ext uri="{BB962C8B-B14F-4D97-AF65-F5344CB8AC3E}">
        <p14:creationId xmlns:p14="http://schemas.microsoft.com/office/powerpoint/2010/main" val="98199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6378" y="79939"/>
            <a:ext cx="6516130" cy="6694248"/>
          </a:xfrm>
          <a:prstGeom prst="rect">
            <a:avLst/>
          </a:prstGeom>
        </p:spPr>
      </p:pic>
    </p:spTree>
    <p:extLst>
      <p:ext uri="{BB962C8B-B14F-4D97-AF65-F5344CB8AC3E}">
        <p14:creationId xmlns:p14="http://schemas.microsoft.com/office/powerpoint/2010/main" val="102604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Geslo Kolportaža v drugih jezikih</a:t>
            </a:r>
            <a:endParaRPr lang="sl-SI" dirty="0"/>
          </a:p>
        </p:txBody>
      </p:sp>
      <p:pic>
        <p:nvPicPr>
          <p:cNvPr id="7" name="Označba mesta vsebine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7742" y="1326293"/>
            <a:ext cx="11794102" cy="5387546"/>
          </a:xfrm>
          <a:prstGeom prst="rect">
            <a:avLst/>
          </a:prstGeom>
        </p:spPr>
      </p:pic>
    </p:spTree>
    <p:extLst>
      <p:ext uri="{BB962C8B-B14F-4D97-AF65-F5344CB8AC3E}">
        <p14:creationId xmlns:p14="http://schemas.microsoft.com/office/powerpoint/2010/main" val="420850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10730343" cy="972428"/>
          </a:xfrm>
        </p:spPr>
        <p:txBody>
          <a:bodyPr/>
          <a:lstStyle/>
          <a:p>
            <a:r>
              <a:rPr lang="sl-SI" dirty="0" smtClean="0"/>
              <a:t>Zakaj naslov gesla ni </a:t>
            </a:r>
            <a:r>
              <a:rPr lang="sl-SI" dirty="0" err="1" smtClean="0"/>
              <a:t>Kolportažni</a:t>
            </a:r>
            <a:r>
              <a:rPr lang="sl-SI" dirty="0" smtClean="0"/>
              <a:t> roman?</a:t>
            </a:r>
            <a:endParaRPr lang="sl-SI" dirty="0"/>
          </a:p>
        </p:txBody>
      </p:sp>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7152" y="1245329"/>
            <a:ext cx="10274901" cy="5526174"/>
          </a:xfrm>
          <a:prstGeom prst="rect">
            <a:avLst/>
          </a:prstGeom>
        </p:spPr>
      </p:pic>
    </p:spTree>
    <p:extLst>
      <p:ext uri="{BB962C8B-B14F-4D97-AF65-F5344CB8AC3E}">
        <p14:creationId xmlns:p14="http://schemas.microsoft.com/office/powerpoint/2010/main" val="3463216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o">
  <a:themeElements>
    <a:clrScheme name="Naelektreno">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Naelektreno">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o">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241</TotalTime>
  <Words>995</Words>
  <Application>Microsoft Office PowerPoint</Application>
  <PresentationFormat>Širokozaslonsko</PresentationFormat>
  <Paragraphs>114</Paragraphs>
  <Slides>39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39</vt:i4>
      </vt:variant>
    </vt:vector>
  </HeadingPairs>
  <TitlesOfParts>
    <vt:vector size="43" baseType="lpstr">
      <vt:lpstr>Arial</vt:lpstr>
      <vt:lpstr>Century Gothic</vt:lpstr>
      <vt:lpstr>Wingdings 3</vt:lpstr>
      <vt:lpstr>Naelektreno</vt:lpstr>
      <vt:lpstr>Kolportažni roman</vt:lpstr>
      <vt:lpstr>Etimologija</vt:lpstr>
      <vt:lpstr>Oznanilo št. 1</vt:lpstr>
      <vt:lpstr>Oznanilo št. 2</vt:lpstr>
      <vt:lpstr>Kaj je nastalo?</vt:lpstr>
      <vt:lpstr>Ob vsem trudu le 376 ogledov strani, največ na dneve objave na Slovlitu</vt:lpstr>
      <vt:lpstr>PowerPointova predstavitev</vt:lpstr>
      <vt:lpstr>Geslo Kolportaža v drugih jezikih</vt:lpstr>
      <vt:lpstr>Zakaj naslov gesla ni Kolportažni roman?</vt:lpstr>
      <vt:lpstr>Kolportažni romani so …</vt:lpstr>
      <vt:lpstr>Mesto kolportažnih romanov med tiskanimi literarnimi mediji</vt:lpstr>
      <vt:lpstr>8 ali 10 slovenskih kolportažnih romanov?</vt:lpstr>
      <vt:lpstr>Za primerjavo: nemški kolportažni roman …</vt:lpstr>
      <vt:lpstr>1879 Heinrich Penn: Hadschi Loja und die schwarze Sultanin von Trebinje, oder Die österreichische Occupation Bosniens: Zeitgeschichtlicher Sensations-Roman. Brno: Fr. Karafiat, 20 nadaljevanj, 960 str.</vt:lpstr>
      <vt:lpstr>[1901] [Karl May]: Beračeve skrivnosti ali Preganjanje okoli sveta: Velik roman, poln razkritja skrivnostij človeške družbe, spisal Ramon Diaz de la Escosura; prestavil grof Sokolski. Na Dunaju: J. Rubinstein, 101 zv. (3227 str.).   Izvirnik Waldröschen oder Die Rächerjagd rund um die Erde: Großer Enthüllungsroman über die Geheimnisse der menschlichen Gesellschaft. Dresden: H. G. Münchmeyer, 1882–84. </vt:lpstr>
      <vt:lpstr>Karl May in njegov junak Winnetou</vt:lpstr>
      <vt:lpstr>Opus Karla Maya</vt:lpstr>
      <vt:lpstr>Desetine filmov o Winnetouju in Old Shatterhandu so posneli na Hrvaškem</vt:lpstr>
      <vt:lpstr>Karl May pri Slovencih</vt:lpstr>
      <vt:lpstr>Potopis po zgledu Karla Maya</vt:lpstr>
      <vt:lpstr>Prevodi Karla Maya do 1. svetovne vojne</vt:lpstr>
      <vt:lpstr>Mayeva Izbrana dela v slovenščini</vt:lpstr>
      <vt:lpstr>1902 [Victor von B.]: Grofica beračica ali Usodni doživljaji grofovske hčere: Roman iz življenja. V Ljubljani: Oton Fischer, Oddelek za kolportažo, tisk v Kamniku: A. Slatnar, 3 zv. (2398 str., 100 nadaljevanj).  Izvirnik Die Bettelgräfin oder die Schicksale einer Grafentochter: Roman nach dem Leben. Berlin: Verlagshaus für Volksliteratur und Kunst, 1895/96.   Grof zaradi poroke, ki ni po njegovi želji, zavrne svojo hčer, ki po celem svetu z otrokom išče svojega izginulega moža, ga najde v Ameriki kot prevaranta, beži pred preganjalci, se skriva v cirkuški skupini ...</vt:lpstr>
      <vt:lpstr>[1903] Ciganska sirota, 93 oz. 100 zvezkov. [Dunaj: založba Josip Rubinstein].   Izvirnik najbrž Das Zigeunerkind: Ohne Vater und Mutter allein auf der Welt! Oder: Die Geheimnisse eines Fürstenhauses. Berlin: Verlagshaus für Volksliteratur und Kunst, 1902/03, 100 nadaljevanj, 2400 str., 1916 prepovedana. Poznan ni noben ohranjeni primerek romana.</vt:lpstr>
      <vt:lpstr>1903–1905 [Miroslav Malovrh]: Tolovajski glavar Črni Jurij in njegovi divji tovariši: Ljudski roman. Po kronikah, listinah in ustnih sporočilih sestavil Gvido pl. Skalski. V Ljubljani: Oton Fischer, Oddelek za kolportažo, 1903, tisk v Kamniku: A. Slatnar. 1968 str.   Izvirnik mogoče Georg Namenlos: Der wilde Jäger: Der Schrecken der Wälder: Der Todfeind aller reichen Blutsauger u. Tyrannen - Ein Liebling der Frauen. Ein Freund u. Beschützer der Armen u. Bedrängten. Dresden: Adolf Ander, 1904/05, 100 nadaljevanj, 2400 str. Ali pa Carl Schmeling: General Czerny genannt der Schwarze Georg oder Blutszenen in Serbien: Historische Erzählung aus der Neuzeit. Berlin: Nelte, Böltje &amp; Co., 1862, 27 nadaljevanj, 1292 str.</vt:lpstr>
      <vt:lpstr>[1905] Strah na Sokolskem gradu ali Nedolžna v blaznici: Roman za ljudstvo [s podobami]. Roman je izhajal dvakrat na teden, snopič je stal 20 vinarjev (10 kron). Roman je bil najprej omenjen v Slovencu leta 1905. Na Dunaju: Josip Rubinstein, tisk c. k. dvornih tiskarjev Fr. Winiker &amp; Schickardt v Brnu. 2395 str.   Izvirnik najbrž Unschuldig im Irrenhaus oder Das Gespenst von Schloß Falkenstein: Sensationelle Enthüllungen: Volksroman. Berlin: Verlagshaus für Volksliteratur und Kunst, 1902, 100 nadaljevanj, 2400 str. 1916 je bil roman prepovedan.</vt:lpstr>
      <vt:lpstr>[1908] [Dr. med. Keller]: Živa pokopana ali Tragična usoda mlade matere: Romantična pripovest po lastnih doživljajih. Spisal Milner (1845 str.).   Izvirnik najbrž Melanie die Scheintodte: Das tragische Schicksal einer jungen Mutter: Romantische Erzählung nach eigenen Erlebnissen. Dresden: Adolf Ander, 1895/96, 105 nadaljevanj, 2520 str.</vt:lpstr>
      <vt:lpstr>1909 Victor von Falk: Giuseppo Musolino ali Krvno maščevanje: Po autentičnih podatkih napisal Viktor von Falk. 2654 str.   Izvirnik Giuseppe Musolino der kühnste und verwegenste Räuberhauptmann der Gegenwart. Berlin: Weichert, 1901/02, 100 nadaljevanj, 2400 str.</vt:lpstr>
      <vt:lpstr>1911 Ljubezen in maščevanje, 103 zvezki, New York, 5 $.   Izvirnik morda Dem Tode geweiht oder Frauenliebe und Rache. Dresden: Adolf Ander, 1899/1900, 88 nadaljevanj. Poznan ni noben ohranjeni primerek romana.</vt:lpstr>
      <vt:lpstr>Ljubljanski založnik Oto Fischer …</vt:lpstr>
      <vt:lpstr>Boj proti šundu</vt:lpstr>
      <vt:lpstr>Boj proti šundu</vt:lpstr>
      <vt:lpstr>Boj proti šundu</vt:lpstr>
      <vt:lpstr>Boj proti šundu je tudi boj proti Židom</vt:lpstr>
      <vt:lpstr>Ivan Cankar v boju proti šundu</vt:lpstr>
      <vt:lpstr>Boj proti šundu 1929 </vt:lpstr>
      <vt:lpstr>Kolportažna klasika na Wikiviru</vt:lpstr>
      <vt:lpstr>Usmiljenje, oče! Ne prepovejte mi tistega, kar mi je najbolj pri srcu!</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Kolportažni roman</dc:title>
  <dc:creator>Uporabnik sistema Windows</dc:creator>
  <cp:lastModifiedBy>Hladnik, Miran</cp:lastModifiedBy>
  <cp:revision>23</cp:revision>
  <dcterms:created xsi:type="dcterms:W3CDTF">2018-11-14T17:11:48Z</dcterms:created>
  <dcterms:modified xsi:type="dcterms:W3CDTF">2019-02-25T09:18:22Z</dcterms:modified>
</cp:coreProperties>
</file>