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57" r:id="rId3"/>
    <p:sldId id="258" r:id="rId4"/>
    <p:sldId id="274" r:id="rId5"/>
    <p:sldId id="275" r:id="rId6"/>
    <p:sldId id="276" r:id="rId7"/>
    <p:sldId id="277" r:id="rId8"/>
    <p:sldId id="278" r:id="rId9"/>
    <p:sldId id="262" r:id="rId10"/>
    <p:sldId id="261" r:id="rId11"/>
    <p:sldId id="264" r:id="rId12"/>
    <p:sldId id="279" r:id="rId13"/>
    <p:sldId id="263" r:id="rId14"/>
    <p:sldId id="270" r:id="rId15"/>
    <p:sldId id="271" r:id="rId16"/>
    <p:sldId id="286" r:id="rId17"/>
    <p:sldId id="287" r:id="rId18"/>
    <p:sldId id="284" r:id="rId19"/>
    <p:sldId id="298" r:id="rId20"/>
    <p:sldId id="285" r:id="rId21"/>
    <p:sldId id="281" r:id="rId22"/>
    <p:sldId id="282" r:id="rId23"/>
    <p:sldId id="267" r:id="rId24"/>
    <p:sldId id="269" r:id="rId25"/>
    <p:sldId id="288" r:id="rId26"/>
    <p:sldId id="268" r:id="rId27"/>
    <p:sldId id="290" r:id="rId28"/>
    <p:sldId id="291" r:id="rId29"/>
    <p:sldId id="292" r:id="rId30"/>
    <p:sldId id="293" r:id="rId31"/>
    <p:sldId id="296" r:id="rId32"/>
    <p:sldId id="297" r:id="rId33"/>
    <p:sldId id="294" r:id="rId34"/>
    <p:sldId id="295" r:id="rId35"/>
    <p:sldId id="273" r:id="rId3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F:\Romaneskna%20produkcija%201990-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Romaneskna%20produkcija%201990-2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sl-SI"/>
  <c:chart>
    <c:plotArea>
      <c:layout>
        <c:manualLayout>
          <c:layoutTarget val="inner"/>
          <c:xMode val="edge"/>
          <c:yMode val="edge"/>
          <c:x val="5.9314066188653806E-2"/>
          <c:y val="7.3662418703686144E-2"/>
          <c:w val="0.88826815642458157"/>
          <c:h val="0.78879310344827636"/>
        </c:manualLayout>
      </c:layout>
      <c:lineChart>
        <c:grouping val="standard"/>
        <c:ser>
          <c:idx val="0"/>
          <c:order val="0"/>
          <c:tx>
            <c:v>uc=821.163.6*</c:v>
          </c:tx>
          <c:spPr>
            <a:ln w="38100">
              <a:solidFill>
                <a:srgbClr val="000000"/>
              </a:solidFill>
              <a:prstDash val="solid"/>
            </a:ln>
          </c:spPr>
          <c:marker>
            <c:symbol val="square"/>
            <c:size val="4"/>
            <c:spPr>
              <a:noFill/>
              <a:ln w="9525">
                <a:noFill/>
              </a:ln>
            </c:spPr>
          </c:marker>
          <c:cat>
            <c:numRef>
              <c:f>List1!$A$26:$A$48</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List1!$B$26:$B$48</c:f>
              <c:numCache>
                <c:formatCode>General</c:formatCode>
                <c:ptCount val="23"/>
                <c:pt idx="0">
                  <c:v>12</c:v>
                </c:pt>
                <c:pt idx="1">
                  <c:v>14</c:v>
                </c:pt>
                <c:pt idx="2">
                  <c:v>10</c:v>
                </c:pt>
                <c:pt idx="3">
                  <c:v>7</c:v>
                </c:pt>
                <c:pt idx="4">
                  <c:v>9</c:v>
                </c:pt>
                <c:pt idx="5">
                  <c:v>15</c:v>
                </c:pt>
                <c:pt idx="6">
                  <c:v>49</c:v>
                </c:pt>
                <c:pt idx="7">
                  <c:v>85</c:v>
                </c:pt>
                <c:pt idx="8">
                  <c:v>79</c:v>
                </c:pt>
                <c:pt idx="9">
                  <c:v>78</c:v>
                </c:pt>
                <c:pt idx="10">
                  <c:v>88</c:v>
                </c:pt>
                <c:pt idx="11">
                  <c:v>81</c:v>
                </c:pt>
                <c:pt idx="12">
                  <c:v>90</c:v>
                </c:pt>
                <c:pt idx="13">
                  <c:v>104</c:v>
                </c:pt>
                <c:pt idx="14">
                  <c:v>158</c:v>
                </c:pt>
                <c:pt idx="15">
                  <c:v>150</c:v>
                </c:pt>
                <c:pt idx="16">
                  <c:v>145</c:v>
                </c:pt>
                <c:pt idx="17">
                  <c:v>129</c:v>
                </c:pt>
                <c:pt idx="18">
                  <c:v>187</c:v>
                </c:pt>
                <c:pt idx="19">
                  <c:v>176</c:v>
                </c:pt>
                <c:pt idx="20">
                  <c:v>174</c:v>
                </c:pt>
                <c:pt idx="21">
                  <c:v>180</c:v>
                </c:pt>
                <c:pt idx="22">
                  <c:v>218</c:v>
                </c:pt>
              </c:numCache>
            </c:numRef>
          </c:val>
        </c:ser>
        <c:ser>
          <c:idx val="1"/>
          <c:order val="1"/>
          <c:tx>
            <c:v>ug=821.163.6*</c:v>
          </c:tx>
          <c:spPr>
            <a:ln w="12700">
              <a:solidFill>
                <a:srgbClr val="000000"/>
              </a:solidFill>
              <a:prstDash val="solid"/>
            </a:ln>
          </c:spPr>
          <c:marker>
            <c:symbol val="none"/>
          </c:marker>
          <c:cat>
            <c:numRef>
              <c:f>List1!$A$26:$A$48</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List1!$C$26:$C$48</c:f>
              <c:numCache>
                <c:formatCode>General</c:formatCode>
                <c:ptCount val="23"/>
                <c:pt idx="0">
                  <c:v>35</c:v>
                </c:pt>
                <c:pt idx="1">
                  <c:v>50</c:v>
                </c:pt>
                <c:pt idx="2">
                  <c:v>39</c:v>
                </c:pt>
                <c:pt idx="3">
                  <c:v>43</c:v>
                </c:pt>
                <c:pt idx="4">
                  <c:v>37</c:v>
                </c:pt>
                <c:pt idx="5">
                  <c:v>62</c:v>
                </c:pt>
                <c:pt idx="6">
                  <c:v>84</c:v>
                </c:pt>
                <c:pt idx="7">
                  <c:v>92</c:v>
                </c:pt>
                <c:pt idx="8">
                  <c:v>88</c:v>
                </c:pt>
                <c:pt idx="9">
                  <c:v>83</c:v>
                </c:pt>
                <c:pt idx="10">
                  <c:v>102</c:v>
                </c:pt>
                <c:pt idx="11">
                  <c:v>96</c:v>
                </c:pt>
                <c:pt idx="12">
                  <c:v>120</c:v>
                </c:pt>
                <c:pt idx="13">
                  <c:v>169</c:v>
                </c:pt>
                <c:pt idx="14">
                  <c:v>164</c:v>
                </c:pt>
                <c:pt idx="15">
                  <c:v>172</c:v>
                </c:pt>
                <c:pt idx="16">
                  <c:v>160</c:v>
                </c:pt>
                <c:pt idx="17">
                  <c:v>148</c:v>
                </c:pt>
                <c:pt idx="18">
                  <c:v>192</c:v>
                </c:pt>
                <c:pt idx="19">
                  <c:v>181</c:v>
                </c:pt>
                <c:pt idx="20">
                  <c:v>177</c:v>
                </c:pt>
                <c:pt idx="21">
                  <c:v>189</c:v>
                </c:pt>
                <c:pt idx="22">
                  <c:v>225</c:v>
                </c:pt>
              </c:numCache>
            </c:numRef>
          </c:val>
        </c:ser>
        <c:marker val="1"/>
        <c:axId val="45419136"/>
        <c:axId val="45429120"/>
      </c:lineChart>
      <c:catAx>
        <c:axId val="45419136"/>
        <c:scaling>
          <c:orientation val="minMax"/>
        </c:scaling>
        <c:axPos val="b"/>
        <c:numFmt formatCode="General" sourceLinked="1"/>
        <c:tickLblPos val="nextTo"/>
        <c:spPr>
          <a:ln w="3175">
            <a:solidFill>
              <a:srgbClr val="000000"/>
            </a:solidFill>
            <a:prstDash val="solid"/>
          </a:ln>
        </c:spPr>
        <c:txPr>
          <a:bodyPr rot="-2700000" vert="horz"/>
          <a:lstStyle/>
          <a:p>
            <a:pPr>
              <a:defRPr sz="1200" b="0" i="0" u="none" strike="noStrike" baseline="0">
                <a:solidFill>
                  <a:srgbClr val="000000"/>
                </a:solidFill>
                <a:latin typeface="Arial CE"/>
                <a:ea typeface="Arial CE"/>
                <a:cs typeface="Arial CE"/>
              </a:defRPr>
            </a:pPr>
            <a:endParaRPr lang="sl-SI"/>
          </a:p>
        </c:txPr>
        <c:crossAx val="45429120"/>
        <c:crosses val="autoZero"/>
        <c:auto val="1"/>
        <c:lblAlgn val="ctr"/>
        <c:lblOffset val="100"/>
        <c:tickLblSkip val="1"/>
        <c:tickMarkSkip val="1"/>
      </c:catAx>
      <c:valAx>
        <c:axId val="45429120"/>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CE"/>
                <a:ea typeface="Arial CE"/>
                <a:cs typeface="Arial CE"/>
              </a:defRPr>
            </a:pPr>
            <a:endParaRPr lang="sl-SI"/>
          </a:p>
        </c:txPr>
        <c:crossAx val="45419136"/>
        <c:crosses val="autoZero"/>
        <c:crossBetween val="between"/>
      </c:valAx>
      <c:spPr>
        <a:noFill/>
        <a:ln w="25400">
          <a:noFill/>
        </a:ln>
      </c:spPr>
    </c:plotArea>
    <c:legend>
      <c:legendPos val="r"/>
      <c:layout>
        <c:manualLayout>
          <c:xMode val="edge"/>
          <c:yMode val="edge"/>
          <c:x val="0.75837988826815694"/>
          <c:y val="0.45480778758076945"/>
          <c:w val="0.23044692737430184"/>
          <c:h val="0.12166777345602894"/>
        </c:manualLayout>
      </c:layout>
      <c:spPr>
        <a:solidFill>
          <a:srgbClr val="FFFFFF"/>
        </a:solidFill>
        <a:ln w="25400">
          <a:noFill/>
        </a:ln>
      </c:spPr>
      <c:txPr>
        <a:bodyPr/>
        <a:lstStyle/>
        <a:p>
          <a:pPr>
            <a:defRPr sz="1100" b="0" i="0" u="none" strike="noStrike" baseline="0">
              <a:solidFill>
                <a:srgbClr val="000000"/>
              </a:solidFill>
              <a:latin typeface="Arial CE"/>
              <a:ea typeface="Arial CE"/>
              <a:cs typeface="Arial CE"/>
            </a:defRPr>
          </a:pPr>
          <a:endParaRPr lang="sl-SI"/>
        </a:p>
      </c:txPr>
    </c:legend>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CE"/>
          <a:ea typeface="Arial CE"/>
          <a:cs typeface="Arial CE"/>
        </a:defRPr>
      </a:pPr>
      <a:endParaRPr lang="sl-SI"/>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sl-SI"/>
  <c:chart>
    <c:plotArea>
      <c:layout>
        <c:manualLayout>
          <c:layoutTarget val="inner"/>
          <c:xMode val="edge"/>
          <c:yMode val="edge"/>
          <c:x val="6.613421386801796E-2"/>
          <c:y val="5.5619860017497816E-2"/>
          <c:w val="0.91569033909414088"/>
          <c:h val="0.80226924759405072"/>
        </c:manualLayout>
      </c:layout>
      <c:scatterChart>
        <c:scatterStyle val="lineMarker"/>
        <c:ser>
          <c:idx val="0"/>
          <c:order val="0"/>
          <c:tx>
            <c:v>Vojnović izposoj</c:v>
          </c:tx>
          <c:spPr>
            <a:ln w="28575">
              <a:noFill/>
            </a:ln>
          </c:spPr>
          <c:marker>
            <c:symbol val="diamond"/>
            <c:size val="3"/>
          </c:marker>
          <c:trendline>
            <c:spPr>
              <a:ln w="19050">
                <a:solidFill>
                  <a:schemeClr val="accent1"/>
                </a:solidFill>
              </a:ln>
            </c:spPr>
            <c:trendlineType val="movingAvg"/>
            <c:period val="2"/>
          </c:trendline>
          <c:xVal>
            <c:numRef>
              <c:f>List2!$B$131:$B$182</c:f>
              <c:numCache>
                <c:formatCode>mmm/yy</c:formatCode>
                <c:ptCount val="52"/>
                <c:pt idx="0">
                  <c:v>39845</c:v>
                </c:pt>
                <c:pt idx="1">
                  <c:v>39873</c:v>
                </c:pt>
                <c:pt idx="2">
                  <c:v>39904</c:v>
                </c:pt>
                <c:pt idx="3">
                  <c:v>39934</c:v>
                </c:pt>
                <c:pt idx="4">
                  <c:v>39965</c:v>
                </c:pt>
                <c:pt idx="5">
                  <c:v>39995</c:v>
                </c:pt>
                <c:pt idx="6">
                  <c:v>40026</c:v>
                </c:pt>
                <c:pt idx="7">
                  <c:v>40057</c:v>
                </c:pt>
                <c:pt idx="8">
                  <c:v>40087</c:v>
                </c:pt>
                <c:pt idx="9">
                  <c:v>40118</c:v>
                </c:pt>
                <c:pt idx="10">
                  <c:v>40148</c:v>
                </c:pt>
                <c:pt idx="11">
                  <c:v>40179</c:v>
                </c:pt>
                <c:pt idx="12">
                  <c:v>40210</c:v>
                </c:pt>
                <c:pt idx="13">
                  <c:v>40238</c:v>
                </c:pt>
                <c:pt idx="14">
                  <c:v>40269</c:v>
                </c:pt>
                <c:pt idx="15">
                  <c:v>40299</c:v>
                </c:pt>
                <c:pt idx="16">
                  <c:v>40330</c:v>
                </c:pt>
                <c:pt idx="17">
                  <c:v>40360</c:v>
                </c:pt>
                <c:pt idx="18">
                  <c:v>40391</c:v>
                </c:pt>
                <c:pt idx="19">
                  <c:v>40422</c:v>
                </c:pt>
                <c:pt idx="20">
                  <c:v>40452</c:v>
                </c:pt>
                <c:pt idx="21">
                  <c:v>40483</c:v>
                </c:pt>
                <c:pt idx="22">
                  <c:v>40513</c:v>
                </c:pt>
                <c:pt idx="23">
                  <c:v>40544</c:v>
                </c:pt>
                <c:pt idx="24">
                  <c:v>40575</c:v>
                </c:pt>
                <c:pt idx="25">
                  <c:v>40603</c:v>
                </c:pt>
                <c:pt idx="26">
                  <c:v>40634</c:v>
                </c:pt>
                <c:pt idx="27">
                  <c:v>40664</c:v>
                </c:pt>
                <c:pt idx="28">
                  <c:v>40695</c:v>
                </c:pt>
                <c:pt idx="29">
                  <c:v>40725</c:v>
                </c:pt>
                <c:pt idx="30">
                  <c:v>40756</c:v>
                </c:pt>
                <c:pt idx="31">
                  <c:v>40787</c:v>
                </c:pt>
                <c:pt idx="32">
                  <c:v>40817</c:v>
                </c:pt>
                <c:pt idx="33">
                  <c:v>40848</c:v>
                </c:pt>
                <c:pt idx="34">
                  <c:v>40878</c:v>
                </c:pt>
                <c:pt idx="35">
                  <c:v>40909</c:v>
                </c:pt>
                <c:pt idx="36">
                  <c:v>40940</c:v>
                </c:pt>
                <c:pt idx="37">
                  <c:v>40969</c:v>
                </c:pt>
                <c:pt idx="38">
                  <c:v>41000</c:v>
                </c:pt>
                <c:pt idx="39">
                  <c:v>41030</c:v>
                </c:pt>
                <c:pt idx="40">
                  <c:v>41061</c:v>
                </c:pt>
                <c:pt idx="41">
                  <c:v>41091</c:v>
                </c:pt>
                <c:pt idx="42">
                  <c:v>41122</c:v>
                </c:pt>
                <c:pt idx="43">
                  <c:v>41153</c:v>
                </c:pt>
                <c:pt idx="44">
                  <c:v>41183</c:v>
                </c:pt>
                <c:pt idx="45">
                  <c:v>41214</c:v>
                </c:pt>
                <c:pt idx="46">
                  <c:v>41244</c:v>
                </c:pt>
                <c:pt idx="47">
                  <c:v>41275</c:v>
                </c:pt>
                <c:pt idx="48">
                  <c:v>41306</c:v>
                </c:pt>
                <c:pt idx="49">
                  <c:v>41334</c:v>
                </c:pt>
                <c:pt idx="50">
                  <c:v>41365</c:v>
                </c:pt>
                <c:pt idx="51">
                  <c:v>41395</c:v>
                </c:pt>
              </c:numCache>
            </c:numRef>
          </c:xVal>
          <c:yVal>
            <c:numRef>
              <c:f>List2!$G$131:$G$173</c:f>
              <c:numCache>
                <c:formatCode>0</c:formatCode>
                <c:ptCount val="43"/>
                <c:pt idx="0">
                  <c:v>433</c:v>
                </c:pt>
                <c:pt idx="1">
                  <c:v>562</c:v>
                </c:pt>
                <c:pt idx="2">
                  <c:v>493</c:v>
                </c:pt>
                <c:pt idx="3">
                  <c:v>469</c:v>
                </c:pt>
                <c:pt idx="4">
                  <c:v>558</c:v>
                </c:pt>
                <c:pt idx="5">
                  <c:v>587</c:v>
                </c:pt>
                <c:pt idx="6">
                  <c:v>549</c:v>
                </c:pt>
                <c:pt idx="7">
                  <c:v>671</c:v>
                </c:pt>
                <c:pt idx="8">
                  <c:v>667</c:v>
                </c:pt>
                <c:pt idx="9">
                  <c:v>661</c:v>
                </c:pt>
                <c:pt idx="10">
                  <c:v>611</c:v>
                </c:pt>
                <c:pt idx="11">
                  <c:v>654</c:v>
                </c:pt>
                <c:pt idx="12">
                  <c:v>593</c:v>
                </c:pt>
                <c:pt idx="13">
                  <c:v>673</c:v>
                </c:pt>
                <c:pt idx="14">
                  <c:v>548</c:v>
                </c:pt>
                <c:pt idx="15">
                  <c:v>549</c:v>
                </c:pt>
                <c:pt idx="16">
                  <c:v>572</c:v>
                </c:pt>
                <c:pt idx="17">
                  <c:v>547</c:v>
                </c:pt>
                <c:pt idx="18" formatCode="General">
                  <c:v>539</c:v>
                </c:pt>
                <c:pt idx="19" formatCode="General">
                  <c:v>586</c:v>
                </c:pt>
                <c:pt idx="20" formatCode="General">
                  <c:v>575</c:v>
                </c:pt>
                <c:pt idx="21" formatCode="General">
                  <c:v>570</c:v>
                </c:pt>
                <c:pt idx="22" formatCode="General">
                  <c:v>516</c:v>
                </c:pt>
                <c:pt idx="23" formatCode="General">
                  <c:v>525</c:v>
                </c:pt>
                <c:pt idx="24" formatCode="General">
                  <c:v>444</c:v>
                </c:pt>
                <c:pt idx="25" formatCode="General">
                  <c:v>445</c:v>
                </c:pt>
                <c:pt idx="26" formatCode="General">
                  <c:v>391</c:v>
                </c:pt>
                <c:pt idx="27" formatCode="General">
                  <c:v>363</c:v>
                </c:pt>
                <c:pt idx="28" formatCode="General">
                  <c:v>417</c:v>
                </c:pt>
                <c:pt idx="29" formatCode="General">
                  <c:v>446</c:v>
                </c:pt>
                <c:pt idx="30" formatCode="General">
                  <c:v>418</c:v>
                </c:pt>
                <c:pt idx="32" formatCode="General">
                  <c:v>411</c:v>
                </c:pt>
                <c:pt idx="33" formatCode="General">
                  <c:v>408</c:v>
                </c:pt>
                <c:pt idx="34" formatCode="General">
                  <c:v>407</c:v>
                </c:pt>
                <c:pt idx="35" formatCode="General">
                  <c:v>463</c:v>
                </c:pt>
                <c:pt idx="36" formatCode="General">
                  <c:v>509</c:v>
                </c:pt>
                <c:pt idx="37" formatCode="General">
                  <c:v>401</c:v>
                </c:pt>
                <c:pt idx="40" formatCode="General">
                  <c:v>404</c:v>
                </c:pt>
                <c:pt idx="41" formatCode="General">
                  <c:v>474</c:v>
                </c:pt>
                <c:pt idx="42" formatCode="General">
                  <c:v>404</c:v>
                </c:pt>
              </c:numCache>
            </c:numRef>
          </c:yVal>
        </c:ser>
        <c:ser>
          <c:idx val="1"/>
          <c:order val="1"/>
          <c:tx>
            <c:v>Vojnović rezervacij</c:v>
          </c:tx>
          <c:spPr>
            <a:ln w="28575">
              <a:noFill/>
            </a:ln>
          </c:spPr>
          <c:marker>
            <c:symbol val="square"/>
            <c:size val="3"/>
            <c:spPr>
              <a:solidFill>
                <a:schemeClr val="accent3">
                  <a:lumMod val="50000"/>
                </a:schemeClr>
              </a:solidFill>
              <a:ln>
                <a:solidFill>
                  <a:schemeClr val="accent3">
                    <a:lumMod val="50000"/>
                  </a:schemeClr>
                </a:solidFill>
              </a:ln>
            </c:spPr>
          </c:marker>
          <c:trendline>
            <c:spPr>
              <a:ln w="19050">
                <a:solidFill>
                  <a:schemeClr val="accent3">
                    <a:lumMod val="50000"/>
                  </a:schemeClr>
                </a:solidFill>
              </a:ln>
            </c:spPr>
            <c:trendlineType val="movingAvg"/>
            <c:period val="2"/>
          </c:trendline>
          <c:xVal>
            <c:numRef>
              <c:f>List2!$B$131:$B$182</c:f>
              <c:numCache>
                <c:formatCode>mmm/yy</c:formatCode>
                <c:ptCount val="52"/>
                <c:pt idx="0">
                  <c:v>39845</c:v>
                </c:pt>
                <c:pt idx="1">
                  <c:v>39873</c:v>
                </c:pt>
                <c:pt idx="2">
                  <c:v>39904</c:v>
                </c:pt>
                <c:pt idx="3">
                  <c:v>39934</c:v>
                </c:pt>
                <c:pt idx="4">
                  <c:v>39965</c:v>
                </c:pt>
                <c:pt idx="5">
                  <c:v>39995</c:v>
                </c:pt>
                <c:pt idx="6">
                  <c:v>40026</c:v>
                </c:pt>
                <c:pt idx="7">
                  <c:v>40057</c:v>
                </c:pt>
                <c:pt idx="8">
                  <c:v>40087</c:v>
                </c:pt>
                <c:pt idx="9">
                  <c:v>40118</c:v>
                </c:pt>
                <c:pt idx="10">
                  <c:v>40148</c:v>
                </c:pt>
                <c:pt idx="11">
                  <c:v>40179</c:v>
                </c:pt>
                <c:pt idx="12">
                  <c:v>40210</c:v>
                </c:pt>
                <c:pt idx="13">
                  <c:v>40238</c:v>
                </c:pt>
                <c:pt idx="14">
                  <c:v>40269</c:v>
                </c:pt>
                <c:pt idx="15">
                  <c:v>40299</c:v>
                </c:pt>
                <c:pt idx="16">
                  <c:v>40330</c:v>
                </c:pt>
                <c:pt idx="17">
                  <c:v>40360</c:v>
                </c:pt>
                <c:pt idx="18">
                  <c:v>40391</c:v>
                </c:pt>
                <c:pt idx="19">
                  <c:v>40422</c:v>
                </c:pt>
                <c:pt idx="20">
                  <c:v>40452</c:v>
                </c:pt>
                <c:pt idx="21">
                  <c:v>40483</c:v>
                </c:pt>
                <c:pt idx="22">
                  <c:v>40513</c:v>
                </c:pt>
                <c:pt idx="23">
                  <c:v>40544</c:v>
                </c:pt>
                <c:pt idx="24">
                  <c:v>40575</c:v>
                </c:pt>
                <c:pt idx="25">
                  <c:v>40603</c:v>
                </c:pt>
                <c:pt idx="26">
                  <c:v>40634</c:v>
                </c:pt>
                <c:pt idx="27">
                  <c:v>40664</c:v>
                </c:pt>
                <c:pt idx="28">
                  <c:v>40695</c:v>
                </c:pt>
                <c:pt idx="29">
                  <c:v>40725</c:v>
                </c:pt>
                <c:pt idx="30">
                  <c:v>40756</c:v>
                </c:pt>
                <c:pt idx="31">
                  <c:v>40787</c:v>
                </c:pt>
                <c:pt idx="32">
                  <c:v>40817</c:v>
                </c:pt>
                <c:pt idx="33">
                  <c:v>40848</c:v>
                </c:pt>
                <c:pt idx="34">
                  <c:v>40878</c:v>
                </c:pt>
                <c:pt idx="35">
                  <c:v>40909</c:v>
                </c:pt>
                <c:pt idx="36">
                  <c:v>40940</c:v>
                </c:pt>
                <c:pt idx="37">
                  <c:v>40969</c:v>
                </c:pt>
                <c:pt idx="38">
                  <c:v>41000</c:v>
                </c:pt>
                <c:pt idx="39">
                  <c:v>41030</c:v>
                </c:pt>
                <c:pt idx="40">
                  <c:v>41061</c:v>
                </c:pt>
                <c:pt idx="41">
                  <c:v>41091</c:v>
                </c:pt>
                <c:pt idx="42">
                  <c:v>41122</c:v>
                </c:pt>
                <c:pt idx="43">
                  <c:v>41153</c:v>
                </c:pt>
                <c:pt idx="44">
                  <c:v>41183</c:v>
                </c:pt>
                <c:pt idx="45">
                  <c:v>41214</c:v>
                </c:pt>
                <c:pt idx="46">
                  <c:v>41244</c:v>
                </c:pt>
                <c:pt idx="47">
                  <c:v>41275</c:v>
                </c:pt>
                <c:pt idx="48">
                  <c:v>41306</c:v>
                </c:pt>
                <c:pt idx="49">
                  <c:v>41334</c:v>
                </c:pt>
                <c:pt idx="50">
                  <c:v>41365</c:v>
                </c:pt>
                <c:pt idx="51">
                  <c:v>41395</c:v>
                </c:pt>
              </c:numCache>
            </c:numRef>
          </c:xVal>
          <c:yVal>
            <c:numRef>
              <c:f>List2!$I$131:$I$173</c:f>
              <c:numCache>
                <c:formatCode>0</c:formatCode>
                <c:ptCount val="43"/>
                <c:pt idx="0">
                  <c:v>789</c:v>
                </c:pt>
                <c:pt idx="1">
                  <c:v>709</c:v>
                </c:pt>
                <c:pt idx="2">
                  <c:v>486</c:v>
                </c:pt>
                <c:pt idx="3">
                  <c:v>362</c:v>
                </c:pt>
                <c:pt idx="4">
                  <c:v>721</c:v>
                </c:pt>
                <c:pt idx="5">
                  <c:v>939</c:v>
                </c:pt>
                <c:pt idx="6">
                  <c:v>611</c:v>
                </c:pt>
                <c:pt idx="7">
                  <c:v>616</c:v>
                </c:pt>
                <c:pt idx="8">
                  <c:v>550</c:v>
                </c:pt>
                <c:pt idx="9">
                  <c:v>433</c:v>
                </c:pt>
                <c:pt idx="10">
                  <c:v>299</c:v>
                </c:pt>
                <c:pt idx="11">
                  <c:v>399</c:v>
                </c:pt>
                <c:pt idx="12">
                  <c:v>355</c:v>
                </c:pt>
                <c:pt idx="13">
                  <c:v>275</c:v>
                </c:pt>
                <c:pt idx="14">
                  <c:v>192</c:v>
                </c:pt>
                <c:pt idx="15">
                  <c:v>176</c:v>
                </c:pt>
                <c:pt idx="16">
                  <c:v>167</c:v>
                </c:pt>
                <c:pt idx="17">
                  <c:v>205</c:v>
                </c:pt>
                <c:pt idx="18" formatCode="General">
                  <c:v>168</c:v>
                </c:pt>
                <c:pt idx="19" formatCode="General">
                  <c:v>221</c:v>
                </c:pt>
                <c:pt idx="20" formatCode="General">
                  <c:v>205</c:v>
                </c:pt>
                <c:pt idx="21" formatCode="General">
                  <c:v>187</c:v>
                </c:pt>
                <c:pt idx="22" formatCode="General">
                  <c:v>114</c:v>
                </c:pt>
                <c:pt idx="23" formatCode="General">
                  <c:v>73</c:v>
                </c:pt>
                <c:pt idx="24" formatCode="General">
                  <c:v>60</c:v>
                </c:pt>
                <c:pt idx="25" formatCode="General">
                  <c:v>47</c:v>
                </c:pt>
                <c:pt idx="26" formatCode="General">
                  <c:v>35</c:v>
                </c:pt>
                <c:pt idx="27" formatCode="General">
                  <c:v>28</c:v>
                </c:pt>
                <c:pt idx="28" formatCode="General">
                  <c:v>39</c:v>
                </c:pt>
                <c:pt idx="29" formatCode="General">
                  <c:v>43</c:v>
                </c:pt>
                <c:pt idx="30" formatCode="General">
                  <c:v>36</c:v>
                </c:pt>
                <c:pt idx="32" formatCode="General">
                  <c:v>30</c:v>
                </c:pt>
                <c:pt idx="33" formatCode="General">
                  <c:v>31</c:v>
                </c:pt>
                <c:pt idx="34" formatCode="General">
                  <c:v>362</c:v>
                </c:pt>
                <c:pt idx="35" formatCode="General">
                  <c:v>62</c:v>
                </c:pt>
                <c:pt idx="36" formatCode="General">
                  <c:v>73</c:v>
                </c:pt>
                <c:pt idx="37" formatCode="General">
                  <c:v>47</c:v>
                </c:pt>
                <c:pt idx="40" formatCode="General">
                  <c:v>23</c:v>
                </c:pt>
                <c:pt idx="41" formatCode="General">
                  <c:v>44</c:v>
                </c:pt>
                <c:pt idx="42" formatCode="General">
                  <c:v>41</c:v>
                </c:pt>
              </c:numCache>
            </c:numRef>
          </c:yVal>
        </c:ser>
        <c:ser>
          <c:idx val="2"/>
          <c:order val="2"/>
          <c:tx>
            <c:v>Milek izposoj</c:v>
          </c:tx>
          <c:spPr>
            <a:ln w="28575">
              <a:noFill/>
            </a:ln>
          </c:spPr>
          <c:marker>
            <c:symbol val="triangle"/>
            <c:size val="3"/>
          </c:marker>
          <c:trendline>
            <c:spPr>
              <a:ln w="19050">
                <a:solidFill>
                  <a:srgbClr val="92D050"/>
                </a:solidFill>
              </a:ln>
            </c:spPr>
            <c:trendlineType val="movingAvg"/>
            <c:period val="2"/>
          </c:trendline>
          <c:xVal>
            <c:numRef>
              <c:f>List2!$B$149:$B$182</c:f>
              <c:numCache>
                <c:formatCode>mmm/yy</c:formatCode>
                <c:ptCount val="34"/>
                <c:pt idx="0">
                  <c:v>40391</c:v>
                </c:pt>
                <c:pt idx="1">
                  <c:v>40422</c:v>
                </c:pt>
                <c:pt idx="2">
                  <c:v>40452</c:v>
                </c:pt>
                <c:pt idx="3">
                  <c:v>40483</c:v>
                </c:pt>
                <c:pt idx="4">
                  <c:v>40513</c:v>
                </c:pt>
                <c:pt idx="5">
                  <c:v>40544</c:v>
                </c:pt>
                <c:pt idx="6">
                  <c:v>40575</c:v>
                </c:pt>
                <c:pt idx="7">
                  <c:v>40603</c:v>
                </c:pt>
                <c:pt idx="8">
                  <c:v>40634</c:v>
                </c:pt>
                <c:pt idx="9">
                  <c:v>40664</c:v>
                </c:pt>
                <c:pt idx="10">
                  <c:v>40695</c:v>
                </c:pt>
                <c:pt idx="11">
                  <c:v>40725</c:v>
                </c:pt>
                <c:pt idx="12">
                  <c:v>40756</c:v>
                </c:pt>
                <c:pt idx="13">
                  <c:v>40787</c:v>
                </c:pt>
                <c:pt idx="14">
                  <c:v>40817</c:v>
                </c:pt>
                <c:pt idx="15">
                  <c:v>40848</c:v>
                </c:pt>
                <c:pt idx="16">
                  <c:v>40878</c:v>
                </c:pt>
                <c:pt idx="17">
                  <c:v>40909</c:v>
                </c:pt>
                <c:pt idx="18">
                  <c:v>40940</c:v>
                </c:pt>
                <c:pt idx="19">
                  <c:v>40969</c:v>
                </c:pt>
                <c:pt idx="20">
                  <c:v>41000</c:v>
                </c:pt>
                <c:pt idx="21">
                  <c:v>41030</c:v>
                </c:pt>
                <c:pt idx="22">
                  <c:v>41061</c:v>
                </c:pt>
                <c:pt idx="23">
                  <c:v>41091</c:v>
                </c:pt>
                <c:pt idx="24">
                  <c:v>41122</c:v>
                </c:pt>
                <c:pt idx="25">
                  <c:v>41153</c:v>
                </c:pt>
                <c:pt idx="26">
                  <c:v>41183</c:v>
                </c:pt>
                <c:pt idx="27">
                  <c:v>41214</c:v>
                </c:pt>
                <c:pt idx="28">
                  <c:v>41244</c:v>
                </c:pt>
                <c:pt idx="29">
                  <c:v>41275</c:v>
                </c:pt>
                <c:pt idx="30">
                  <c:v>41306</c:v>
                </c:pt>
                <c:pt idx="31">
                  <c:v>41334</c:v>
                </c:pt>
                <c:pt idx="32">
                  <c:v>41365</c:v>
                </c:pt>
                <c:pt idx="33">
                  <c:v>41395</c:v>
                </c:pt>
              </c:numCache>
            </c:numRef>
          </c:xVal>
          <c:yVal>
            <c:numRef>
              <c:f>List2!$C$149:$C$182</c:f>
              <c:numCache>
                <c:formatCode>General</c:formatCode>
                <c:ptCount val="34"/>
                <c:pt idx="16">
                  <c:v>465</c:v>
                </c:pt>
                <c:pt idx="17">
                  <c:v>636</c:v>
                </c:pt>
                <c:pt idx="18">
                  <c:v>792</c:v>
                </c:pt>
                <c:pt idx="19">
                  <c:v>843</c:v>
                </c:pt>
                <c:pt idx="20">
                  <c:v>752</c:v>
                </c:pt>
                <c:pt idx="21">
                  <c:v>827</c:v>
                </c:pt>
                <c:pt idx="22">
                  <c:v>754</c:v>
                </c:pt>
                <c:pt idx="23">
                  <c:v>724</c:v>
                </c:pt>
                <c:pt idx="24">
                  <c:v>725</c:v>
                </c:pt>
                <c:pt idx="25">
                  <c:v>741</c:v>
                </c:pt>
                <c:pt idx="26">
                  <c:v>817</c:v>
                </c:pt>
                <c:pt idx="27">
                  <c:v>824</c:v>
                </c:pt>
                <c:pt idx="28">
                  <c:v>744</c:v>
                </c:pt>
                <c:pt idx="29">
                  <c:v>875</c:v>
                </c:pt>
                <c:pt idx="30">
                  <c:v>735</c:v>
                </c:pt>
                <c:pt idx="31">
                  <c:v>749</c:v>
                </c:pt>
                <c:pt idx="32">
                  <c:v>739</c:v>
                </c:pt>
                <c:pt idx="33">
                  <c:v>696</c:v>
                </c:pt>
              </c:numCache>
            </c:numRef>
          </c:yVal>
        </c:ser>
        <c:ser>
          <c:idx val="3"/>
          <c:order val="3"/>
          <c:tx>
            <c:v>Milek rezervacij</c:v>
          </c:tx>
          <c:spPr>
            <a:ln w="28575">
              <a:noFill/>
            </a:ln>
          </c:spPr>
          <c:marker>
            <c:symbol val="circle"/>
            <c:size val="4"/>
            <c:spPr>
              <a:solidFill>
                <a:schemeClr val="accent2"/>
              </a:solidFill>
            </c:spPr>
          </c:marker>
          <c:trendline>
            <c:spPr>
              <a:ln w="19050">
                <a:solidFill>
                  <a:schemeClr val="accent2"/>
                </a:solidFill>
              </a:ln>
            </c:spPr>
            <c:trendlineType val="movingAvg"/>
            <c:period val="2"/>
          </c:trendline>
          <c:xVal>
            <c:numRef>
              <c:f>List2!$B$149:$B$182</c:f>
              <c:numCache>
                <c:formatCode>mmm/yy</c:formatCode>
                <c:ptCount val="34"/>
                <c:pt idx="0">
                  <c:v>40391</c:v>
                </c:pt>
                <c:pt idx="1">
                  <c:v>40422</c:v>
                </c:pt>
                <c:pt idx="2">
                  <c:v>40452</c:v>
                </c:pt>
                <c:pt idx="3">
                  <c:v>40483</c:v>
                </c:pt>
                <c:pt idx="4">
                  <c:v>40513</c:v>
                </c:pt>
                <c:pt idx="5">
                  <c:v>40544</c:v>
                </c:pt>
                <c:pt idx="6">
                  <c:v>40575</c:v>
                </c:pt>
                <c:pt idx="7">
                  <c:v>40603</c:v>
                </c:pt>
                <c:pt idx="8">
                  <c:v>40634</c:v>
                </c:pt>
                <c:pt idx="9">
                  <c:v>40664</c:v>
                </c:pt>
                <c:pt idx="10">
                  <c:v>40695</c:v>
                </c:pt>
                <c:pt idx="11">
                  <c:v>40725</c:v>
                </c:pt>
                <c:pt idx="12">
                  <c:v>40756</c:v>
                </c:pt>
                <c:pt idx="13">
                  <c:v>40787</c:v>
                </c:pt>
                <c:pt idx="14">
                  <c:v>40817</c:v>
                </c:pt>
                <c:pt idx="15">
                  <c:v>40848</c:v>
                </c:pt>
                <c:pt idx="16">
                  <c:v>40878</c:v>
                </c:pt>
                <c:pt idx="17">
                  <c:v>40909</c:v>
                </c:pt>
                <c:pt idx="18">
                  <c:v>40940</c:v>
                </c:pt>
                <c:pt idx="19">
                  <c:v>40969</c:v>
                </c:pt>
                <c:pt idx="20">
                  <c:v>41000</c:v>
                </c:pt>
                <c:pt idx="21">
                  <c:v>41030</c:v>
                </c:pt>
                <c:pt idx="22">
                  <c:v>41061</c:v>
                </c:pt>
                <c:pt idx="23">
                  <c:v>41091</c:v>
                </c:pt>
                <c:pt idx="24">
                  <c:v>41122</c:v>
                </c:pt>
                <c:pt idx="25">
                  <c:v>41153</c:v>
                </c:pt>
                <c:pt idx="26">
                  <c:v>41183</c:v>
                </c:pt>
                <c:pt idx="27">
                  <c:v>41214</c:v>
                </c:pt>
                <c:pt idx="28">
                  <c:v>41244</c:v>
                </c:pt>
                <c:pt idx="29">
                  <c:v>41275</c:v>
                </c:pt>
                <c:pt idx="30">
                  <c:v>41306</c:v>
                </c:pt>
                <c:pt idx="31">
                  <c:v>41334</c:v>
                </c:pt>
                <c:pt idx="32">
                  <c:v>41365</c:v>
                </c:pt>
                <c:pt idx="33">
                  <c:v>41395</c:v>
                </c:pt>
              </c:numCache>
            </c:numRef>
          </c:xVal>
          <c:yVal>
            <c:numRef>
              <c:f>List2!$E$149:$E$182</c:f>
              <c:numCache>
                <c:formatCode>General</c:formatCode>
                <c:ptCount val="34"/>
                <c:pt idx="16">
                  <c:v>1108</c:v>
                </c:pt>
                <c:pt idx="17">
                  <c:v>1295</c:v>
                </c:pt>
                <c:pt idx="18">
                  <c:v>1673</c:v>
                </c:pt>
                <c:pt idx="19">
                  <c:v>907</c:v>
                </c:pt>
                <c:pt idx="20">
                  <c:v>633</c:v>
                </c:pt>
                <c:pt idx="21">
                  <c:v>621</c:v>
                </c:pt>
                <c:pt idx="22">
                  <c:v>607</c:v>
                </c:pt>
                <c:pt idx="23">
                  <c:v>747</c:v>
                </c:pt>
                <c:pt idx="24">
                  <c:v>690</c:v>
                </c:pt>
                <c:pt idx="25">
                  <c:v>634</c:v>
                </c:pt>
                <c:pt idx="26">
                  <c:v>851</c:v>
                </c:pt>
                <c:pt idx="27">
                  <c:v>837</c:v>
                </c:pt>
                <c:pt idx="28">
                  <c:v>531</c:v>
                </c:pt>
                <c:pt idx="29">
                  <c:v>644</c:v>
                </c:pt>
                <c:pt idx="30">
                  <c:v>491</c:v>
                </c:pt>
                <c:pt idx="31">
                  <c:v>413</c:v>
                </c:pt>
                <c:pt idx="32">
                  <c:v>378</c:v>
                </c:pt>
                <c:pt idx="33">
                  <c:v>326</c:v>
                </c:pt>
              </c:numCache>
            </c:numRef>
          </c:yVal>
        </c:ser>
        <c:axId val="45466368"/>
        <c:axId val="45467904"/>
      </c:scatterChart>
      <c:valAx>
        <c:axId val="45466368"/>
        <c:scaling>
          <c:orientation val="minMax"/>
        </c:scaling>
        <c:axPos val="b"/>
        <c:numFmt formatCode="mmm/yy" sourceLinked="1"/>
        <c:tickLblPos val="low"/>
        <c:txPr>
          <a:bodyPr rot="5400000" vert="horz"/>
          <a:lstStyle/>
          <a:p>
            <a:pPr>
              <a:defRPr sz="800"/>
            </a:pPr>
            <a:endParaRPr lang="sl-SI"/>
          </a:p>
        </c:txPr>
        <c:crossAx val="45467904"/>
        <c:crosses val="autoZero"/>
        <c:crossBetween val="midCat"/>
        <c:majorUnit val="40"/>
      </c:valAx>
      <c:valAx>
        <c:axId val="45467904"/>
        <c:scaling>
          <c:orientation val="minMax"/>
        </c:scaling>
        <c:axPos val="l"/>
        <c:majorGridlines/>
        <c:numFmt formatCode="0" sourceLinked="1"/>
        <c:tickLblPos val="nextTo"/>
        <c:crossAx val="45466368"/>
        <c:crossesAt val="39000"/>
        <c:crossBetween val="midCat"/>
      </c:valAx>
      <c:spPr>
        <a:solidFill>
          <a:prstClr val="white"/>
        </a:solidFill>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81282871133043932"/>
          <c:y val="9.0555774278215248E-2"/>
          <c:w val="0.12262971135218312"/>
          <c:h val="0.26673072809488835"/>
        </c:manualLayout>
      </c:layout>
      <c:spPr>
        <a:solidFill>
          <a:schemeClr val="bg1"/>
        </a:solidFill>
      </c:spPr>
    </c:legend>
    <c:plotVisOnly val="1"/>
  </c:chart>
  <c:spPr>
    <a:no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D9915-A992-46D9-BD70-A6524F192ADD}" type="datetimeFigureOut">
              <a:rPr lang="sl-SI" smtClean="0"/>
              <a:pPr/>
              <a:t>16.7.2013</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EB46B-A979-4625-98EF-141C7E974A39}"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smtClean="0"/>
              <a:t>O nagradah odločajo profesionalni in</a:t>
            </a:r>
            <a:r>
              <a:rPr lang="sl-SI" baseline="0" smtClean="0"/>
              <a:t> ne laični bralci. Laični bralci ne izrekajo ali ne dokumentirajo svojih sodb. Njihov odziv beležita prodaja in izposoja.</a:t>
            </a:r>
            <a:endParaRPr lang="sl-SI"/>
          </a:p>
        </p:txBody>
      </p:sp>
      <p:sp>
        <p:nvSpPr>
          <p:cNvPr id="4" name="Ograda številke diapozitiva 3"/>
          <p:cNvSpPr>
            <a:spLocks noGrp="1"/>
          </p:cNvSpPr>
          <p:nvPr>
            <p:ph type="sldNum" sz="quarter" idx="10"/>
          </p:nvPr>
        </p:nvSpPr>
        <p:spPr/>
        <p:txBody>
          <a:bodyPr/>
          <a:lstStyle/>
          <a:p>
            <a:fld id="{DEC1BB27-9E24-449E-820A-76944664CFCE}" type="slidenum">
              <a:rPr lang="sl-SI" smtClean="0"/>
              <a:pPr/>
              <a:t>7</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smtClean="0"/>
              <a:t>Cobiss</a:t>
            </a:r>
            <a:r>
              <a:rPr lang="sl-SI" baseline="0" smtClean="0"/>
              <a:t> ne registrira najbolj množičnega pisanja za javnost, tj. bloganja , ki animira 46.000 avtorjev (2--3 % populacije). </a:t>
            </a:r>
            <a:endParaRPr lang="sl-SI"/>
          </a:p>
        </p:txBody>
      </p:sp>
      <p:sp>
        <p:nvSpPr>
          <p:cNvPr id="4" name="Ograda številke diapozitiva 3"/>
          <p:cNvSpPr>
            <a:spLocks noGrp="1"/>
          </p:cNvSpPr>
          <p:nvPr>
            <p:ph type="sldNum" sz="quarter" idx="10"/>
          </p:nvPr>
        </p:nvSpPr>
        <p:spPr/>
        <p:txBody>
          <a:bodyPr/>
          <a:lstStyle/>
          <a:p>
            <a:fld id="{DEC1BB27-9E24-449E-820A-76944664CFCE}" type="slidenum">
              <a:rPr lang="sl-SI" smtClean="0"/>
              <a:pPr/>
              <a:t>20</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smtClean="0"/>
              <a:t>Tadej Golob</a:t>
            </a:r>
            <a:r>
              <a:rPr lang="sl-SI" baseline="0" smtClean="0"/>
              <a:t> in Drago Jančar</a:t>
            </a:r>
            <a:endParaRPr lang="sl-SI" smtClean="0"/>
          </a:p>
        </p:txBody>
      </p:sp>
      <p:sp>
        <p:nvSpPr>
          <p:cNvPr id="4" name="Ograda številke diapozitiva 3"/>
          <p:cNvSpPr>
            <a:spLocks noGrp="1"/>
          </p:cNvSpPr>
          <p:nvPr>
            <p:ph type="sldNum" sz="quarter" idx="10"/>
          </p:nvPr>
        </p:nvSpPr>
        <p:spPr/>
        <p:txBody>
          <a:bodyPr/>
          <a:lstStyle/>
          <a:p>
            <a:fld id="{DEC1BB27-9E24-449E-820A-76944664CFCE}" type="slidenum">
              <a:rPr lang="sl-SI" smtClean="0"/>
              <a:pPr/>
              <a:t>21</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BFEB46B-A979-4625-98EF-141C7E974A39}" type="slidenum">
              <a:rPr lang="sl-SI" smtClean="0"/>
              <a:pPr/>
              <a:t>26</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7" name="Prostoročno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Prostoročno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slov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l-SI" smtClean="0"/>
              <a:t>Kliknite, če želite urediti slog naslova matrice</a:t>
            </a:r>
            <a:endParaRPr kumimoji="0" lang="en-US"/>
          </a:p>
        </p:txBody>
      </p:sp>
      <p:sp>
        <p:nvSpPr>
          <p:cNvPr id="17" name="Podnaslov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30" name="Ograda datuma 29"/>
          <p:cNvSpPr>
            <a:spLocks noGrp="1"/>
          </p:cNvSpPr>
          <p:nvPr>
            <p:ph type="dt" sz="half" idx="10"/>
          </p:nvPr>
        </p:nvSpPr>
        <p:spPr/>
        <p:txBody>
          <a:bodyPr/>
          <a:lstStyle/>
          <a:p>
            <a:fld id="{FB771410-B274-4E04-BCDC-31156F3B6F01}" type="datetimeFigureOut">
              <a:rPr lang="sl-SI" smtClean="0"/>
              <a:pPr/>
              <a:t>16.7.2013</a:t>
            </a:fld>
            <a:endParaRPr lang="sl-SI"/>
          </a:p>
        </p:txBody>
      </p:sp>
      <p:sp>
        <p:nvSpPr>
          <p:cNvPr id="19" name="Ograda noge 18"/>
          <p:cNvSpPr>
            <a:spLocks noGrp="1"/>
          </p:cNvSpPr>
          <p:nvPr>
            <p:ph type="ftr" sz="quarter" idx="11"/>
          </p:nvPr>
        </p:nvSpPr>
        <p:spPr/>
        <p:txBody>
          <a:bodyPr/>
          <a:lstStyle/>
          <a:p>
            <a:endParaRPr lang="sl-SI"/>
          </a:p>
        </p:txBody>
      </p:sp>
      <p:sp>
        <p:nvSpPr>
          <p:cNvPr id="27" name="Ograda številke diapozitiva 26"/>
          <p:cNvSpPr>
            <a:spLocks noGrp="1"/>
          </p:cNvSpPr>
          <p:nvPr>
            <p:ph type="sldNum" sz="quarter" idx="12"/>
          </p:nvPr>
        </p:nvSpPr>
        <p:spPr/>
        <p:txBody>
          <a:bodyPr/>
          <a:lstStyle/>
          <a:p>
            <a:fld id="{3025C0E3-B745-424D-924C-5C22DA1DCB84}"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FB771410-B274-4E04-BCDC-31156F3B6F01}" type="datetimeFigureOut">
              <a:rPr lang="sl-SI" smtClean="0"/>
              <a:pPr/>
              <a:t>16.7.2013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FB771410-B274-4E04-BCDC-31156F3B6F01}" type="datetimeFigureOut">
              <a:rPr lang="sl-SI" smtClean="0"/>
              <a:pPr/>
              <a:t>16.7.2013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lgn="l">
              <a:defRPr/>
            </a:lvl1p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FB771410-B274-4E04-BCDC-31156F3B6F01}" type="datetimeFigureOut">
              <a:rPr lang="sl-SI" smtClean="0"/>
              <a:pPr/>
              <a:t>16.7.2013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7" name="Prostoročno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Prostoročno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slov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FB771410-B274-4E04-BCDC-31156F3B6F01}" type="datetimeFigureOut">
              <a:rPr lang="sl-SI" smtClean="0"/>
              <a:pPr/>
              <a:t>16.7.2013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25C0E3-B745-424D-924C-5C22DA1DCB84}"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1143000"/>
          </a:xfrm>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FB771410-B274-4E04-BCDC-31156F3B6F01}" type="datetimeFigureOut">
              <a:rPr lang="sl-SI" smtClean="0"/>
              <a:pPr/>
              <a:t>16.7.2013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FB771410-B274-4E04-BCDC-31156F3B6F01}" type="datetimeFigureOut">
              <a:rPr lang="sl-SI" smtClean="0"/>
              <a:pPr/>
              <a:t>16.7.2013</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320"/>
            <a:ext cx="7470648" cy="1143000"/>
          </a:xfrm>
        </p:spPr>
        <p:txBody>
          <a:bodyPr anchor="ctr"/>
          <a:lstStyle>
            <a:lvl1pPr algn="l">
              <a:defRPr sz="4600"/>
            </a:lvl1pPr>
          </a:lstStyle>
          <a:p>
            <a:r>
              <a:rPr kumimoji="0" lang="sl-SI" smtClean="0"/>
              <a:t>Kliknite, če želite urediti slog naslova matrice</a:t>
            </a:r>
            <a:endParaRPr kumimoji="0" lang="en-US"/>
          </a:p>
        </p:txBody>
      </p:sp>
      <p:sp>
        <p:nvSpPr>
          <p:cNvPr id="7" name="Ograda datuma 6"/>
          <p:cNvSpPr>
            <a:spLocks noGrp="1"/>
          </p:cNvSpPr>
          <p:nvPr>
            <p:ph type="dt" sz="half" idx="10"/>
          </p:nvPr>
        </p:nvSpPr>
        <p:spPr/>
        <p:txBody>
          <a:bodyPr/>
          <a:lstStyle/>
          <a:p>
            <a:fld id="{FB771410-B274-4E04-BCDC-31156F3B6F01}" type="datetimeFigureOut">
              <a:rPr lang="sl-SI" smtClean="0"/>
              <a:pPr/>
              <a:t>16.7.2013</a:t>
            </a:fld>
            <a:endParaRPr lang="sl-SI"/>
          </a:p>
        </p:txBody>
      </p:sp>
      <p:sp>
        <p:nvSpPr>
          <p:cNvPr id="8" name="Ograda številke diapozitiva 7"/>
          <p:cNvSpPr>
            <a:spLocks noGrp="1"/>
          </p:cNvSpPr>
          <p:nvPr>
            <p:ph type="sldNum" sz="quarter" idx="11"/>
          </p:nvPr>
        </p:nvSpPr>
        <p:spPr/>
        <p:txBody>
          <a:bodyPr/>
          <a:lstStyle/>
          <a:p>
            <a:fld id="{3025C0E3-B745-424D-924C-5C22DA1DCB84}" type="slidenum">
              <a:rPr lang="sl-SI" smtClean="0"/>
              <a:pPr/>
              <a:t>‹#›</a:t>
            </a:fld>
            <a:endParaRPr lang="sl-SI"/>
          </a:p>
        </p:txBody>
      </p:sp>
      <p:sp>
        <p:nvSpPr>
          <p:cNvPr id="9" name="Ograda noge 8"/>
          <p:cNvSpPr>
            <a:spLocks noGrp="1"/>
          </p:cNvSpPr>
          <p:nvPr>
            <p:ph type="ftr" sz="quarter" idx="12"/>
          </p:nvPr>
        </p:nvSpPr>
        <p:spPr/>
        <p:txBody>
          <a:bodyPr/>
          <a:lstStyle/>
          <a:p>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B771410-B274-4E04-BCDC-31156F3B6F01}" type="datetimeFigureOut">
              <a:rPr lang="sl-SI" smtClean="0"/>
              <a:pPr/>
              <a:t>16.7.2013</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FB771410-B274-4E04-BCDC-31156F3B6F01}" type="datetimeFigureOut">
              <a:rPr lang="sl-SI" smtClean="0"/>
              <a:pPr/>
              <a:t>16.7.2013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156448" y="6422064"/>
            <a:ext cx="762000" cy="365125"/>
          </a:xfrm>
        </p:spPr>
        <p:txBody>
          <a:bodyPr/>
          <a:lstStyle/>
          <a:p>
            <a:fld id="{3025C0E3-B745-424D-924C-5C22DA1DCB84}"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a:xfrm>
            <a:off x="457200" y="6422064"/>
            <a:ext cx="2133600" cy="365125"/>
          </a:xfrm>
        </p:spPr>
        <p:txBody>
          <a:bodyPr/>
          <a:lstStyle/>
          <a:p>
            <a:fld id="{FB771410-B274-4E04-BCDC-31156F3B6F01}" type="datetimeFigureOut">
              <a:rPr lang="sl-SI" smtClean="0"/>
              <a:pPr/>
              <a:t>16.7.2013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Prostoročno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Prostoročno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Ograda naslova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sl-SI" smtClean="0"/>
              <a:t>Kliknite, če želite urediti slog naslova matrice</a:t>
            </a:r>
            <a:endParaRPr kumimoji="0" lang="en-US"/>
          </a:p>
        </p:txBody>
      </p:sp>
      <p:sp>
        <p:nvSpPr>
          <p:cNvPr id="30" name="Ograda besedila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0" name="Ograda datum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B771410-B274-4E04-BCDC-31156F3B6F01}" type="datetimeFigureOut">
              <a:rPr lang="sl-SI" smtClean="0"/>
              <a:pPr/>
              <a:t>16.7.2013</a:t>
            </a:fld>
            <a:endParaRPr lang="sl-SI"/>
          </a:p>
        </p:txBody>
      </p:sp>
      <p:sp>
        <p:nvSpPr>
          <p:cNvPr id="22" name="Ograda no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sl-SI"/>
          </a:p>
        </p:txBody>
      </p:sp>
      <p:sp>
        <p:nvSpPr>
          <p:cNvPr id="18" name="Ograda številke diapoz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025C0E3-B745-424D-924C-5C22DA1DCB84}"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Dokument_programa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8" Type="http://schemas.openxmlformats.org/officeDocument/2006/relationships/hyperlink" Target="http://sl.wikipedia.org/wiki/Peter_Rezman" TargetMode="External"/><Relationship Id="rId13" Type="http://schemas.openxmlformats.org/officeDocument/2006/relationships/hyperlink" Target="http://sl.wikipedia.org/wiki/Jugoslavija,_moja_de%C5%BEela" TargetMode="External"/><Relationship Id="rId3" Type="http://schemas.openxmlformats.org/officeDocument/2006/relationships/image" Target="../media/image14.jpeg"/><Relationship Id="rId7" Type="http://schemas.openxmlformats.org/officeDocument/2006/relationships/hyperlink" Target="http://sl.wikipedia.org/w/index.php?title=Da_me_je_strah&amp;action=edit&amp;redlink=1" TargetMode="External"/><Relationship Id="rId12" Type="http://schemas.openxmlformats.org/officeDocument/2006/relationships/hyperlink" Target="http://sl.wikipedia.org/wiki/Goran_Vojnovi%C4%87"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l.wikipedia.org/wiki/Maru%C5%A1a_Krese" TargetMode="External"/><Relationship Id="rId11" Type="http://schemas.openxmlformats.org/officeDocument/2006/relationships/hyperlink" Target="http://sl.wikipedia.org/w/index.php?title=Ki_od_dale%C4%8D_prihaja%C5%A1_v_mojo_bli%C5%BEino&amp;action=edit&amp;redlink=1" TargetMode="External"/><Relationship Id="rId5" Type="http://schemas.openxmlformats.org/officeDocument/2006/relationships/hyperlink" Target="http://sl.wikipedia.org/w/index.php?title=Raclette&amp;action=edit&amp;redlink=1" TargetMode="External"/><Relationship Id="rId10" Type="http://schemas.openxmlformats.org/officeDocument/2006/relationships/hyperlink" Target="http://sl.wikipedia.org/wiki/Marko_Sosi%C4%8D" TargetMode="External"/><Relationship Id="rId4" Type="http://schemas.openxmlformats.org/officeDocument/2006/relationships/hyperlink" Target="http://sl.wikipedia.org/w/index.php?title=Borut_Golob&amp;action=edit&amp;redlink=1" TargetMode="External"/><Relationship Id="rId9" Type="http://schemas.openxmlformats.org/officeDocument/2006/relationships/hyperlink" Target="http://sl.wikipedia.org/w/index.php?title=Zahod_jame&amp;action=edit&amp;redlink=1" TargetMode="External"/></Relationships>
</file>

<file path=ppt/slides/_rels/slide27.xml.rels><?xml version="1.0" encoding="UTF-8" standalone="yes"?>
<Relationships xmlns="http://schemas.openxmlformats.org/package/2006/relationships"><Relationship Id="rId3" Type="http://schemas.openxmlformats.org/officeDocument/2006/relationships/package" Target="../embeddings/Dokument_programa_Microsoft_Office_Word2.docx"/><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3" Type="http://schemas.openxmlformats.org/officeDocument/2006/relationships/package" Target="../embeddings/Dokument_programa_Microsoft_Office_Word3.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package" Target="../embeddings/Dokument_programa_Microsoft_Office_Word4.doc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wikipedia.org/wiki/Kresnik_(nagrada)" TargetMode="External"/><Relationship Id="rId2" Type="http://schemas.openxmlformats.org/officeDocument/2006/relationships/hyperlink" Target="http://sl.wikipedia.org/wiki/Seznam_slovenskih_nagrad_za_knji%C5%BEevnos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lit.ijs.si/kresnik2010.html" TargetMode="External"/><Relationship Id="rId2" Type="http://schemas.openxmlformats.org/officeDocument/2006/relationships/hyperlink" Target="http://wff1.ff.uni-lj.si/oddelki/slovenistika/mh/kresnik2013.pptx" TargetMode="External"/><Relationship Id="rId1" Type="http://schemas.openxmlformats.org/officeDocument/2006/relationships/slideLayout" Target="../slideLayouts/slideLayout2.xml"/><Relationship Id="rId4" Type="http://schemas.openxmlformats.org/officeDocument/2006/relationships/hyperlink" Target="http://lit.ijs.si/hlad_bib.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544" y="2636912"/>
            <a:ext cx="6480048" cy="2301240"/>
          </a:xfrm>
        </p:spPr>
        <p:txBody>
          <a:bodyPr>
            <a:normAutofit/>
          </a:bodyPr>
          <a:lstStyle/>
          <a:p>
            <a:r>
              <a:rPr lang="sl-SI" b="1" i="1" cap="none" smtClean="0"/>
              <a:t>Literarno nagrajevanje na primeru slovenskega romana – kresnik 2013</a:t>
            </a:r>
            <a:endParaRPr lang="sl-SI" cap="none"/>
          </a:p>
        </p:txBody>
      </p:sp>
      <p:sp>
        <p:nvSpPr>
          <p:cNvPr id="3" name="Podnaslov 2"/>
          <p:cNvSpPr>
            <a:spLocks noGrp="1"/>
          </p:cNvSpPr>
          <p:nvPr>
            <p:ph type="subTitle" idx="1"/>
          </p:nvPr>
        </p:nvSpPr>
        <p:spPr>
          <a:xfrm>
            <a:off x="2195736" y="332656"/>
            <a:ext cx="6400800" cy="910952"/>
          </a:xfrm>
        </p:spPr>
        <p:txBody>
          <a:bodyPr/>
          <a:lstStyle/>
          <a:p>
            <a:pPr algn="r"/>
            <a:r>
              <a:rPr lang="sl-SI" smtClean="0"/>
              <a:t>Miran Hladnik</a:t>
            </a:r>
            <a:endParaRPr lang="sl-SI"/>
          </a:p>
        </p:txBody>
      </p:sp>
      <p:sp>
        <p:nvSpPr>
          <p:cNvPr id="4" name="Podnaslov 2"/>
          <p:cNvSpPr txBox="1">
            <a:spLocks/>
          </p:cNvSpPr>
          <p:nvPr/>
        </p:nvSpPr>
        <p:spPr>
          <a:xfrm>
            <a:off x="2339752" y="5517232"/>
            <a:ext cx="6400800" cy="91095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3200" b="0" i="0" u="none" strike="noStrike" kern="1200" cap="none" spc="0" normalizeH="0" baseline="0" noProof="0" smtClean="0">
                <a:ln>
                  <a:noFill/>
                </a:ln>
                <a:solidFill>
                  <a:schemeClr val="tx1">
                    <a:tint val="75000"/>
                  </a:schemeClr>
                </a:solidFill>
                <a:effectLst/>
                <a:uLnTx/>
                <a:uFillTx/>
                <a:latin typeface="+mn-lt"/>
                <a:ea typeface="+mn-ea"/>
                <a:cs typeface="+mn-cs"/>
              </a:rPr>
              <a:t>Izobraževalni</a:t>
            </a:r>
            <a:r>
              <a:rPr kumimoji="0" lang="sl-SI" sz="3200" b="0" i="0" u="none" strike="noStrike" kern="1200" cap="none" spc="0" normalizeH="0" noProof="0" smtClean="0">
                <a:ln>
                  <a:noFill/>
                </a:ln>
                <a:solidFill>
                  <a:schemeClr val="tx1">
                    <a:tint val="75000"/>
                  </a:schemeClr>
                </a:solidFill>
                <a:effectLst/>
                <a:uLnTx/>
                <a:uFillTx/>
                <a:latin typeface="+mn-lt"/>
                <a:ea typeface="+mn-ea"/>
                <a:cs typeface="+mn-cs"/>
              </a:rPr>
              <a:t> seminar 26. 6. 2013</a:t>
            </a:r>
            <a:endParaRPr kumimoji="0" lang="sl-SI"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Kako doseči verodostojno, tj. objektivnejše vrednotenje?</a:t>
            </a:r>
            <a:endParaRPr lang="sl-SI"/>
          </a:p>
        </p:txBody>
      </p:sp>
      <p:sp>
        <p:nvSpPr>
          <p:cNvPr id="3" name="Ograda vsebine 2"/>
          <p:cNvSpPr>
            <a:spLocks noGrp="1"/>
          </p:cNvSpPr>
          <p:nvPr>
            <p:ph idx="1"/>
          </p:nvPr>
        </p:nvSpPr>
        <p:spPr/>
        <p:txBody>
          <a:bodyPr>
            <a:normAutofit/>
          </a:bodyPr>
          <a:lstStyle/>
          <a:p>
            <a:r>
              <a:rPr lang="sl-SI" strike="sngStrike" smtClean="0"/>
              <a:t>anonimizacija tekstov</a:t>
            </a:r>
          </a:p>
          <a:p>
            <a:r>
              <a:rPr lang="sl-SI" strike="sngStrike" smtClean="0"/>
              <a:t>več žirantov</a:t>
            </a:r>
          </a:p>
          <a:p>
            <a:r>
              <a:rPr lang="sl-SI" smtClean="0"/>
              <a:t>s pestrostjo žirije </a:t>
            </a:r>
            <a:r>
              <a:rPr lang="sl-SI" sz="2000" smtClean="0"/>
              <a:t>(spol, generacija, poklic, nazor ...)</a:t>
            </a:r>
            <a:endParaRPr lang="sl-SI" smtClean="0"/>
          </a:p>
          <a:p>
            <a:r>
              <a:rPr lang="sl-SI" smtClean="0"/>
              <a:t>avtonomnost žirantov</a:t>
            </a:r>
          </a:p>
          <a:p>
            <a:r>
              <a:rPr lang="sl-SI" smtClean="0"/>
              <a:t>standardizacija ocen</a:t>
            </a:r>
          </a:p>
          <a:p>
            <a:r>
              <a:rPr lang="sl-SI" smtClean="0"/>
              <a:t>kvantifikacija ocen</a:t>
            </a:r>
          </a:p>
          <a:p>
            <a:r>
              <a:rPr lang="sl-SI" smtClean="0"/>
              <a:t>nevtralizacija odklonskih ocen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Dileme</a:t>
            </a:r>
            <a:endParaRPr lang="sl-SI"/>
          </a:p>
        </p:txBody>
      </p:sp>
      <p:sp>
        <p:nvSpPr>
          <p:cNvPr id="3" name="Ograda vsebine 2"/>
          <p:cNvSpPr>
            <a:spLocks noGrp="1"/>
          </p:cNvSpPr>
          <p:nvPr>
            <p:ph idx="1"/>
          </p:nvPr>
        </p:nvSpPr>
        <p:spPr/>
        <p:txBody>
          <a:bodyPr/>
          <a:lstStyle/>
          <a:p>
            <a:r>
              <a:rPr lang="sl-SI" smtClean="0"/>
              <a:t>kaj je to izvirni slovenski roman: </a:t>
            </a:r>
          </a:p>
          <a:p>
            <a:pPr lvl="1"/>
            <a:r>
              <a:rPr lang="sl-SI" smtClean="0"/>
              <a:t>napisan v slovenščini</a:t>
            </a:r>
          </a:p>
          <a:p>
            <a:pPr lvl="1"/>
            <a:r>
              <a:rPr lang="sl-SI" smtClean="0"/>
              <a:t>napisan od Slovenca</a:t>
            </a:r>
          </a:p>
          <a:p>
            <a:pPr lvl="1"/>
            <a:r>
              <a:rPr lang="sl-SI" smtClean="0"/>
              <a:t>izdan v Sloveniji</a:t>
            </a:r>
          </a:p>
          <a:p>
            <a:pPr lvl="1"/>
            <a:r>
              <a:rPr lang="sl-SI" smtClean="0"/>
              <a:t>ki se deklarira kot slovenski</a:t>
            </a:r>
          </a:p>
          <a:p>
            <a:r>
              <a:rPr lang="sl-SI" smtClean="0"/>
              <a:t>kako z novimi romani umrlih pisateljev</a:t>
            </a:r>
          </a:p>
          <a:p>
            <a:pPr lvl="1"/>
            <a:r>
              <a:rPr lang="sl-SI" smtClean="0"/>
              <a:t>Lojze Kovačič</a:t>
            </a:r>
          </a:p>
          <a:p>
            <a:pPr lvl="1"/>
            <a:r>
              <a:rPr lang="sl-SI" smtClean="0"/>
              <a:t>Maruša Krese</a:t>
            </a:r>
          </a:p>
          <a:p>
            <a:pPr lvl="1"/>
            <a:endParaRPr lang="sl-SI"/>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Jezik</a:t>
            </a:r>
            <a:endParaRPr lang="sl-SI"/>
          </a:p>
        </p:txBody>
      </p:sp>
      <p:sp>
        <p:nvSpPr>
          <p:cNvPr id="3" name="Ograda vsebine 2"/>
          <p:cNvSpPr>
            <a:spLocks noGrp="1"/>
          </p:cNvSpPr>
          <p:nvPr>
            <p:ph idx="1"/>
          </p:nvPr>
        </p:nvSpPr>
        <p:spPr/>
        <p:txBody>
          <a:bodyPr>
            <a:normAutofit fontScale="62500" lnSpcReduction="20000"/>
          </a:bodyPr>
          <a:lstStyle/>
          <a:p>
            <a:r>
              <a:rPr lang="sl-SI" sz="3200" smtClean="0">
                <a:solidFill>
                  <a:srgbClr val="FFFF00"/>
                </a:solidFill>
              </a:rPr>
              <a:t>Dušana Jelinčiča </a:t>
            </a:r>
            <a:r>
              <a:rPr lang="sl-SI" sz="3200" i="1" smtClean="0">
                <a:solidFill>
                  <a:srgbClr val="FFFF00"/>
                </a:solidFill>
              </a:rPr>
              <a:t>Bela dama Devinska</a:t>
            </a:r>
            <a:r>
              <a:rPr lang="sl-SI" sz="3200" smtClean="0"/>
              <a:t> je bila 2010 narobe uvrščena med prevedeno literaturo &lt; </a:t>
            </a:r>
            <a:r>
              <a:rPr lang="sl-SI" sz="3200" smtClean="0">
                <a:solidFill>
                  <a:srgbClr val="FFFF00"/>
                </a:solidFill>
              </a:rPr>
              <a:t>La dama bianca di Duino</a:t>
            </a:r>
            <a:r>
              <a:rPr lang="sl-SI" sz="3200" smtClean="0"/>
              <a:t> (2010)</a:t>
            </a:r>
          </a:p>
          <a:p>
            <a:r>
              <a:rPr lang="sl-SI" sz="3200" smtClean="0"/>
              <a:t>verzni roman </a:t>
            </a:r>
            <a:r>
              <a:rPr lang="sl-SI" sz="3200" i="1" smtClean="0">
                <a:solidFill>
                  <a:srgbClr val="FFFF00"/>
                </a:solidFill>
              </a:rPr>
              <a:t>Sprehajališča za razhajanje </a:t>
            </a:r>
            <a:r>
              <a:rPr lang="sl-SI" sz="3200" smtClean="0">
                <a:solidFill>
                  <a:srgbClr val="FFFF00"/>
                </a:solidFill>
              </a:rPr>
              <a:t>Ferija Lainščka </a:t>
            </a:r>
            <a:r>
              <a:rPr lang="sl-SI" sz="3200" smtClean="0"/>
              <a:t>je bil narobe uvrščen v poezijo</a:t>
            </a:r>
          </a:p>
          <a:p>
            <a:r>
              <a:rPr lang="sl-SI" sz="3200" smtClean="0"/>
              <a:t>Maja Haderlap: </a:t>
            </a:r>
            <a:r>
              <a:rPr lang="sl-SI" sz="3200" i="1" smtClean="0">
                <a:solidFill>
                  <a:srgbClr val="FFFF00"/>
                </a:solidFill>
              </a:rPr>
              <a:t>Engel des Vergessens </a:t>
            </a:r>
            <a:r>
              <a:rPr lang="sl-SI" sz="3200" smtClean="0"/>
              <a:t>(2011) &gt; </a:t>
            </a:r>
            <a:r>
              <a:rPr lang="sl-SI" sz="3200" i="1" smtClean="0">
                <a:solidFill>
                  <a:srgbClr val="FFFF00"/>
                </a:solidFill>
              </a:rPr>
              <a:t>Angel pozabe </a:t>
            </a:r>
            <a:r>
              <a:rPr lang="sl-SI" sz="3200" i="1" smtClean="0"/>
              <a:t>(2012)</a:t>
            </a:r>
          </a:p>
          <a:p>
            <a:r>
              <a:rPr lang="sl-SI" sz="3200" smtClean="0"/>
              <a:t>Erica Johnson Debeljak: </a:t>
            </a:r>
            <a:r>
              <a:rPr lang="sl-SI" sz="3200" i="1" smtClean="0">
                <a:solidFill>
                  <a:srgbClr val="FFFF00"/>
                </a:solidFill>
              </a:rPr>
              <a:t>Antifa cona </a:t>
            </a:r>
            <a:r>
              <a:rPr lang="sl-SI" sz="3200" smtClean="0"/>
              <a:t>(2012) ni vključena v knjižnično nadomestilo</a:t>
            </a:r>
          </a:p>
          <a:p>
            <a:pPr lvl="0"/>
            <a:r>
              <a:rPr lang="sl-SI" sz="3200" smtClean="0"/>
              <a:t>Po kresnikovih pravilih prevedeni romani slovenskih avtorjev, zlasti če jih niso prevedli sami, ne pridejo v poštev. Literarna zgodovina si prizadeva za enakopravno vključitev tujejezičnih slovenskih romanov, na popularni ravni pa je tako stališče za slovensko jezikovno identiteto nevarno.</a:t>
            </a:r>
          </a:p>
          <a:p>
            <a:pPr lvl="0"/>
            <a:r>
              <a:rPr lang="sl-SI" sz="3200" smtClean="0"/>
              <a:t>Statistika izposoje v Cobissu ne pozna ne Debeljakove ne Kresetove.</a:t>
            </a:r>
            <a:endParaRPr lang="sl-SI"/>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mtClean="0"/>
              <a:t>Kresnikova praksa</a:t>
            </a:r>
            <a:endParaRPr lang="sl-SI"/>
          </a:p>
        </p:txBody>
      </p:sp>
      <p:sp>
        <p:nvSpPr>
          <p:cNvPr id="3" name="Ograda vsebine 2"/>
          <p:cNvSpPr>
            <a:spLocks noGrp="1"/>
          </p:cNvSpPr>
          <p:nvPr>
            <p:ph idx="1"/>
          </p:nvPr>
        </p:nvSpPr>
        <p:spPr/>
        <p:txBody>
          <a:bodyPr>
            <a:normAutofit fontScale="77500" lnSpcReduction="20000"/>
          </a:bodyPr>
          <a:lstStyle/>
          <a:p>
            <a:pPr indent="0">
              <a:buNone/>
            </a:pPr>
            <a:r>
              <a:rPr lang="sl-SI" sz="3200" smtClean="0">
                <a:latin typeface="Calibri" pitchFamily="34" charset="0"/>
              </a:rPr>
              <a:t>Seznama kriterijev, po katerih bi komisija presojala in utemeljevala izbor, ni, računa se na kompetenco in avtoriteto žirantov.</a:t>
            </a:r>
          </a:p>
          <a:p>
            <a:pPr indent="0">
              <a:buNone/>
            </a:pPr>
            <a:r>
              <a:rPr lang="sl-SI" sz="3200" smtClean="0">
                <a:latin typeface="Calibri" pitchFamily="34" charset="0"/>
              </a:rPr>
              <a:t>Vrednostno izrazje v utemeljitvah: brezobzirna odkritosrčnost v popisovanju temeljnih intimnih in socialnih problemov, polifonija perspektiv, aktualnost nacionalnih, ekoloških ipd. tem, privlačnost motivike, izrazna suverenost, spretnost in veščina, slogovna in tematska širina, duhovitost, </a:t>
            </a:r>
            <a:r>
              <a:rPr lang="sl-SI" sz="3200" smtClean="0"/>
              <a:t>avtorska prepoznavnost, presenetljivost (osupljivost), napetost, premišljenost, prepričljivost, sugestivnost, refleksivnost, pomoč pri samospoznavanju, domišljijsko bogastvo, tenkočutnost ...</a:t>
            </a:r>
            <a:endParaRPr lang="sl-SI" sz="3200"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800" smtClean="0">
                <a:latin typeface="Calibri" pitchFamily="34" charset="0"/>
              </a:rPr>
              <a:t>Kaj vse presojamo?</a:t>
            </a:r>
            <a:endParaRPr lang="sl-SI"/>
          </a:p>
        </p:txBody>
      </p:sp>
      <p:sp>
        <p:nvSpPr>
          <p:cNvPr id="3" name="Ograda vsebine 2"/>
          <p:cNvSpPr>
            <a:spLocks noGrp="1"/>
          </p:cNvSpPr>
          <p:nvPr>
            <p:ph idx="1"/>
          </p:nvPr>
        </p:nvSpPr>
        <p:spPr>
          <a:xfrm>
            <a:off x="457200" y="1600200"/>
            <a:ext cx="8363272" cy="4525963"/>
          </a:xfrm>
        </p:spPr>
        <p:txBody>
          <a:bodyPr>
            <a:normAutofit fontScale="85000" lnSpcReduction="10000"/>
          </a:bodyPr>
          <a:lstStyle/>
          <a:p>
            <a:pPr>
              <a:buFont typeface="Arial" charset="0"/>
              <a:buChar char="•"/>
            </a:pPr>
            <a:r>
              <a:rPr lang="sl-SI" sz="3200" smtClean="0">
                <a:latin typeface="Calibri" pitchFamily="34" charset="0"/>
              </a:rPr>
              <a:t>mojstrstvo pripovedovanja (jezikovni artizem)</a:t>
            </a:r>
          </a:p>
          <a:p>
            <a:pPr>
              <a:buFont typeface="Arial" charset="0"/>
              <a:buChar char="•"/>
            </a:pPr>
            <a:r>
              <a:rPr lang="sl-SI" sz="3200" smtClean="0">
                <a:latin typeface="Calibri" pitchFamily="34" charset="0"/>
              </a:rPr>
              <a:t>kompleksnost in aktualnost sporočila</a:t>
            </a:r>
          </a:p>
          <a:p>
            <a:pPr>
              <a:buFont typeface="Arial" charset="0"/>
              <a:buChar char="•"/>
            </a:pPr>
            <a:r>
              <a:rPr lang="sl-SI" sz="3200" smtClean="0">
                <a:latin typeface="Calibri" pitchFamily="34" charset="0"/>
              </a:rPr>
              <a:t>pomenska polifonija</a:t>
            </a:r>
          </a:p>
          <a:p>
            <a:pPr>
              <a:buFont typeface="Arial" charset="0"/>
              <a:buChar char="•"/>
            </a:pPr>
            <a:r>
              <a:rPr lang="sl-SI" sz="3200" smtClean="0">
                <a:latin typeface="Calibri" pitchFamily="34" charset="0"/>
              </a:rPr>
              <a:t>interpretabilnost besedila </a:t>
            </a:r>
          </a:p>
          <a:p>
            <a:pPr>
              <a:buFont typeface="Arial" charset="0"/>
              <a:buChar char="•"/>
            </a:pPr>
            <a:r>
              <a:rPr lang="sl-SI" sz="3200" smtClean="0">
                <a:latin typeface="Calibri" pitchFamily="34" charset="0"/>
              </a:rPr>
              <a:t>avtorjev dialog s svetovno in domačo literarno tradicijo</a:t>
            </a:r>
          </a:p>
          <a:p>
            <a:pPr>
              <a:buFont typeface="Arial" charset="0"/>
              <a:buChar char="•"/>
            </a:pPr>
            <a:r>
              <a:rPr lang="sl-SI" sz="3200" smtClean="0">
                <a:latin typeface="Calibri" pitchFamily="34" charset="0"/>
              </a:rPr>
              <a:t>sugestivnost (atmosfera, berljivost)</a:t>
            </a:r>
          </a:p>
          <a:p>
            <a:pPr>
              <a:buFont typeface="Arial" charset="0"/>
              <a:buChar char="•"/>
            </a:pPr>
            <a:endParaRPr lang="sl-SI" sz="3200" smtClean="0">
              <a:latin typeface="Calibri" pitchFamily="34" charset="0"/>
            </a:endParaRPr>
          </a:p>
          <a:p>
            <a:pPr lvl="0" indent="0">
              <a:buNone/>
            </a:pPr>
            <a:r>
              <a:rPr lang="sl-SI" sz="3200" smtClean="0"/>
              <a:t>Vse skupaj prispeva k umetniški prepričljivosti, ta pa se meri z močjo literarnega doživetja in reprezentira z rangiranjem avtorja na lestvici.</a:t>
            </a:r>
            <a:endParaRPr lang="sl-SI"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Neliterarni kriteriji </a:t>
            </a:r>
            <a:r>
              <a:rPr lang="sl-SI" smtClean="0">
                <a:solidFill>
                  <a:srgbClr val="C00000"/>
                </a:solidFill>
              </a:rPr>
              <a:t>naj bi ne </a:t>
            </a:r>
            <a:r>
              <a:rPr lang="sl-SI" smtClean="0"/>
              <a:t>vplivali na izbiro</a:t>
            </a:r>
            <a:endParaRPr lang="sl-SI"/>
          </a:p>
        </p:txBody>
      </p:sp>
      <p:sp>
        <p:nvSpPr>
          <p:cNvPr id="3" name="Ograda vsebine 2"/>
          <p:cNvSpPr>
            <a:spLocks noGrp="1"/>
          </p:cNvSpPr>
          <p:nvPr>
            <p:ph idx="1"/>
          </p:nvPr>
        </p:nvSpPr>
        <p:spPr/>
        <p:txBody>
          <a:bodyPr>
            <a:normAutofit/>
          </a:bodyPr>
          <a:lstStyle/>
          <a:p>
            <a:pPr>
              <a:buFont typeface="Arial" charset="0"/>
              <a:buChar char="•"/>
            </a:pPr>
            <a:r>
              <a:rPr lang="sl-SI" sz="2800" smtClean="0">
                <a:latin typeface="Calibri" pitchFamily="34" charset="0"/>
              </a:rPr>
              <a:t>avtorska kondicija in sloves, ki si ga je avtor ustvaril z opusom, z redno kritiško spremljavo in s prisotnostjo v medijih </a:t>
            </a:r>
          </a:p>
          <a:p>
            <a:pPr>
              <a:buFont typeface="Arial" charset="0"/>
              <a:buChar char="•"/>
            </a:pPr>
            <a:r>
              <a:rPr lang="sl-SI" sz="2800" smtClean="0">
                <a:latin typeface="Calibri" pitchFamily="34" charset="0"/>
              </a:rPr>
              <a:t>politična opredeljenost, pripadnost literarni skupini, generaciji, spolu</a:t>
            </a:r>
          </a:p>
          <a:p>
            <a:pPr>
              <a:buFont typeface="Arial" charset="0"/>
              <a:buChar char="•"/>
            </a:pPr>
            <a:r>
              <a:rPr lang="sl-SI" sz="2800" smtClean="0">
                <a:latin typeface="Calibri" pitchFamily="34" charset="0"/>
              </a:rPr>
              <a:t>regionalne preference </a:t>
            </a:r>
          </a:p>
          <a:p>
            <a:pPr>
              <a:buFont typeface="Arial" charset="0"/>
              <a:buChar char="•"/>
            </a:pPr>
            <a:r>
              <a:rPr lang="sl-SI" sz="2800" smtClean="0">
                <a:latin typeface="Calibri" pitchFamily="34" charset="0"/>
              </a:rPr>
              <a:t>ugled založbe</a:t>
            </a:r>
          </a:p>
          <a:p>
            <a:pPr>
              <a:buFont typeface="Arial" charset="0"/>
              <a:buChar char="•"/>
            </a:pPr>
            <a:r>
              <a:rPr lang="sl-SI" sz="2800" smtClean="0">
                <a:latin typeface="Calibri" pitchFamily="34" charset="0"/>
              </a:rPr>
              <a:t>interes mecena, časopisne hiše Delo</a:t>
            </a:r>
          </a:p>
          <a:p>
            <a:pPr>
              <a:buFont typeface="Arial" charset="0"/>
              <a:buChar char="•"/>
            </a:pPr>
            <a:r>
              <a:rPr lang="sl-SI" sz="2800" smtClean="0">
                <a:latin typeface="Calibri" pitchFamily="34" charset="0"/>
              </a:rPr>
              <a:t>osebni interesi žirantov</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sl-SI" smtClean="0"/>
              <a:t>Negativne sodbe</a:t>
            </a:r>
            <a:endParaRPr lang="sl-SI"/>
          </a:p>
        </p:txBody>
      </p:sp>
      <p:sp>
        <p:nvSpPr>
          <p:cNvPr id="3" name="Ograda vsebine 2"/>
          <p:cNvSpPr>
            <a:spLocks noGrp="1"/>
          </p:cNvSpPr>
          <p:nvPr>
            <p:ph idx="1"/>
          </p:nvPr>
        </p:nvSpPr>
        <p:spPr/>
        <p:txBody>
          <a:bodyPr>
            <a:normAutofit fontScale="92500" lnSpcReduction="10000"/>
          </a:bodyPr>
          <a:lstStyle/>
          <a:p>
            <a:pPr>
              <a:buFont typeface="Arial" pitchFamily="34" charset="0"/>
              <a:buChar char="•"/>
            </a:pPr>
            <a:r>
              <a:rPr lang="sl-SI" sz="3600" smtClean="0"/>
              <a:t>nestremljiva jezikovna podoba</a:t>
            </a:r>
          </a:p>
          <a:p>
            <a:pPr>
              <a:buFont typeface="Arial" pitchFamily="34" charset="0"/>
              <a:buChar char="•"/>
            </a:pPr>
            <a:r>
              <a:rPr lang="sl-SI" sz="3600" smtClean="0"/>
              <a:t>jezikovni diletantizem, šlamparija, nebogljenost ali frazarjenje</a:t>
            </a:r>
          </a:p>
          <a:p>
            <a:pPr>
              <a:buFont typeface="Arial" pitchFamily="34" charset="0"/>
              <a:buChar char="•"/>
            </a:pPr>
            <a:r>
              <a:rPr lang="sl-SI" sz="3600" smtClean="0"/>
              <a:t>slogovna pretencioznost</a:t>
            </a:r>
          </a:p>
          <a:p>
            <a:pPr>
              <a:buFont typeface="Arial" pitchFamily="34" charset="0"/>
              <a:buChar char="•"/>
            </a:pPr>
            <a:r>
              <a:rPr lang="sl-SI" sz="3600" smtClean="0"/>
              <a:t>sporočilna tendenčnost</a:t>
            </a:r>
          </a:p>
          <a:p>
            <a:pPr>
              <a:buFont typeface="Arial" pitchFamily="34" charset="0"/>
              <a:buChar char="•"/>
            </a:pPr>
            <a:r>
              <a:rPr lang="sl-SI" sz="3600" smtClean="0"/>
              <a:t>naivnost ali meglenost</a:t>
            </a:r>
          </a:p>
          <a:p>
            <a:pPr>
              <a:buFont typeface="Arial" pitchFamily="34" charset="0"/>
              <a:buChar char="•"/>
            </a:pPr>
            <a:r>
              <a:rPr lang="sl-SI" sz="3600" smtClean="0"/>
              <a:t>dolgočasnost, samozadostnost </a:t>
            </a:r>
          </a:p>
          <a:p>
            <a:pPr>
              <a:buFont typeface="Arial" pitchFamily="34" charset="0"/>
              <a:buChar char="•"/>
            </a:pPr>
            <a:r>
              <a:rPr lang="sl-SI" sz="3600" smtClean="0"/>
              <a:t>tematska nerelevantnost</a:t>
            </a:r>
            <a:endParaRPr lang="sl-SI" sz="3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Zlovoljnost ob kresniku</a:t>
            </a:r>
            <a:endParaRPr lang="sl-SI"/>
          </a:p>
        </p:txBody>
      </p:sp>
      <p:sp>
        <p:nvSpPr>
          <p:cNvPr id="5" name="Ograda vsebine 2"/>
          <p:cNvSpPr txBox="1">
            <a:spLocks/>
          </p:cNvSpPr>
          <p:nvPr/>
        </p:nvSpPr>
        <p:spPr>
          <a:xfrm>
            <a:off x="539552" y="1484784"/>
            <a:ext cx="8280920" cy="4752528"/>
          </a:xfrm>
          <a:prstGeom prst="rect">
            <a:avLst/>
          </a:prstGeom>
        </p:spPr>
        <p:txBody>
          <a:bodyPr vert="horz">
            <a:noAutofit/>
          </a:bodyPr>
          <a:lstStyle/>
          <a:p>
            <a:pPr marL="420624" lvl="0" indent="-384048">
              <a:spcBef>
                <a:spcPct val="20000"/>
              </a:spcBef>
              <a:buClr>
                <a:schemeClr val="accent1"/>
              </a:buClr>
              <a:buSzPct val="80000"/>
              <a:buFont typeface="Wingdings 2"/>
              <a:buChar char=""/>
              <a:defRPr/>
            </a:pPr>
            <a:r>
              <a:rPr lang="sl-SI" sz="2000" smtClean="0"/>
              <a:t>»</a:t>
            </a:r>
            <a:r>
              <a:rPr kumimoji="0" lang="sl-SI" b="0" i="0" u="none" strike="noStrike" kern="1200" cap="none" spc="0" normalizeH="0" baseline="0" noProof="0" smtClean="0">
                <a:ln>
                  <a:noFill/>
                </a:ln>
                <a:solidFill>
                  <a:schemeClr val="tx1"/>
                </a:solidFill>
                <a:effectLst/>
                <a:uLnTx/>
                <a:uFillTx/>
                <a:latin typeface="+mn-lt"/>
                <a:ea typeface="+mn-ea"/>
                <a:cs typeface="+mn-cs"/>
              </a:rPr>
              <a:t>oče nagrade kresnik</a:t>
            </a:r>
            <a:r>
              <a:rPr lang="sl-SI" smtClean="0"/>
              <a:t>«</a:t>
            </a:r>
            <a:r>
              <a:rPr kumimoji="0" lang="sl-SI" b="0" i="0" u="none" strike="noStrike" kern="1200" cap="none" spc="0" normalizeH="0" baseline="0" noProof="0" smtClean="0">
                <a:ln>
                  <a:noFill/>
                </a:ln>
                <a:solidFill>
                  <a:schemeClr val="tx1"/>
                </a:solidFill>
                <a:effectLst/>
                <a:uLnTx/>
                <a:uFillTx/>
                <a:latin typeface="+mn-lt"/>
                <a:ea typeface="+mn-ea"/>
                <a:cs typeface="+mn-cs"/>
              </a:rPr>
              <a:t> Vlado Žabot 2012: proti kriterijema berljivosti in </a:t>
            </a:r>
            <a:endParaRPr kumimoji="0" lang="sl-SI" b="0" i="0" u="none" strike="noStrike" kern="1200" cap="none" spc="0" normalizeH="0" baseline="0" noProof="0" smtClean="0">
              <a:ln>
                <a:noFill/>
              </a:ln>
              <a:solidFill>
                <a:schemeClr val="tx1"/>
              </a:solidFill>
              <a:effectLst/>
              <a:uLnTx/>
              <a:uFillTx/>
              <a:latin typeface="+mn-lt"/>
              <a:ea typeface="+mn-ea"/>
              <a:cs typeface="+mn-cs"/>
            </a:endParaRPr>
          </a:p>
          <a:p>
            <a:pPr marL="420624" lvl="0" indent="-384048">
              <a:spcBef>
                <a:spcPct val="20000"/>
              </a:spcBef>
              <a:buClr>
                <a:schemeClr val="accent1"/>
              </a:buClr>
              <a:buSzPct val="80000"/>
              <a:defRPr/>
            </a:pPr>
            <a:r>
              <a:rPr kumimoji="0" lang="sl-SI" b="0" i="0" u="none" strike="noStrike" kern="1200" cap="none" spc="0" normalizeH="0" baseline="0" noProof="0" smtClean="0">
                <a:ln>
                  <a:noFill/>
                </a:ln>
                <a:solidFill>
                  <a:schemeClr val="tx1"/>
                </a:solidFill>
                <a:effectLst/>
                <a:uLnTx/>
                <a:uFillTx/>
                <a:latin typeface="+mn-lt"/>
                <a:ea typeface="+mn-ea"/>
                <a:cs typeface="+mn-cs"/>
              </a:rPr>
              <a:t>aktualnosti</a:t>
            </a:r>
            <a:endParaRPr kumimoji="0" lang="sl-SI" b="0" i="0" u="none" strike="noStrike" kern="1200" cap="none" spc="0" normalizeH="0" baseline="0" noProof="0" smtClean="0">
              <a:ln>
                <a:noFill/>
              </a:ln>
              <a:solidFill>
                <a:schemeClr val="tx1"/>
              </a:solidFill>
              <a:effectLst/>
              <a:uLnTx/>
              <a:uFillTx/>
              <a:latin typeface="+mn-lt"/>
              <a:ea typeface="+mn-ea"/>
              <a:cs typeface="+mn-cs"/>
            </a:endParaRPr>
          </a:p>
          <a:p>
            <a:pPr marL="420624" lvl="0" indent="-384048">
              <a:spcBef>
                <a:spcPct val="20000"/>
              </a:spcBef>
              <a:buClr>
                <a:schemeClr val="accent1"/>
              </a:buClr>
              <a:buSzPct val="80000"/>
              <a:buFont typeface="Wingdings 2"/>
              <a:buChar char=""/>
              <a:defRPr/>
            </a:pPr>
            <a:endParaRPr lang="sl-SI" smtClean="0"/>
          </a:p>
          <a:p>
            <a:pPr marL="420624" lvl="0" indent="-384048">
              <a:spcBef>
                <a:spcPct val="20000"/>
              </a:spcBef>
              <a:buClr>
                <a:schemeClr val="accent1"/>
              </a:buClr>
              <a:buSzPct val="80000"/>
              <a:buFont typeface="Wingdings 2"/>
              <a:buChar char=""/>
              <a:defRPr/>
            </a:pPr>
            <a:endParaRPr kumimoji="0" lang="sl-SI" b="0" i="0" u="none" strike="noStrike" kern="1200" cap="none" spc="0" normalizeH="0" baseline="0" noProof="0" smtClean="0">
              <a:ln>
                <a:noFill/>
              </a:ln>
              <a:solidFill>
                <a:schemeClr val="tx1"/>
              </a:solidFill>
              <a:effectLst/>
              <a:uLnTx/>
              <a:uFillTx/>
              <a:latin typeface="+mn-lt"/>
              <a:ea typeface="+mn-ea"/>
              <a:cs typeface="+mn-cs"/>
            </a:endParaRPr>
          </a:p>
          <a:p>
            <a:pPr marL="420624" lvl="0" indent="-384048">
              <a:spcBef>
                <a:spcPct val="20000"/>
              </a:spcBef>
              <a:buClr>
                <a:schemeClr val="accent1"/>
              </a:buClr>
              <a:buSzPct val="80000"/>
              <a:buFont typeface="Wingdings 2"/>
              <a:buChar char=""/>
              <a:defRPr/>
            </a:pPr>
            <a:endParaRPr kumimoji="0" lang="sl-SI" b="0" i="0" u="none" strike="noStrike" kern="1200" cap="none" spc="0" normalizeH="0" baseline="0" noProof="0" smtClean="0">
              <a:ln>
                <a:noFill/>
              </a:ln>
              <a:solidFill>
                <a:schemeClr val="tx1"/>
              </a:solidFill>
              <a:effectLst/>
              <a:uLnTx/>
              <a:uFillTx/>
              <a:latin typeface="+mn-lt"/>
              <a:ea typeface="+mn-ea"/>
              <a:cs typeface="+mn-cs"/>
            </a:endParaRPr>
          </a:p>
          <a:p>
            <a:pPr marL="420624" lvl="0" indent="-384048">
              <a:spcBef>
                <a:spcPct val="20000"/>
              </a:spcBef>
              <a:buClr>
                <a:schemeClr val="accent1"/>
              </a:buClr>
              <a:buSzPct val="80000"/>
              <a:buFont typeface="Wingdings 2"/>
              <a:buChar char=""/>
              <a:defRPr/>
            </a:pPr>
            <a:endParaRPr lang="sl-SI" smtClean="0"/>
          </a:p>
          <a:p>
            <a:pPr marL="420624" lvl="0" indent="-384048">
              <a:spcBef>
                <a:spcPct val="20000"/>
              </a:spcBef>
              <a:buClr>
                <a:schemeClr val="accent1"/>
              </a:buClr>
              <a:buSzPct val="80000"/>
              <a:buFont typeface="Wingdings 2"/>
              <a:buChar char=""/>
              <a:defRPr/>
            </a:pPr>
            <a:endParaRPr kumimoji="0" lang="sl-SI" b="0" i="0" u="none" strike="noStrike" kern="1200" cap="none" spc="0" normalizeH="0" baseline="0" noProof="0" smtClean="0">
              <a:ln>
                <a:noFill/>
              </a:ln>
              <a:solidFill>
                <a:schemeClr val="tx1"/>
              </a:solidFill>
              <a:effectLst/>
              <a:uLnTx/>
              <a:uFillTx/>
              <a:latin typeface="+mn-lt"/>
              <a:ea typeface="+mn-ea"/>
              <a:cs typeface="+mn-cs"/>
            </a:endParaRPr>
          </a:p>
          <a:p>
            <a:pPr marL="420624" lvl="0" indent="-384048">
              <a:spcBef>
                <a:spcPct val="20000"/>
              </a:spcBef>
              <a:buClr>
                <a:schemeClr val="accent1"/>
              </a:buClr>
              <a:buSzPct val="80000"/>
              <a:buFont typeface="Wingdings 2"/>
              <a:buChar char=""/>
              <a:defRPr/>
            </a:pPr>
            <a:endParaRPr kumimoji="0" lang="sl-SI" b="0" i="0" u="none" strike="noStrike" kern="1200" cap="none" spc="0" normalizeH="0" baseline="0" noProof="0" smtClean="0">
              <a:ln>
                <a:noFill/>
              </a:ln>
              <a:solidFill>
                <a:schemeClr val="tx1"/>
              </a:solidFill>
              <a:effectLst/>
              <a:uLnTx/>
              <a:uFillTx/>
              <a:latin typeface="+mn-lt"/>
              <a:ea typeface="+mn-ea"/>
              <a:cs typeface="+mn-cs"/>
            </a:endParaRPr>
          </a:p>
          <a:p>
            <a:pPr marL="420624" indent="-384048">
              <a:spcBef>
                <a:spcPct val="20000"/>
              </a:spcBef>
              <a:buClr>
                <a:schemeClr val="accent1"/>
              </a:buClr>
              <a:buSzPct val="80000"/>
              <a:buFont typeface="Wingdings 2"/>
              <a:buChar char=""/>
              <a:defRPr/>
            </a:pPr>
            <a:r>
              <a:rPr kumimoji="0" lang="sl-SI" b="0" i="0" u="none" strike="noStrike" kern="1200" cap="none" spc="0" normalizeH="0" baseline="0" noProof="0" smtClean="0">
                <a:ln>
                  <a:noFill/>
                </a:ln>
                <a:solidFill>
                  <a:schemeClr val="tx1"/>
                </a:solidFill>
                <a:effectLst/>
                <a:uLnTx/>
                <a:uFillTx/>
                <a:latin typeface="+mn-lt"/>
                <a:ea typeface="+mn-ea"/>
                <a:cs typeface="+mn-cs"/>
              </a:rPr>
              <a:t>Ivo Svetina 2013: proti tehnologiji,</a:t>
            </a:r>
            <a:r>
              <a:rPr kumimoji="0" lang="sl-SI" b="0" i="0" u="none" strike="noStrike" kern="1200" cap="none" spc="0" normalizeH="0" noProof="0" smtClean="0">
                <a:ln>
                  <a:noFill/>
                </a:ln>
                <a:solidFill>
                  <a:schemeClr val="tx1"/>
                </a:solidFill>
                <a:effectLst/>
                <a:uLnTx/>
                <a:uFillTx/>
                <a:latin typeface="+mn-lt"/>
                <a:ea typeface="+mn-ea"/>
                <a:cs typeface="+mn-cs"/>
              </a:rPr>
              <a:t> za samega duhá in za resnobnost (proti nagrajencema Vojnoviću in Tadeju Golobu); </a:t>
            </a:r>
            <a:r>
              <a:rPr lang="sl-SI" smtClean="0"/>
              <a:t/>
            </a:r>
            <a:br>
              <a:rPr lang="sl-SI" smtClean="0"/>
            </a:br>
            <a:r>
              <a:rPr lang="sl-SI" smtClean="0"/>
              <a:t>oba jemljeta literaturo kot </a:t>
            </a:r>
            <a:r>
              <a:rPr lang="sl-SI" smtClean="0"/>
              <a:t>»usodno« </a:t>
            </a:r>
            <a:r>
              <a:rPr lang="sl-SI" smtClean="0"/>
              <a:t>dejavnost, ki odloča o </a:t>
            </a:r>
            <a:r>
              <a:rPr lang="sl-SI" smtClean="0"/>
              <a:t>nacionalni eksistenci, </a:t>
            </a:r>
            <a:r>
              <a:rPr lang="sl-SI" smtClean="0"/>
              <a:t>sta za hermetizem, koncept slonokoščenega stolpa, za literaturo kot </a:t>
            </a:r>
            <a:r>
              <a:rPr lang="sl-SI" smtClean="0"/>
              <a:t>ritualno </a:t>
            </a:r>
            <a:r>
              <a:rPr lang="sl-SI" smtClean="0"/>
              <a:t>dejavnost</a:t>
            </a:r>
          </a:p>
          <a:p>
            <a:pPr marL="420624" indent="-384048">
              <a:spcBef>
                <a:spcPct val="20000"/>
              </a:spcBef>
              <a:buClr>
                <a:schemeClr val="accent1"/>
              </a:buClr>
              <a:buSzPct val="80000"/>
              <a:buFont typeface="Wingdings 2"/>
              <a:buChar char=""/>
              <a:defRPr/>
            </a:pPr>
            <a:r>
              <a:rPr lang="sl-SI" baseline="0" smtClean="0"/>
              <a:t>drhal na spletnih forumih s prepričanjem,</a:t>
            </a:r>
            <a:r>
              <a:rPr lang="sl-SI" smtClean="0"/>
              <a:t> da je kresnik komunajzarska in balkanska kuhinja s chefom v Murglah</a:t>
            </a:r>
            <a:endParaRPr kumimoji="0" lang="sl-SI" b="0" i="0" u="none" strike="noStrike" kern="1200" cap="none" spc="0" normalizeH="0" baseline="0" noProof="0">
              <a:ln>
                <a:noFill/>
              </a:ln>
              <a:solidFill>
                <a:schemeClr val="tx1"/>
              </a:solidFill>
              <a:effectLst/>
              <a:uLnTx/>
              <a:uFillTx/>
              <a:latin typeface="+mn-lt"/>
              <a:ea typeface="+mn-ea"/>
              <a:cs typeface="+mn-cs"/>
            </a:endParaRPr>
          </a:p>
        </p:txBody>
      </p:sp>
      <p:pic>
        <p:nvPicPr>
          <p:cNvPr id="3074" name="Picture 2" descr="C:\Users\Hladnik\Desktop\2011_06_11\1-P1110982.JPG"/>
          <p:cNvPicPr>
            <a:picLocks noGrp="1" noChangeAspect="1" noChangeArrowheads="1"/>
          </p:cNvPicPr>
          <p:nvPr>
            <p:ph idx="1"/>
          </p:nvPr>
        </p:nvPicPr>
        <p:blipFill>
          <a:blip r:embed="rId2" cstate="print"/>
          <a:srcRect/>
          <a:stretch>
            <a:fillRect/>
          </a:stretch>
        </p:blipFill>
        <p:spPr bwMode="auto">
          <a:xfrm>
            <a:off x="827584" y="2120704"/>
            <a:ext cx="2160240" cy="2011723"/>
          </a:xfrm>
          <a:prstGeom prst="rect">
            <a:avLst/>
          </a:prstGeom>
          <a:noFill/>
        </p:spPr>
      </p:pic>
      <p:pic>
        <p:nvPicPr>
          <p:cNvPr id="3077" name="Picture 5" descr="http://img.rtvslo.si/_up/upload/2012/04/05/64870029_ivo-svetina-bobo.jpg"/>
          <p:cNvPicPr>
            <a:picLocks noChangeAspect="1" noChangeArrowheads="1"/>
          </p:cNvPicPr>
          <p:nvPr/>
        </p:nvPicPr>
        <p:blipFill>
          <a:blip r:embed="rId3" cstate="print"/>
          <a:srcRect/>
          <a:stretch>
            <a:fillRect/>
          </a:stretch>
        </p:blipFill>
        <p:spPr bwMode="auto">
          <a:xfrm>
            <a:off x="3635896" y="2150858"/>
            <a:ext cx="2592288" cy="19982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Branost, berljivost in literarna kvaliteta</a:t>
            </a:r>
            <a:endParaRPr lang="sl-SI"/>
          </a:p>
        </p:txBody>
      </p:sp>
      <p:sp>
        <p:nvSpPr>
          <p:cNvPr id="3" name="Ograda vsebine 2"/>
          <p:cNvSpPr>
            <a:spLocks noGrp="1"/>
          </p:cNvSpPr>
          <p:nvPr>
            <p:ph idx="1"/>
          </p:nvPr>
        </p:nvSpPr>
        <p:spPr>
          <a:xfrm>
            <a:off x="457200" y="1600200"/>
            <a:ext cx="8147248" cy="4525963"/>
          </a:xfrm>
        </p:spPr>
        <p:txBody>
          <a:bodyPr>
            <a:normAutofit fontScale="77500" lnSpcReduction="20000"/>
          </a:bodyPr>
          <a:lstStyle/>
          <a:p>
            <a:r>
              <a:rPr lang="sl-SI" smtClean="0"/>
              <a:t>Goran Vojnović, Čefurji raus! (2009) – 7000 izposoj letno, tri leta zapored na seznamu 100 najbolj branih knjig. </a:t>
            </a:r>
            <a:r>
              <a:rPr lang="sl-SI" smtClean="0">
                <a:solidFill>
                  <a:srgbClr val="FFFF00"/>
                </a:solidFill>
              </a:rPr>
              <a:t>Nominirani in nagrajeni roman.</a:t>
            </a:r>
          </a:p>
          <a:p>
            <a:r>
              <a:rPr lang="sl-SI" smtClean="0"/>
              <a:t>Vesna Milek, Cavazza (2013 – 3700, 2012 – 8800, 2011 – 450), maja 2013 na 1. mestu med 100 najbolj izposojanimi knjigami! </a:t>
            </a:r>
            <a:r>
              <a:rPr lang="sl-SI" smtClean="0">
                <a:solidFill>
                  <a:srgbClr val="FFFF00"/>
                </a:solidFill>
              </a:rPr>
              <a:t>Čeprav ne gre za pogrošno žanrsko literaturo, ni prišla med deseterico.</a:t>
            </a:r>
          </a:p>
          <a:p>
            <a:pPr lvl="0"/>
            <a:r>
              <a:rPr lang="sl-SI" smtClean="0"/>
              <a:t>Berljivost je samo eden od kriterijev, zato najbolj berljivi in najbolj brani romani praviloma niso v najožjem kresnikovem izboru. </a:t>
            </a:r>
            <a:r>
              <a:rPr lang="sl-SI" sz="3200" smtClean="0"/>
              <a:t>Romanov, ki so neberljivi (zaradi nerazumljivosti, dolgočasnosti, diletantizma in podobnih napak) pač ni mogoče izbirati. Berljivost je ime za to, da te roman prevzame, to pa je eden izmed kriterijev njegove umetniške prepričljivosti.</a:t>
            </a:r>
            <a:endParaRPr lang="sl-SI" smtClean="0"/>
          </a:p>
          <a:p>
            <a:endParaRPr lang="sl-SI" smtClean="0"/>
          </a:p>
          <a:p>
            <a:endParaRPr lang="sl-SI"/>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320"/>
            <a:ext cx="8291264" cy="1143000"/>
          </a:xfrm>
        </p:spPr>
        <p:txBody>
          <a:bodyPr>
            <a:noAutofit/>
          </a:bodyPr>
          <a:lstStyle/>
          <a:p>
            <a:r>
              <a:rPr lang="sl-SI" sz="3200" smtClean="0"/>
              <a:t>Branost Vojnovićeve uspešnice </a:t>
            </a:r>
            <a:r>
              <a:rPr lang="sl-SI" sz="3200" i="1" smtClean="0"/>
              <a:t>Čefurji raus! </a:t>
            </a:r>
            <a:r>
              <a:rPr lang="sl-SI" sz="3200" smtClean="0"/>
              <a:t>(2009) in </a:t>
            </a:r>
            <a:r>
              <a:rPr lang="sl-SI" sz="3200" i="1" smtClean="0"/>
              <a:t>Cavazze</a:t>
            </a:r>
            <a:r>
              <a:rPr lang="sl-SI" sz="3200" smtClean="0"/>
              <a:t> Vesne Milek </a:t>
            </a:r>
            <a:r>
              <a:rPr lang="sl-SI" sz="3200" smtClean="0"/>
              <a:t>(2011</a:t>
            </a:r>
            <a:r>
              <a:rPr lang="sl-SI" sz="3200" smtClean="0"/>
              <a:t>)</a:t>
            </a:r>
            <a:r>
              <a:rPr lang="sl-SI" sz="3200" i="1" smtClean="0"/>
              <a:t> </a:t>
            </a:r>
            <a:endParaRPr lang="sl-SI" sz="3200"/>
          </a:p>
        </p:txBody>
      </p:sp>
      <p:graphicFrame>
        <p:nvGraphicFramePr>
          <p:cNvPr id="4" name="Grafikon 3"/>
          <p:cNvGraphicFramePr/>
          <p:nvPr/>
        </p:nvGraphicFramePr>
        <p:xfrm>
          <a:off x="251520" y="1484784"/>
          <a:ext cx="8712968" cy="53732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Kaj pričakujete? </a:t>
            </a:r>
            <a:endParaRPr lang="sl-SI"/>
          </a:p>
        </p:txBody>
      </p:sp>
      <p:sp>
        <p:nvSpPr>
          <p:cNvPr id="3" name="Ograda vsebine 2"/>
          <p:cNvSpPr>
            <a:spLocks noGrp="1"/>
          </p:cNvSpPr>
          <p:nvPr>
            <p:ph idx="1"/>
          </p:nvPr>
        </p:nvSpPr>
        <p:spPr>
          <a:xfrm>
            <a:off x="457200" y="1600201"/>
            <a:ext cx="7467600" cy="2116832"/>
          </a:xfrm>
        </p:spPr>
        <p:txBody>
          <a:bodyPr>
            <a:normAutofit fontScale="85000" lnSpcReduction="10000"/>
          </a:bodyPr>
          <a:lstStyle/>
          <a:p>
            <a:r>
              <a:rPr lang="sl-SI" smtClean="0"/>
              <a:t>naslove dobrih romanov, ki bi prišli prav bodisi pri pouku slovenščine bodisi za prevajanje:</a:t>
            </a:r>
          </a:p>
          <a:p>
            <a:pPr lvl="1"/>
            <a:r>
              <a:rPr lang="sl-SI" smtClean="0"/>
              <a:t>kateri so reprezentativni</a:t>
            </a:r>
          </a:p>
          <a:p>
            <a:pPr lvl="1"/>
            <a:r>
              <a:rPr lang="sl-SI" smtClean="0"/>
              <a:t>kateri smejo računati na širši bralski konzum</a:t>
            </a:r>
          </a:p>
          <a:p>
            <a:pPr lvl="1"/>
            <a:r>
              <a:rPr lang="sl-SI" smtClean="0"/>
              <a:t>kateri srečno spajajo reprezentativnost in berljivost</a:t>
            </a:r>
          </a:p>
          <a:p>
            <a:endParaRPr lang="sl-SI"/>
          </a:p>
        </p:txBody>
      </p:sp>
      <p:sp>
        <p:nvSpPr>
          <p:cNvPr id="4" name="Naslov 1"/>
          <p:cNvSpPr txBox="1">
            <a:spLocks/>
          </p:cNvSpPr>
          <p:nvPr/>
        </p:nvSpPr>
        <p:spPr>
          <a:xfrm>
            <a:off x="539552" y="3429000"/>
            <a:ext cx="7467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600" b="0" i="0" u="none" strike="noStrike" kern="1200" cap="none" spc="0" normalizeH="0" baseline="0" noProof="0" smtClean="0">
                <a:ln>
                  <a:noFill/>
                </a:ln>
                <a:solidFill>
                  <a:schemeClr val="tx1"/>
                </a:solidFill>
                <a:effectLst/>
                <a:uLnTx/>
                <a:uFillTx/>
                <a:latin typeface="+mj-lt"/>
                <a:ea typeface="+mj-ea"/>
                <a:cs typeface="+mj-cs"/>
              </a:rPr>
              <a:t>Kaj nudim?</a:t>
            </a:r>
            <a:endParaRPr kumimoji="0" lang="sl-SI" sz="4600" b="0" i="0" u="none" strike="noStrike" kern="1200" cap="none" spc="0" normalizeH="0" baseline="0" noProof="0">
              <a:ln>
                <a:noFill/>
              </a:ln>
              <a:solidFill>
                <a:schemeClr val="tx1"/>
              </a:solidFill>
              <a:effectLst/>
              <a:uLnTx/>
              <a:uFillTx/>
              <a:latin typeface="+mj-lt"/>
              <a:ea typeface="+mj-ea"/>
              <a:cs typeface="+mj-cs"/>
            </a:endParaRPr>
          </a:p>
        </p:txBody>
      </p:sp>
      <p:sp>
        <p:nvSpPr>
          <p:cNvPr id="5" name="Ograda vsebine 2"/>
          <p:cNvSpPr txBox="1">
            <a:spLocks/>
          </p:cNvSpPr>
          <p:nvPr/>
        </p:nvSpPr>
        <p:spPr>
          <a:xfrm>
            <a:off x="611560" y="4581128"/>
            <a:ext cx="7467600" cy="1872208"/>
          </a:xfrm>
          <a:prstGeom prst="rect">
            <a:avLst/>
          </a:prstGeom>
        </p:spPr>
        <p:txBody>
          <a:bodyPr vert="horz">
            <a:normAutofit fontScale="77500" lnSpcReduction="2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sl-SI" sz="3000" baseline="0" smtClean="0"/>
              <a:t>splošne</a:t>
            </a:r>
            <a:r>
              <a:rPr lang="sl-SI" sz="3000" smtClean="0"/>
              <a:t> informacije o slovenskih literarnih nagradah</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sl-SI" sz="3000" smtClean="0"/>
              <a:t>splošne informacije o sodobnem slovenskem romanu</a:t>
            </a:r>
          </a:p>
          <a:p>
            <a:pPr marL="420624" indent="-384048">
              <a:spcBef>
                <a:spcPct val="20000"/>
              </a:spcBef>
              <a:buClr>
                <a:schemeClr val="accent1"/>
              </a:buClr>
              <a:buSzPct val="80000"/>
              <a:buFont typeface="Wingdings 2"/>
              <a:buChar char=""/>
            </a:pPr>
            <a:r>
              <a:rPr lang="sl-SI" sz="3000"/>
              <a:t>izkušnjo štiriletnega predsedovanja žiriji za nagrado </a:t>
            </a:r>
            <a:r>
              <a:rPr lang="sl-SI" sz="3000" smtClean="0"/>
              <a:t>kresnik</a:t>
            </a:r>
            <a:endParaRPr lang="sl-SI"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fontAlgn="auto" hangingPunct="1">
              <a:spcAft>
                <a:spcPts val="0"/>
              </a:spcAft>
              <a:defRPr/>
            </a:pPr>
            <a:r>
              <a:rPr lang="sl-SI" sz="4000" smtClean="0"/>
              <a:t>»Upravičenci </a:t>
            </a:r>
            <a:r>
              <a:rPr lang="sl-SI" sz="4000"/>
              <a:t>do knjižničnega </a:t>
            </a:r>
            <a:r>
              <a:rPr lang="sl-SI" sz="4000" smtClean="0"/>
              <a:t>nadomestila«</a:t>
            </a:r>
            <a:endParaRPr lang="sl-SI" sz="4000"/>
          </a:p>
        </p:txBody>
      </p:sp>
      <p:sp>
        <p:nvSpPr>
          <p:cNvPr id="34819" name="Rectangle 3"/>
          <p:cNvSpPr>
            <a:spLocks noGrp="1" noChangeArrowheads="1"/>
          </p:cNvSpPr>
          <p:nvPr>
            <p:ph type="body" idx="1"/>
          </p:nvPr>
        </p:nvSpPr>
        <p:spPr>
          <a:xfrm>
            <a:off x="457200" y="1600200"/>
            <a:ext cx="8435280" cy="5069160"/>
          </a:xfrm>
        </p:spPr>
        <p:txBody>
          <a:bodyPr numCol="1">
            <a:normAutofit fontScale="92500" lnSpcReduction="20000"/>
          </a:bodyPr>
          <a:lstStyle/>
          <a:p>
            <a:pPr marL="0" indent="0" eaLnBrk="1" fontAlgn="auto" hangingPunct="1">
              <a:lnSpc>
                <a:spcPct val="90000"/>
              </a:lnSpc>
              <a:spcAft>
                <a:spcPts val="0"/>
              </a:spcAft>
              <a:buFont typeface="Wingdings 2"/>
              <a:buNone/>
              <a:defRPr/>
            </a:pPr>
            <a:r>
              <a:rPr lang="sl-SI" sz="2400" smtClean="0"/>
              <a:t>Cobiss je registriral 17.000 </a:t>
            </a:r>
            <a:r>
              <a:rPr lang="sl-SI" sz="2400"/>
              <a:t>živečih </a:t>
            </a:r>
            <a:r>
              <a:rPr lang="sl-SI" sz="2400" smtClean="0"/>
              <a:t>in izposojanih slovenskih </a:t>
            </a:r>
            <a:r>
              <a:rPr lang="sl-SI" sz="2400"/>
              <a:t>avtorjev </a:t>
            </a:r>
            <a:r>
              <a:rPr lang="sl-SI" sz="2400" smtClean="0"/>
              <a:t>(0,9 </a:t>
            </a:r>
            <a:r>
              <a:rPr lang="sl-SI" sz="2400"/>
              <a:t>% populacije) s skupaj </a:t>
            </a:r>
            <a:r>
              <a:rPr lang="sl-SI" sz="2400" smtClean="0"/>
              <a:t>2,3 mio izposojami </a:t>
            </a:r>
            <a:r>
              <a:rPr lang="sl-SI" sz="2400"/>
              <a:t>v letu 2010. Zares uspešnih </a:t>
            </a:r>
            <a:r>
              <a:rPr lang="sl-SI" sz="2400" smtClean="0"/>
              <a:t>(več kot 1000 izposoj na avtorja, ki pokrijejo 58 % vseh izposoj) je samo 300 </a:t>
            </a:r>
            <a:r>
              <a:rPr lang="sl-SI" sz="2400"/>
              <a:t>avtorjev (1,9 </a:t>
            </a:r>
            <a:r>
              <a:rPr lang="sl-SI" sz="2400" smtClean="0"/>
              <a:t>%). </a:t>
            </a:r>
            <a:r>
              <a:rPr lang="sl-SI" sz="2400"/>
              <a:t>Več kot 100 izposoj ima </a:t>
            </a:r>
            <a:r>
              <a:rPr lang="sl-SI" sz="2400" smtClean="0"/>
              <a:t>3000 </a:t>
            </a:r>
            <a:r>
              <a:rPr lang="sl-SI" sz="2400"/>
              <a:t>avtorjev (17,8 %), njihov delež pa je že 95 %. Leposlovje je na vrhu seznama, kar pomeni, </a:t>
            </a:r>
            <a:r>
              <a:rPr lang="sl-SI" sz="2400" smtClean="0"/>
              <a:t>da </a:t>
            </a:r>
            <a:r>
              <a:rPr lang="sl-SI" sz="2400" smtClean="0">
                <a:solidFill>
                  <a:srgbClr val="C00000"/>
                </a:solidFill>
              </a:rPr>
              <a:t>biti </a:t>
            </a:r>
            <a:r>
              <a:rPr lang="sl-SI" sz="2400">
                <a:solidFill>
                  <a:srgbClr val="C00000"/>
                </a:solidFill>
              </a:rPr>
              <a:t>popularen pisec </a:t>
            </a:r>
            <a:r>
              <a:rPr lang="sl-SI" sz="2400" smtClean="0">
                <a:solidFill>
                  <a:srgbClr val="C00000"/>
                </a:solidFill>
              </a:rPr>
              <a:t>pomeni </a:t>
            </a:r>
            <a:r>
              <a:rPr lang="sl-SI" sz="2400">
                <a:solidFill>
                  <a:srgbClr val="C00000"/>
                </a:solidFill>
              </a:rPr>
              <a:t>pisati leposlovje, zlasti mladinsko leposlovje</a:t>
            </a:r>
            <a:r>
              <a:rPr lang="sl-SI" sz="2400" smtClean="0"/>
              <a:t>:</a:t>
            </a:r>
          </a:p>
          <a:p>
            <a:pPr marL="0" indent="0" eaLnBrk="1" fontAlgn="auto" hangingPunct="1">
              <a:lnSpc>
                <a:spcPct val="90000"/>
              </a:lnSpc>
              <a:spcAft>
                <a:spcPts val="0"/>
              </a:spcAft>
              <a:buFont typeface="Wingdings 2"/>
              <a:buNone/>
              <a:defRPr/>
            </a:pPr>
            <a:endParaRPr lang="sl-SI" sz="2400" smtClean="0"/>
          </a:p>
          <a:p>
            <a:pPr marL="0" indent="0" eaLnBrk="1" fontAlgn="auto" hangingPunct="1">
              <a:lnSpc>
                <a:spcPct val="90000"/>
              </a:lnSpc>
              <a:spcAft>
                <a:spcPts val="0"/>
              </a:spcAft>
              <a:buFont typeface="Wingdings 2"/>
              <a:buNone/>
              <a:defRPr/>
            </a:pPr>
            <a:r>
              <a:rPr lang="sl-SI" sz="2400" smtClean="0"/>
              <a:t>1. Desa Muck (49.000 izposoj)</a:t>
            </a:r>
            <a:br>
              <a:rPr lang="sl-SI" sz="2400" smtClean="0"/>
            </a:br>
            <a:r>
              <a:rPr lang="sl-SI" sz="2400" smtClean="0"/>
              <a:t>2</a:t>
            </a:r>
            <a:r>
              <a:rPr lang="sl-SI" sz="2400"/>
              <a:t>. Ivan </a:t>
            </a:r>
            <a:r>
              <a:rPr lang="sl-SI" sz="2400" smtClean="0"/>
              <a:t>Sivec, (48.000)</a:t>
            </a:r>
            <a:br>
              <a:rPr lang="sl-SI" sz="2400" smtClean="0"/>
            </a:br>
            <a:r>
              <a:rPr lang="sl-SI" sz="2400" smtClean="0"/>
              <a:t>3</a:t>
            </a:r>
            <a:r>
              <a:rPr lang="sl-SI" sz="2400"/>
              <a:t>. Primož </a:t>
            </a:r>
            <a:r>
              <a:rPr lang="sl-SI" sz="2400" smtClean="0"/>
              <a:t>Suhodolčan (48.000) </a:t>
            </a:r>
            <a:br>
              <a:rPr lang="sl-SI" sz="2400" smtClean="0"/>
            </a:br>
            <a:r>
              <a:rPr lang="sl-SI" sz="2400" smtClean="0"/>
              <a:t>4</a:t>
            </a:r>
            <a:r>
              <a:rPr lang="sl-SI" sz="2400"/>
              <a:t>. Svetlana </a:t>
            </a:r>
            <a:r>
              <a:rPr lang="sl-SI" sz="2400" smtClean="0"/>
              <a:t>Makarovič (46.000)</a:t>
            </a:r>
            <a:br>
              <a:rPr lang="sl-SI" sz="2400" smtClean="0"/>
            </a:br>
            <a:r>
              <a:rPr lang="sl-SI" sz="2400" smtClean="0"/>
              <a:t>5</a:t>
            </a:r>
            <a:r>
              <a:rPr lang="sl-SI" sz="2400"/>
              <a:t>. Bogdan </a:t>
            </a:r>
            <a:r>
              <a:rPr lang="sl-SI" sz="2400" smtClean="0"/>
              <a:t>Novak (29.000) </a:t>
            </a:r>
            <a:br>
              <a:rPr lang="sl-SI" sz="2400" smtClean="0"/>
            </a:br>
            <a:r>
              <a:rPr lang="sl-SI" sz="2400" smtClean="0"/>
              <a:t>6</a:t>
            </a:r>
            <a:r>
              <a:rPr lang="sl-SI" sz="2400"/>
              <a:t>. Janja </a:t>
            </a:r>
            <a:r>
              <a:rPr lang="sl-SI" sz="2400" smtClean="0"/>
              <a:t>Vidmar (28.000) </a:t>
            </a:r>
            <a:br>
              <a:rPr lang="sl-SI" sz="2400" smtClean="0"/>
            </a:br>
            <a:r>
              <a:rPr lang="sl-SI" sz="2400" smtClean="0"/>
              <a:t>... </a:t>
            </a:r>
            <a:br>
              <a:rPr lang="sl-SI" sz="2400" smtClean="0"/>
            </a:br>
            <a:r>
              <a:rPr lang="sl-SI" sz="2400" smtClean="0"/>
              <a:t>11</a:t>
            </a:r>
            <a:r>
              <a:rPr lang="sl-SI" sz="2400"/>
              <a:t>. Feri Lainšček </a:t>
            </a:r>
            <a:r>
              <a:rPr lang="sl-SI" sz="2400" smtClean="0"/>
              <a:t>(21.000)</a:t>
            </a:r>
            <a:br>
              <a:rPr lang="sl-SI" sz="2400" smtClean="0"/>
            </a:br>
            <a:r>
              <a:rPr lang="sl-SI" sz="2400" smtClean="0"/>
              <a:t>36</a:t>
            </a:r>
            <a:r>
              <a:rPr lang="sl-SI" sz="2400"/>
              <a:t>. Goran Vojnović </a:t>
            </a:r>
            <a:r>
              <a:rPr lang="sl-SI" sz="2400" smtClean="0"/>
              <a:t>(7000)</a:t>
            </a:r>
            <a:br>
              <a:rPr lang="sl-SI" sz="2400" smtClean="0"/>
            </a:br>
            <a:r>
              <a:rPr lang="sl-SI" sz="2400" smtClean="0"/>
              <a:t>38</a:t>
            </a:r>
            <a:r>
              <a:rPr lang="sl-SI" sz="2400"/>
              <a:t>. Boris </a:t>
            </a:r>
            <a:r>
              <a:rPr lang="sl-SI" sz="2400" smtClean="0"/>
              <a:t>Pahor (6600)</a:t>
            </a:r>
            <a:br>
              <a:rPr lang="sl-SI" sz="2400" smtClean="0"/>
            </a:br>
            <a:r>
              <a:rPr lang="sl-SI" sz="2400" smtClean="0"/>
              <a:t>39. Drago Jančar (6500) </a:t>
            </a:r>
            <a:endParaRPr lang="sl-SI"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4002930"/>
            <a:ext cx="3995936" cy="2711053"/>
          </a:xfrm>
          <a:prstGeom prst="rect">
            <a:avLst/>
          </a:prstGeom>
          <a:noFill/>
          <a:ln w="9525">
            <a:noFill/>
            <a:miter lim="800000"/>
            <a:headEnd/>
            <a:tailEnd/>
          </a:ln>
        </p:spPr>
      </p:pic>
      <p:pic>
        <p:nvPicPr>
          <p:cNvPr id="50178" name="Picture 2"/>
          <p:cNvPicPr>
            <a:picLocks noChangeAspect="1" noChangeArrowheads="1"/>
          </p:cNvPicPr>
          <p:nvPr/>
        </p:nvPicPr>
        <p:blipFill>
          <a:blip r:embed="rId4" cstate="print"/>
          <a:srcRect/>
          <a:stretch>
            <a:fillRect/>
          </a:stretch>
        </p:blipFill>
        <p:spPr bwMode="auto">
          <a:xfrm>
            <a:off x="2627784" y="3645024"/>
            <a:ext cx="4104456" cy="3078342"/>
          </a:xfrm>
          <a:prstGeom prst="rect">
            <a:avLst/>
          </a:prstGeom>
          <a:noFill/>
          <a:ln w="9525">
            <a:noFill/>
            <a:miter lim="800000"/>
            <a:headEnd/>
            <a:tailEnd/>
          </a:ln>
        </p:spPr>
      </p:pic>
      <p:pic>
        <p:nvPicPr>
          <p:cNvPr id="79873" name="Picture 1" descr="C:\Users\Hladnik\Desktop\2013_06_24\1-Delo_Foto-20130623225126-20144600.jpg"/>
          <p:cNvPicPr>
            <a:picLocks noChangeAspect="1" noChangeArrowheads="1"/>
          </p:cNvPicPr>
          <p:nvPr/>
        </p:nvPicPr>
        <p:blipFill>
          <a:blip r:embed="rId5" cstate="print"/>
          <a:srcRect/>
          <a:stretch>
            <a:fillRect/>
          </a:stretch>
        </p:blipFill>
        <p:spPr bwMode="auto">
          <a:xfrm>
            <a:off x="5157700" y="116632"/>
            <a:ext cx="3878796" cy="2958581"/>
          </a:xfrm>
          <a:prstGeom prst="rect">
            <a:avLst/>
          </a:prstGeom>
          <a:noFill/>
        </p:spPr>
      </p:pic>
      <p:sp>
        <p:nvSpPr>
          <p:cNvPr id="7" name="Naslov 6"/>
          <p:cNvSpPr>
            <a:spLocks noGrp="1"/>
          </p:cNvSpPr>
          <p:nvPr>
            <p:ph type="title"/>
          </p:nvPr>
        </p:nvSpPr>
        <p:spPr>
          <a:xfrm>
            <a:off x="611560" y="274638"/>
            <a:ext cx="7313240" cy="1143000"/>
          </a:xfrm>
        </p:spPr>
        <p:txBody>
          <a:bodyPr/>
          <a:lstStyle/>
          <a:p>
            <a:r>
              <a:rPr lang="sl-SI" smtClean="0"/>
              <a:t>Zadnji nagrajenci ...</a:t>
            </a:r>
          </a:p>
        </p:txBody>
      </p:sp>
      <p:sp>
        <p:nvSpPr>
          <p:cNvPr id="8" name="Ograda vsebine 7"/>
          <p:cNvSpPr>
            <a:spLocks noGrp="1"/>
          </p:cNvSpPr>
          <p:nvPr>
            <p:ph idx="1"/>
          </p:nvPr>
        </p:nvSpPr>
        <p:spPr>
          <a:xfrm>
            <a:off x="457200" y="1600201"/>
            <a:ext cx="5266928" cy="2404864"/>
          </a:xfrm>
        </p:spPr>
        <p:txBody>
          <a:bodyPr/>
          <a:lstStyle/>
          <a:p>
            <a:r>
              <a:rPr lang="sl-SI" smtClean="0"/>
              <a:t>2010 Tadej Golob</a:t>
            </a:r>
          </a:p>
          <a:p>
            <a:r>
              <a:rPr lang="sl-SI" smtClean="0"/>
              <a:t>2011 Drago Jančar </a:t>
            </a:r>
          </a:p>
          <a:p>
            <a:r>
              <a:rPr lang="sl-SI" smtClean="0"/>
              <a:t>2012 Andrej Skubic </a:t>
            </a:r>
          </a:p>
          <a:p>
            <a:r>
              <a:rPr lang="sl-SI" smtClean="0"/>
              <a:t>2013 Goran Vojnović</a:t>
            </a:r>
          </a:p>
          <a:p>
            <a:endParaRPr lang="sl-SI"/>
          </a:p>
        </p:txBody>
      </p:sp>
      <p:pic>
        <p:nvPicPr>
          <p:cNvPr id="79874" name="Picture 2" descr="F:\634760882893949662_andrej.jpg"/>
          <p:cNvPicPr>
            <a:picLocks noChangeAspect="1" noChangeArrowheads="1"/>
          </p:cNvPicPr>
          <p:nvPr/>
        </p:nvPicPr>
        <p:blipFill>
          <a:blip r:embed="rId6" cstate="print"/>
          <a:srcRect/>
          <a:stretch>
            <a:fillRect/>
          </a:stretch>
        </p:blipFill>
        <p:spPr bwMode="auto">
          <a:xfrm>
            <a:off x="5724128" y="3140968"/>
            <a:ext cx="3348372" cy="223224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1268760"/>
            <a:ext cx="2680305" cy="4149080"/>
          </a:xfrm>
          <a:prstGeom prst="rect">
            <a:avLst/>
          </a:prstGeom>
          <a:noFill/>
          <a:ln w="9525">
            <a:noFill/>
            <a:miter lim="800000"/>
            <a:headEnd/>
            <a:tailEnd/>
          </a:ln>
        </p:spPr>
      </p:pic>
      <p:pic>
        <p:nvPicPr>
          <p:cNvPr id="51202" name="Picture 2"/>
          <p:cNvPicPr>
            <a:picLocks noChangeAspect="1" noChangeArrowheads="1"/>
          </p:cNvPicPr>
          <p:nvPr/>
        </p:nvPicPr>
        <p:blipFill>
          <a:blip r:embed="rId3" cstate="print"/>
          <a:srcRect/>
          <a:stretch>
            <a:fillRect/>
          </a:stretch>
        </p:blipFill>
        <p:spPr bwMode="auto">
          <a:xfrm>
            <a:off x="2339752" y="3249563"/>
            <a:ext cx="2211806" cy="3608437"/>
          </a:xfrm>
          <a:prstGeom prst="rect">
            <a:avLst/>
          </a:prstGeom>
          <a:noFill/>
          <a:ln w="9525">
            <a:noFill/>
            <a:miter lim="800000"/>
            <a:headEnd/>
            <a:tailEnd/>
          </a:ln>
        </p:spPr>
      </p:pic>
      <p:pic>
        <p:nvPicPr>
          <p:cNvPr id="77830" name="Picture 6" descr="http://www.mb.sik.si/slike/priporocamo/Koliko_si_moja.jpg"/>
          <p:cNvPicPr>
            <a:picLocks noChangeAspect="1" noChangeArrowheads="1"/>
          </p:cNvPicPr>
          <p:nvPr/>
        </p:nvPicPr>
        <p:blipFill>
          <a:blip r:embed="rId4" cstate="print"/>
          <a:srcRect/>
          <a:stretch>
            <a:fillRect/>
          </a:stretch>
        </p:blipFill>
        <p:spPr bwMode="auto">
          <a:xfrm>
            <a:off x="4572000" y="2708920"/>
            <a:ext cx="2717096" cy="4149080"/>
          </a:xfrm>
          <a:prstGeom prst="rect">
            <a:avLst/>
          </a:prstGeom>
          <a:noFill/>
        </p:spPr>
      </p:pic>
      <p:sp>
        <p:nvSpPr>
          <p:cNvPr id="2" name="Naslov 1"/>
          <p:cNvSpPr>
            <a:spLocks noGrp="1"/>
          </p:cNvSpPr>
          <p:nvPr>
            <p:ph type="title"/>
          </p:nvPr>
        </p:nvSpPr>
        <p:spPr/>
        <p:txBody>
          <a:bodyPr/>
          <a:lstStyle/>
          <a:p>
            <a:r>
              <a:rPr lang="sl-SI" smtClean="0"/>
              <a:t>... in njihovi romani</a:t>
            </a:r>
            <a:endParaRPr lang="sl-SI"/>
          </a:p>
        </p:txBody>
      </p:sp>
      <p:pic>
        <p:nvPicPr>
          <p:cNvPr id="77832" name="Picture 8" descr="https://encrypted-tbn0.gstatic.com/images?q=tbn:ANd9GcRU8H53vUCFuGfXz9fNol4389BdUSeL7R1PGCSF0yR9H7CGxbCPcg"/>
          <p:cNvPicPr>
            <a:picLocks noChangeAspect="1" noChangeArrowheads="1"/>
          </p:cNvPicPr>
          <p:nvPr/>
        </p:nvPicPr>
        <p:blipFill>
          <a:blip r:embed="rId5" cstate="print"/>
          <a:srcRect/>
          <a:stretch>
            <a:fillRect/>
          </a:stretch>
        </p:blipFill>
        <p:spPr bwMode="auto">
          <a:xfrm>
            <a:off x="6520245" y="0"/>
            <a:ext cx="2623755" cy="38679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grada vsebine 4"/>
          <p:cNvSpPr>
            <a:spLocks noGrp="1"/>
          </p:cNvSpPr>
          <p:nvPr>
            <p:ph sz="half" idx="2"/>
          </p:nvPr>
        </p:nvSpPr>
        <p:spPr>
          <a:xfrm>
            <a:off x="2843808" y="5805264"/>
            <a:ext cx="5904656" cy="864096"/>
          </a:xfrm>
        </p:spPr>
        <p:txBody>
          <a:bodyPr>
            <a:normAutofit lnSpcReduction="10000"/>
          </a:bodyPr>
          <a:lstStyle/>
          <a:p>
            <a:pPr indent="0">
              <a:buNone/>
            </a:pPr>
            <a:r>
              <a:rPr lang="sl-SI" smtClean="0"/>
              <a:t>Žirija: Urška Perenič, Igor Bratož, Alojzija Zupan Sosič, Miran Hladnik</a:t>
            </a:r>
          </a:p>
        </p:txBody>
      </p:sp>
      <p:pic>
        <p:nvPicPr>
          <p:cNvPr id="1026" name="Picture 2" descr="C:\Users\Hladnik\Pictures\Picasa\Izvožene datoteke\2013_06_24\1-P1250769.JPG"/>
          <p:cNvPicPr>
            <a:picLocks noGrp="1" noChangeAspect="1" noChangeArrowheads="1"/>
          </p:cNvPicPr>
          <p:nvPr>
            <p:ph sz="half" idx="1"/>
          </p:nvPr>
        </p:nvPicPr>
        <p:blipFill>
          <a:blip r:embed="rId2" cstate="print"/>
          <a:stretch>
            <a:fillRect/>
          </a:stretch>
        </p:blipFill>
        <p:spPr bwMode="auto">
          <a:xfrm>
            <a:off x="660400" y="474495"/>
            <a:ext cx="7151960" cy="5363970"/>
          </a:xfrm>
          <a:prstGeom prst="rect">
            <a:avLst/>
          </a:prstGeom>
          <a:noFill/>
        </p:spPr>
      </p:pic>
      <p:sp>
        <p:nvSpPr>
          <p:cNvPr id="2" name="Naslov 1"/>
          <p:cNvSpPr>
            <a:spLocks noGrp="1"/>
          </p:cNvSpPr>
          <p:nvPr>
            <p:ph type="title"/>
          </p:nvPr>
        </p:nvSpPr>
        <p:spPr>
          <a:xfrm>
            <a:off x="467544" y="404664"/>
            <a:ext cx="7467600" cy="1143000"/>
          </a:xfrm>
        </p:spPr>
        <p:txBody>
          <a:bodyPr/>
          <a:lstStyle/>
          <a:p>
            <a:r>
              <a:rPr lang="sl-SI" smtClean="0"/>
              <a:t>Kresnik 2013</a:t>
            </a:r>
            <a:endParaRPr lang="sl-SI"/>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rmAutofit fontScale="90000"/>
          </a:bodyPr>
          <a:lstStyle/>
          <a:p>
            <a:r>
              <a:rPr lang="sl-SI" smtClean="0"/>
              <a:t>Deseterica nominirancev 2013</a:t>
            </a:r>
            <a:endParaRPr lang="sl-SI"/>
          </a:p>
        </p:txBody>
      </p:sp>
      <p:sp>
        <p:nvSpPr>
          <p:cNvPr id="6" name="Ograda vsebine 5"/>
          <p:cNvSpPr>
            <a:spLocks noGrp="1"/>
          </p:cNvSpPr>
          <p:nvPr>
            <p:ph idx="1"/>
          </p:nvPr>
        </p:nvSpPr>
        <p:spPr>
          <a:xfrm>
            <a:off x="457200" y="1600200"/>
            <a:ext cx="8147248" cy="4525963"/>
          </a:xfrm>
        </p:spPr>
        <p:txBody>
          <a:bodyPr>
            <a:normAutofit fontScale="77500" lnSpcReduction="20000"/>
          </a:bodyPr>
          <a:lstStyle/>
          <a:p>
            <a:endParaRPr lang="sl-SI" smtClean="0"/>
          </a:p>
          <a:p>
            <a:r>
              <a:rPr lang="sl-SI" smtClean="0"/>
              <a:t>    Gabriela Babnik, Sušna doba</a:t>
            </a:r>
          </a:p>
          <a:p>
            <a:r>
              <a:rPr lang="sl-SI" smtClean="0"/>
              <a:t>    Emil Filipčič, Mojstrovka</a:t>
            </a:r>
          </a:p>
          <a:p>
            <a:r>
              <a:rPr lang="sl-SI" smtClean="0"/>
              <a:t>    </a:t>
            </a:r>
            <a:r>
              <a:rPr lang="sl-SI" smtClean="0">
                <a:solidFill>
                  <a:srgbClr val="FF0000"/>
                </a:solidFill>
              </a:rPr>
              <a:t>Borut Golob, Raclette</a:t>
            </a:r>
          </a:p>
          <a:p>
            <a:r>
              <a:rPr lang="sl-SI" smtClean="0"/>
              <a:t>    Stanka Hrastelj, Igranje</a:t>
            </a:r>
          </a:p>
          <a:p>
            <a:r>
              <a:rPr lang="sl-SI" smtClean="0"/>
              <a:t>    Milan Kleč, Trojke</a:t>
            </a:r>
          </a:p>
          <a:p>
            <a:r>
              <a:rPr lang="sl-SI" smtClean="0"/>
              <a:t>    </a:t>
            </a:r>
            <a:r>
              <a:rPr lang="sl-SI" smtClean="0">
                <a:solidFill>
                  <a:srgbClr val="FF0000"/>
                </a:solidFill>
              </a:rPr>
              <a:t>Maruša Krese, Da me je strah?</a:t>
            </a:r>
          </a:p>
          <a:p>
            <a:r>
              <a:rPr lang="sl-SI" smtClean="0"/>
              <a:t>    Tomo Podstenšek, Sodba v imenu ljudstva: Roman</a:t>
            </a:r>
          </a:p>
          <a:p>
            <a:r>
              <a:rPr lang="sl-SI" smtClean="0"/>
              <a:t>    </a:t>
            </a:r>
            <a:r>
              <a:rPr lang="sl-SI" smtClean="0">
                <a:solidFill>
                  <a:srgbClr val="FF0000"/>
                </a:solidFill>
              </a:rPr>
              <a:t>Peter Rezman, Zahod jame</a:t>
            </a:r>
          </a:p>
          <a:p>
            <a:r>
              <a:rPr lang="sl-SI" smtClean="0"/>
              <a:t>    </a:t>
            </a:r>
            <a:r>
              <a:rPr lang="sl-SI" smtClean="0">
                <a:solidFill>
                  <a:srgbClr val="FF0000"/>
                </a:solidFill>
              </a:rPr>
              <a:t>Marko Sosič, Ki od daleč prihajaš v mojo bližino</a:t>
            </a:r>
          </a:p>
          <a:p>
            <a:r>
              <a:rPr lang="sl-SI" smtClean="0">
                <a:solidFill>
                  <a:srgbClr val="FF0000"/>
                </a:solidFill>
              </a:rPr>
              <a:t>    Goran Vojnović, Jugoslavija, moja dežela</a:t>
            </a:r>
          </a:p>
          <a:p>
            <a:endParaRPr lang="sl-SI"/>
          </a:p>
        </p:txBody>
      </p:sp>
      <p:sp>
        <p:nvSpPr>
          <p:cNvPr id="4" name="Pravokotnik 3"/>
          <p:cNvSpPr/>
          <p:nvPr/>
        </p:nvSpPr>
        <p:spPr>
          <a:xfrm>
            <a:off x="539552" y="5949280"/>
            <a:ext cx="7750840" cy="369332"/>
          </a:xfrm>
          <a:prstGeom prst="rect">
            <a:avLst/>
          </a:prstGeom>
        </p:spPr>
        <p:txBody>
          <a:bodyPr wrap="none">
            <a:spAutoFit/>
          </a:bodyPr>
          <a:lstStyle/>
          <a:p>
            <a:r>
              <a:rPr lang="sl-SI" smtClean="0"/>
              <a:t>90 % produkcije je žirija izločila soglasno, na podlagi enega ali dveh branj.</a:t>
            </a:r>
            <a:endParaRPr lang="sl-SI"/>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smtClean="0"/>
              <a:t>Rangiranje deseterice</a:t>
            </a:r>
            <a:endParaRPr lang="sl-SI"/>
          </a:p>
        </p:txBody>
      </p:sp>
      <p:graphicFrame>
        <p:nvGraphicFramePr>
          <p:cNvPr id="50179" name="Object 3"/>
          <p:cNvGraphicFramePr>
            <a:graphicFrameLocks noChangeAspect="1"/>
          </p:cNvGraphicFramePr>
          <p:nvPr/>
        </p:nvGraphicFramePr>
        <p:xfrm>
          <a:off x="179512" y="1340768"/>
          <a:ext cx="8496944" cy="4450780"/>
        </p:xfrm>
        <a:graphic>
          <a:graphicData uri="http://schemas.openxmlformats.org/presentationml/2006/ole">
            <p:oleObj spid="_x0000_s50179" name="Dokument" r:id="rId3" imgW="6001268" imgH="3143951" progId="Word.Document.12">
              <p:embed/>
            </p:oleObj>
          </a:graphicData>
        </a:graphic>
      </p:graphicFrame>
      <p:sp>
        <p:nvSpPr>
          <p:cNvPr id="6" name="Pravokotnik 5"/>
          <p:cNvSpPr/>
          <p:nvPr/>
        </p:nvSpPr>
        <p:spPr>
          <a:xfrm>
            <a:off x="179512" y="5229200"/>
            <a:ext cx="8784976" cy="1477328"/>
          </a:xfrm>
          <a:prstGeom prst="rect">
            <a:avLst/>
          </a:prstGeom>
        </p:spPr>
        <p:txBody>
          <a:bodyPr wrap="square">
            <a:spAutoFit/>
          </a:bodyPr>
          <a:lstStyle/>
          <a:p>
            <a:r>
              <a:rPr lang="sl-SI" smtClean="0">
                <a:solidFill>
                  <a:schemeClr val="bg1"/>
                </a:solidFill>
              </a:rPr>
              <a:t>Med deseterico se je uvrstilo pet romanov s polnim soglasjem žirantov, trije romani s tričetrtinskim soglasjem in najvišje otočkovana dva romana izmed štirih, ki so imeli </a:t>
            </a:r>
            <a:r>
              <a:rPr lang="sl-SI" smtClean="0"/>
              <a:t>polovično soglasje; ker sta 10. in 11. roman imela enako število točk, je med njima izbiral predsednik (in pri tem zatrl osebne preference). Označene so redke izstopajoče uvrstitve.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ladnik\Pictures\Picasa\Izvožene datoteke\2013_06_24\1-P1250765.JPG"/>
          <p:cNvPicPr>
            <a:picLocks noGrp="1" noChangeAspect="1" noChangeArrowheads="1"/>
          </p:cNvPicPr>
          <p:nvPr>
            <p:ph sz="half" idx="2"/>
          </p:nvPr>
        </p:nvPicPr>
        <p:blipFill>
          <a:blip r:embed="rId3" cstate="print"/>
          <a:srcRect/>
          <a:stretch>
            <a:fillRect/>
          </a:stretch>
        </p:blipFill>
        <p:spPr bwMode="auto">
          <a:xfrm>
            <a:off x="3131840" y="2321497"/>
            <a:ext cx="5853552" cy="4536503"/>
          </a:xfrm>
          <a:prstGeom prst="rect">
            <a:avLst/>
          </a:prstGeom>
          <a:noFill/>
        </p:spPr>
      </p:pic>
      <p:sp>
        <p:nvSpPr>
          <p:cNvPr id="2" name="Naslov 1"/>
          <p:cNvSpPr>
            <a:spLocks noGrp="1"/>
          </p:cNvSpPr>
          <p:nvPr>
            <p:ph type="title"/>
          </p:nvPr>
        </p:nvSpPr>
        <p:spPr/>
        <p:txBody>
          <a:bodyPr/>
          <a:lstStyle/>
          <a:p>
            <a:r>
              <a:rPr lang="sl-SI" smtClean="0"/>
              <a:t>Peterica nominirancev 2013</a:t>
            </a:r>
            <a:endParaRPr lang="sl-SI"/>
          </a:p>
        </p:txBody>
      </p:sp>
      <p:sp>
        <p:nvSpPr>
          <p:cNvPr id="3" name="Ograda vsebine 2"/>
          <p:cNvSpPr>
            <a:spLocks noGrp="1"/>
          </p:cNvSpPr>
          <p:nvPr>
            <p:ph sz="half" idx="1"/>
          </p:nvPr>
        </p:nvSpPr>
        <p:spPr>
          <a:xfrm>
            <a:off x="251520" y="1600200"/>
            <a:ext cx="3863280" cy="4525963"/>
          </a:xfrm>
        </p:spPr>
        <p:txBody>
          <a:bodyPr>
            <a:normAutofit/>
          </a:bodyPr>
          <a:lstStyle/>
          <a:p>
            <a:r>
              <a:rPr lang="sl-SI" sz="2000" smtClean="0">
                <a:hlinkClick r:id="rId4" tooltip="Borut Golob (stran ne obstaja)"/>
              </a:rPr>
              <a:t>Borut Golob</a:t>
            </a:r>
            <a:r>
              <a:rPr lang="sl-SI" sz="2000" smtClean="0"/>
              <a:t>, </a:t>
            </a:r>
            <a:r>
              <a:rPr lang="sl-SI" sz="2000" smtClean="0">
                <a:hlinkClick r:id="rId5" tooltip="Raclette (stran ne obstaja)"/>
              </a:rPr>
              <a:t>Raclette</a:t>
            </a:r>
            <a:r>
              <a:rPr lang="sl-SI" sz="2000" smtClean="0"/>
              <a:t> (Modrijan)</a:t>
            </a:r>
          </a:p>
          <a:p>
            <a:r>
              <a:rPr lang="sl-SI" sz="2000" smtClean="0">
                <a:hlinkClick r:id="rId6" tooltip="Maruša Krese"/>
              </a:rPr>
              <a:t>Maruša Krese</a:t>
            </a:r>
            <a:r>
              <a:rPr lang="sl-SI" sz="2000" smtClean="0"/>
              <a:t>, </a:t>
            </a:r>
            <a:r>
              <a:rPr lang="sl-SI" sz="2000" smtClean="0">
                <a:hlinkClick r:id="rId7" tooltip="Da me je strah (stran ne obstaja)"/>
              </a:rPr>
              <a:t>Da me je strah</a:t>
            </a:r>
            <a:r>
              <a:rPr lang="sl-SI" sz="2000" smtClean="0"/>
              <a:t>? (Goga)</a:t>
            </a:r>
          </a:p>
          <a:p>
            <a:r>
              <a:rPr lang="sl-SI" sz="2000" smtClean="0">
                <a:hlinkClick r:id="rId8" tooltip="Peter Rezman"/>
              </a:rPr>
              <a:t>Peter Rezman</a:t>
            </a:r>
            <a:r>
              <a:rPr lang="sl-SI" sz="2000" smtClean="0"/>
              <a:t>, </a:t>
            </a:r>
            <a:r>
              <a:rPr lang="sl-SI" sz="2000" smtClean="0">
                <a:hlinkClick r:id="rId9" tooltip="Zahod jame (stran ne obstaja)"/>
              </a:rPr>
              <a:t>Zahod jame</a:t>
            </a:r>
            <a:r>
              <a:rPr lang="sl-SI" sz="2000" smtClean="0"/>
              <a:t> (Goga)</a:t>
            </a:r>
          </a:p>
          <a:p>
            <a:r>
              <a:rPr lang="sl-SI" sz="2000" smtClean="0">
                <a:hlinkClick r:id="rId10" tooltip="Marko Sosič"/>
              </a:rPr>
              <a:t>Marko Sosič</a:t>
            </a:r>
            <a:r>
              <a:rPr lang="sl-SI" sz="2000" smtClean="0"/>
              <a:t>, </a:t>
            </a:r>
            <a:r>
              <a:rPr lang="sl-SI" sz="2000" smtClean="0">
                <a:hlinkClick r:id="rId11" tooltip="Ki od daleč prihajaš v mojo bližino (stran ne obstaja)"/>
              </a:rPr>
              <a:t>Ki od daleč prihajaš v mojo bližino</a:t>
            </a:r>
            <a:r>
              <a:rPr lang="sl-SI" sz="2000" smtClean="0"/>
              <a:t> (Beletrina)</a:t>
            </a:r>
          </a:p>
          <a:p>
            <a:r>
              <a:rPr lang="sl-SI" sz="2000" smtClean="0">
                <a:hlinkClick r:id="rId12" tooltip="Goran Vojnović"/>
              </a:rPr>
              <a:t>Goran Vojnović</a:t>
            </a:r>
            <a:r>
              <a:rPr lang="sl-SI" sz="2000" smtClean="0"/>
              <a:t>, </a:t>
            </a:r>
            <a:r>
              <a:rPr lang="sl-SI" sz="2000" smtClean="0">
                <a:hlinkClick r:id="rId13" tooltip="Jugoslavija, moja dežela"/>
              </a:rPr>
              <a:t>Jugoslavija, moja dežela</a:t>
            </a:r>
            <a:r>
              <a:rPr lang="sl-SI" sz="2000" smtClean="0"/>
              <a:t> (Beletrina)</a:t>
            </a:r>
            <a:endParaRPr lang="sl-SI"/>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Rangiranje peterice	</a:t>
            </a:r>
            <a:endParaRPr lang="sl-SI"/>
          </a:p>
        </p:txBody>
      </p:sp>
      <p:graphicFrame>
        <p:nvGraphicFramePr>
          <p:cNvPr id="99330" name="Object 2"/>
          <p:cNvGraphicFramePr>
            <a:graphicFrameLocks noChangeAspect="1"/>
          </p:cNvGraphicFramePr>
          <p:nvPr/>
        </p:nvGraphicFramePr>
        <p:xfrm>
          <a:off x="179511" y="1556792"/>
          <a:ext cx="8623185" cy="3672408"/>
        </p:xfrm>
        <a:graphic>
          <a:graphicData uri="http://schemas.openxmlformats.org/presentationml/2006/ole">
            <p:oleObj spid="_x0000_s99330" name="Dokument" r:id="rId3" imgW="5889940" imgH="2508835" progId="Word.Document.12">
              <p:embed/>
            </p:oleObj>
          </a:graphicData>
        </a:graphic>
      </p:graphicFrame>
      <p:sp>
        <p:nvSpPr>
          <p:cNvPr id="4" name="Pravokotnik 3"/>
          <p:cNvSpPr/>
          <p:nvPr/>
        </p:nvSpPr>
        <p:spPr>
          <a:xfrm>
            <a:off x="395536" y="5445224"/>
            <a:ext cx="8424936" cy="369332"/>
          </a:xfrm>
          <a:prstGeom prst="rect">
            <a:avLst/>
          </a:prstGeom>
        </p:spPr>
        <p:txBody>
          <a:bodyPr wrap="square">
            <a:spAutoFit/>
          </a:bodyPr>
          <a:lstStyle/>
          <a:p>
            <a:r>
              <a:rPr lang="sl-SI" smtClean="0"/>
              <a:t>Med peterico so prišli romani, ki so jih tja uvrstili vsaj  trije od štirih žirantov.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Odločanje o zmagovalcu</a:t>
            </a:r>
            <a:endParaRPr lang="sl-SI"/>
          </a:p>
        </p:txBody>
      </p:sp>
      <p:graphicFrame>
        <p:nvGraphicFramePr>
          <p:cNvPr id="100354" name="Object 2"/>
          <p:cNvGraphicFramePr>
            <a:graphicFrameLocks noChangeAspect="1"/>
          </p:cNvGraphicFramePr>
          <p:nvPr/>
        </p:nvGraphicFramePr>
        <p:xfrm>
          <a:off x="534684" y="1412776"/>
          <a:ext cx="8609316" cy="2376264"/>
        </p:xfrm>
        <a:graphic>
          <a:graphicData uri="http://schemas.openxmlformats.org/presentationml/2006/ole">
            <p:oleObj spid="_x0000_s100354" name="Dokument" r:id="rId3" imgW="5889940" imgH="1625711" progId="Word.Document.12">
              <p:embed/>
            </p:oleObj>
          </a:graphicData>
        </a:graphic>
      </p:graphicFrame>
      <p:graphicFrame>
        <p:nvGraphicFramePr>
          <p:cNvPr id="100355" name="Object 3"/>
          <p:cNvGraphicFramePr>
            <a:graphicFrameLocks noChangeAspect="1"/>
          </p:cNvGraphicFramePr>
          <p:nvPr/>
        </p:nvGraphicFramePr>
        <p:xfrm>
          <a:off x="0" y="3501008"/>
          <a:ext cx="8473469" cy="2592288"/>
        </p:xfrm>
        <a:graphic>
          <a:graphicData uri="http://schemas.openxmlformats.org/presentationml/2006/ole">
            <p:oleObj spid="_x0000_s100355" name="Dokument" r:id="rId4" imgW="5889940" imgH="1802192" progId="Word.Document.12">
              <p:embed/>
            </p:oleObj>
          </a:graphicData>
        </a:graphic>
      </p:graphicFrame>
      <p:sp>
        <p:nvSpPr>
          <p:cNvPr id="5" name="Pravokotnik 4"/>
          <p:cNvSpPr/>
          <p:nvPr/>
        </p:nvSpPr>
        <p:spPr>
          <a:xfrm>
            <a:off x="323528" y="6165304"/>
            <a:ext cx="8280920" cy="646331"/>
          </a:xfrm>
          <a:prstGeom prst="rect">
            <a:avLst/>
          </a:prstGeom>
        </p:spPr>
        <p:txBody>
          <a:bodyPr wrap="square">
            <a:spAutoFit/>
          </a:bodyPr>
          <a:lstStyle/>
          <a:p>
            <a:r>
              <a:rPr lang="sl-SI" smtClean="0"/>
              <a:t>Zmagal je roman z najvišjim številom točk, ki je obenem edini dobil tričetrtinsko soglasje.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smtClean="0"/>
              <a:t>Analiza</a:t>
            </a:r>
            <a:endParaRPr lang="sl-SI"/>
          </a:p>
        </p:txBody>
      </p:sp>
      <p:sp>
        <p:nvSpPr>
          <p:cNvPr id="4" name="Ograda vsebine 3"/>
          <p:cNvSpPr>
            <a:spLocks noGrp="1"/>
          </p:cNvSpPr>
          <p:nvPr>
            <p:ph idx="1"/>
          </p:nvPr>
        </p:nvSpPr>
        <p:spPr/>
        <p:txBody>
          <a:bodyPr>
            <a:normAutofit fontScale="92500" lnSpcReduction="10000"/>
          </a:bodyPr>
          <a:lstStyle/>
          <a:p>
            <a:pPr indent="0">
              <a:buNone/>
            </a:pPr>
            <a:r>
              <a:rPr lang="sl-SI" smtClean="0"/>
              <a:t>Ob Sosiču in Golobu sta se najbolj ujela Žirant 1 in Žirant 3, ob Kresetovi Žirant 3 in Žirant 4, ob Rezmanu Žirant 3 in Žirant 2, ob Vojnoviću vsi razen Žiranta 1; Žirant 3 je bil skratka najbolj uglašen z drugimi in njegovo rangiranje zato identično s končnim izidom. Najbolj gotovi smo bili žiranti glede drugega in tretjega mesta, najmanj glede petega mesta. Povprečno 76-odstotno usklajenost žirantskih sodb imam za visoko.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Slovenske literarne nagrade</a:t>
            </a:r>
            <a:endParaRPr lang="sl-SI"/>
          </a:p>
        </p:txBody>
      </p:sp>
      <p:sp>
        <p:nvSpPr>
          <p:cNvPr id="3" name="Ograda vsebine 2"/>
          <p:cNvSpPr>
            <a:spLocks noGrp="1"/>
          </p:cNvSpPr>
          <p:nvPr>
            <p:ph idx="1"/>
          </p:nvPr>
        </p:nvSpPr>
        <p:spPr>
          <a:xfrm>
            <a:off x="457200" y="1600201"/>
            <a:ext cx="7467600" cy="2764904"/>
          </a:xfrm>
        </p:spPr>
        <p:txBody>
          <a:bodyPr/>
          <a:lstStyle/>
          <a:p>
            <a:r>
              <a:rPr lang="sl-SI" smtClean="0">
                <a:hlinkClick r:id="rId2"/>
              </a:rPr>
              <a:t>seznam nagrad za književnost</a:t>
            </a:r>
            <a:r>
              <a:rPr lang="sl-SI" smtClean="0"/>
              <a:t> (Wikipedija)</a:t>
            </a:r>
          </a:p>
          <a:p>
            <a:r>
              <a:rPr lang="sl-SI" smtClean="0">
                <a:hlinkClick r:id="rId3"/>
              </a:rPr>
              <a:t>kresnik</a:t>
            </a:r>
            <a:r>
              <a:rPr lang="sl-SI" smtClean="0"/>
              <a:t>, nagrada za najboljši roman lanskega leta (spet Wikipedija)</a:t>
            </a:r>
          </a:p>
        </p:txBody>
      </p:sp>
      <p:sp>
        <p:nvSpPr>
          <p:cNvPr id="4" name="Ograda vsebine 2"/>
          <p:cNvSpPr txBox="1">
            <a:spLocks/>
          </p:cNvSpPr>
          <p:nvPr/>
        </p:nvSpPr>
        <p:spPr>
          <a:xfrm>
            <a:off x="827584" y="5301208"/>
            <a:ext cx="7467600" cy="992088"/>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sl-SI" sz="3000" b="0" i="0" u="none" strike="noStrike" kern="1200" cap="none" spc="0" normalizeH="0" baseline="0" noProof="0" smtClean="0">
                <a:ln>
                  <a:noFill/>
                </a:ln>
                <a:solidFill>
                  <a:schemeClr val="bg1">
                    <a:lumMod val="50000"/>
                    <a:lumOff val="50000"/>
                  </a:schemeClr>
                </a:solidFill>
                <a:effectLst/>
                <a:uLnTx/>
                <a:uFillTx/>
                <a:latin typeface="+mn-lt"/>
                <a:ea typeface="+mn-ea"/>
                <a:cs typeface="+mn-cs"/>
              </a:rPr>
              <a:t>Ekskurz:</a:t>
            </a:r>
            <a:r>
              <a:rPr kumimoji="0" lang="sl-SI" sz="3000" b="0" i="0" u="none" strike="noStrike" kern="1200" cap="none" spc="0" normalizeH="0" noProof="0" smtClean="0">
                <a:ln>
                  <a:noFill/>
                </a:ln>
                <a:solidFill>
                  <a:schemeClr val="bg1">
                    <a:lumMod val="50000"/>
                    <a:lumOff val="50000"/>
                  </a:schemeClr>
                </a:solidFill>
                <a:effectLst/>
                <a:uLnTx/>
                <a:uFillTx/>
                <a:latin typeface="+mn-lt"/>
                <a:ea typeface="+mn-ea"/>
                <a:cs typeface="+mn-cs"/>
              </a:rPr>
              <a:t> Wikipedija kot pedagoško orodje</a:t>
            </a:r>
            <a:endParaRPr kumimoji="0" lang="sl-SI" sz="3000" b="0" i="0" u="none" strike="noStrike" kern="1200" cap="none" spc="0" normalizeH="0" baseline="0" noProof="0" smtClean="0">
              <a:ln>
                <a:noFill/>
              </a:ln>
              <a:solidFill>
                <a:schemeClr val="bg1">
                  <a:lumMod val="50000"/>
                  <a:lumOff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Ali žirant sme spreminjati svoje ocene?</a:t>
            </a:r>
            <a:endParaRPr lang="sl-SI"/>
          </a:p>
        </p:txBody>
      </p:sp>
      <p:sp>
        <p:nvSpPr>
          <p:cNvPr id="3" name="Ograda vsebine 2"/>
          <p:cNvSpPr>
            <a:spLocks noGrp="1"/>
          </p:cNvSpPr>
          <p:nvPr>
            <p:ph idx="1"/>
          </p:nvPr>
        </p:nvSpPr>
        <p:spPr>
          <a:xfrm>
            <a:off x="457200" y="1600200"/>
            <a:ext cx="8507288" cy="4525963"/>
          </a:xfrm>
        </p:spPr>
        <p:txBody>
          <a:bodyPr>
            <a:noAutofit/>
          </a:bodyPr>
          <a:lstStyle/>
          <a:p>
            <a:pPr indent="0">
              <a:buNone/>
            </a:pPr>
            <a:r>
              <a:rPr lang="sl-SI" sz="2400" smtClean="0"/>
              <a:t>Dva žiranta sta med posameznimi rangiranji spreminjala svoja stališča (dodatno branje pač prinaša drugačne izkušnje ali pa se žirant vrne k svoji prvotni presoji in je to pravico treba ohraniti), vendar rošade niso pripeljale do drugačnega zaporedja med peterico, le stopnja usklajenosti med žiranti se je povečala. Vojnović in Sosič sta imela en mesec pred Rožnikom sicer enako število točk in celo enako soglasnost glede prvega mesta (62,5 %), vendar je bila soglasnost žirantov za Sosičevo drugo mesto dvakrat večja kot za Vojnovićevo drugo mesto (88 % : 44 %). V splošnem pa spreminjavost stališč ne prispeva k verodostojnosti ocenjevalca.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Specifika kresnika 2013</a:t>
            </a:r>
            <a:endParaRPr lang="sl-SI"/>
          </a:p>
        </p:txBody>
      </p:sp>
      <p:sp>
        <p:nvSpPr>
          <p:cNvPr id="3" name="Ograda vsebine 2"/>
          <p:cNvSpPr>
            <a:spLocks noGrp="1"/>
          </p:cNvSpPr>
          <p:nvPr>
            <p:ph idx="1"/>
          </p:nvPr>
        </p:nvSpPr>
        <p:spPr>
          <a:xfrm>
            <a:off x="457200" y="1600200"/>
            <a:ext cx="8507288" cy="4997152"/>
          </a:xfrm>
        </p:spPr>
        <p:txBody>
          <a:bodyPr>
            <a:noAutofit/>
          </a:bodyPr>
          <a:lstStyle/>
          <a:p>
            <a:pPr lvl="0"/>
            <a:r>
              <a:rPr lang="sl-SI" sz="2200" smtClean="0"/>
              <a:t>pol nominirancev je veteranov (eden zmagovalec, drugi nominiranci iz 2010), pet pa je novincev</a:t>
            </a:r>
          </a:p>
          <a:p>
            <a:pPr lvl="0"/>
            <a:r>
              <a:rPr lang="sl-SI" sz="2200" smtClean="0"/>
              <a:t>izpadli so poznani avtorji  Evald Flisar, Jani Virk, Štefan Kardoš, Avgust Demšar, Dušan Jelinčič, Roman Rozina, Zorko Simčič (zaradi ljudskoprosvetnega sporočila in pohlevnega junaka), celo dve avtorici (Miriam Drev, Tina Vrščaj), ki sta bili pred tem članici žirije</a:t>
            </a:r>
          </a:p>
          <a:p>
            <a:pPr lvl="0"/>
            <a:r>
              <a:rPr lang="sl-SI" sz="2200" smtClean="0"/>
              <a:t>vedno več je samozaložb, nekaterim založbam in avtorjem za kandidaturo ni mar </a:t>
            </a:r>
          </a:p>
          <a:p>
            <a:pPr lvl="0"/>
            <a:r>
              <a:rPr lang="sl-SI" sz="2200" smtClean="0"/>
              <a:t>vodilni temi: oče-sin (medgeneracijska nesoglasja) + tema norosti</a:t>
            </a:r>
          </a:p>
          <a:p>
            <a:pPr lvl="0"/>
            <a:r>
              <a:rPr lang="sl-SI" sz="2200" smtClean="0"/>
              <a:t>vsi nominirani romani so družbeno kritični </a:t>
            </a:r>
          </a:p>
          <a:p>
            <a:pPr lvl="0"/>
            <a:r>
              <a:rPr lang="sl-SI" sz="2200" smtClean="0"/>
              <a:t>dve generaciji med nominiranci (okrog 60 in 35 let), tri ženske nekoliko zmanjšujejo očitek patriarhalne dominacije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Goran Vojnović</a:t>
            </a:r>
            <a:endParaRPr lang="sl-SI"/>
          </a:p>
        </p:txBody>
      </p:sp>
      <p:sp>
        <p:nvSpPr>
          <p:cNvPr id="3" name="Ograda vsebine 2"/>
          <p:cNvSpPr>
            <a:spLocks noGrp="1"/>
          </p:cNvSpPr>
          <p:nvPr>
            <p:ph idx="1"/>
          </p:nvPr>
        </p:nvSpPr>
        <p:spPr/>
        <p:txBody>
          <a:bodyPr/>
          <a:lstStyle/>
          <a:p>
            <a:pPr lvl="0" indent="0">
              <a:buNone/>
            </a:pPr>
            <a:r>
              <a:rPr lang="sl-SI" sz="3200" smtClean="0"/>
              <a:t>Poniglav je očitek rumenega tiska in spletnih forumov, da gre za ideološki izbor, ki daje prednost balkanski literaturi pred resno literaturo. Nalepka jugonostalgičnega romana dokazuje, da kritiki romana niso prebrali, ker je vse prej kot to.</a:t>
            </a:r>
          </a:p>
          <a:p>
            <a:endParaRPr lang="sl-SI"/>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Spoznanja o nagrajevanju</a:t>
            </a:r>
            <a:endParaRPr lang="sl-SI"/>
          </a:p>
        </p:txBody>
      </p:sp>
      <p:sp>
        <p:nvSpPr>
          <p:cNvPr id="3" name="Ograda vsebine 2"/>
          <p:cNvSpPr>
            <a:spLocks noGrp="1"/>
          </p:cNvSpPr>
          <p:nvPr>
            <p:ph idx="1"/>
          </p:nvPr>
        </p:nvSpPr>
        <p:spPr/>
        <p:txBody>
          <a:bodyPr/>
          <a:lstStyle/>
          <a:p>
            <a:r>
              <a:rPr lang="sl-SI" smtClean="0"/>
              <a:t>skrivnostnost in arbitrarnost sta integralni del nagrajevanja</a:t>
            </a:r>
          </a:p>
          <a:p>
            <a:r>
              <a:rPr lang="sl-SI" smtClean="0"/>
              <a:t>vrednostne predstave so med strokovnimi bralci usklajene bolj, kot pričakujemo</a:t>
            </a:r>
          </a:p>
          <a:p>
            <a:r>
              <a:rPr lang="sl-SI" smtClean="0"/>
              <a:t>žanrska literatura bi morala imeti tako kot mladinska literatura svoje nagrade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1498178"/>
          </a:xfrm>
        </p:spPr>
        <p:txBody>
          <a:bodyPr>
            <a:normAutofit fontScale="90000"/>
          </a:bodyPr>
          <a:lstStyle/>
          <a:p>
            <a:r>
              <a:rPr lang="sl-SI" smtClean="0"/>
              <a:t>Nekompatibilnost literarnega nagrajevanja s civilizacijskimi perspektivami</a:t>
            </a:r>
            <a:endParaRPr lang="sl-SI"/>
          </a:p>
        </p:txBody>
      </p:sp>
      <p:sp>
        <p:nvSpPr>
          <p:cNvPr id="3" name="Ograda vsebine 2"/>
          <p:cNvSpPr>
            <a:spLocks noGrp="1"/>
          </p:cNvSpPr>
          <p:nvPr>
            <p:ph idx="1"/>
          </p:nvPr>
        </p:nvSpPr>
        <p:spPr>
          <a:xfrm>
            <a:off x="395536" y="2420889"/>
            <a:ext cx="7467600" cy="3312368"/>
          </a:xfrm>
        </p:spPr>
        <p:txBody>
          <a:bodyPr>
            <a:normAutofit lnSpcReduction="10000"/>
          </a:bodyPr>
          <a:lstStyle/>
          <a:p>
            <a:r>
              <a:rPr lang="sl-SI" smtClean="0"/>
              <a:t>goji mit vélikega avtorja </a:t>
            </a:r>
            <a:r>
              <a:rPr lang="sl-SI" sz="2000" smtClean="0"/>
              <a:t>(v času, ki uveljavlja skupinsko in anonimno avtorstvo)</a:t>
            </a:r>
            <a:endParaRPr lang="sl-SI" smtClean="0"/>
          </a:p>
          <a:p>
            <a:r>
              <a:rPr lang="sl-SI" smtClean="0"/>
              <a:t>vzdžuje iluzijo univerzalne literarne vrednosti </a:t>
            </a:r>
            <a:r>
              <a:rPr lang="sl-SI" sz="2000" smtClean="0"/>
              <a:t>(v času, ki ne pozna enega samega kanona)</a:t>
            </a:r>
            <a:endParaRPr lang="sl-SI" smtClean="0"/>
          </a:p>
          <a:p>
            <a:r>
              <a:rPr lang="sl-SI" smtClean="0"/>
              <a:t>vztraja pri netransparentnosti kriterijev </a:t>
            </a:r>
            <a:r>
              <a:rPr lang="sl-SI" sz="2100" smtClean="0"/>
              <a:t>(kar je nedemokratično)</a:t>
            </a:r>
            <a:endParaRPr lang="sl-SI" smtClean="0"/>
          </a:p>
          <a:p>
            <a:r>
              <a:rPr lang="sl-SI" smtClean="0"/>
              <a:t>goji koncept slonokoščenega stolpa </a:t>
            </a:r>
            <a:r>
              <a:rPr lang="sl-SI" sz="1900" smtClean="0"/>
              <a:t>(v času, ki zahteva odgovorno vpetost posameznika v skupnost)</a:t>
            </a:r>
            <a:endParaRPr lang="sl-SI" smtClean="0"/>
          </a:p>
          <a:p>
            <a:endParaRPr lang="sl-SI"/>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Literatura</a:t>
            </a:r>
            <a:endParaRPr lang="sl-SI"/>
          </a:p>
        </p:txBody>
      </p:sp>
      <p:sp>
        <p:nvSpPr>
          <p:cNvPr id="3" name="Ograda vsebine 2"/>
          <p:cNvSpPr>
            <a:spLocks noGrp="1"/>
          </p:cNvSpPr>
          <p:nvPr>
            <p:ph idx="1"/>
          </p:nvPr>
        </p:nvSpPr>
        <p:spPr/>
        <p:txBody>
          <a:bodyPr>
            <a:normAutofit lnSpcReduction="10000"/>
          </a:bodyPr>
          <a:lstStyle/>
          <a:p>
            <a:r>
              <a:rPr lang="sl-SI" smtClean="0"/>
              <a:t>Tole predavanje: </a:t>
            </a:r>
            <a:r>
              <a:rPr lang="sl-SI" smtClean="0">
                <a:hlinkClick r:id="rId2"/>
              </a:rPr>
              <a:t>http://</a:t>
            </a:r>
            <a:r>
              <a:rPr lang="sl-SI" smtClean="0">
                <a:hlinkClick r:id="rId2"/>
              </a:rPr>
              <a:t>wff1.ff.uni-lj.si/oddelki/slovenistika/mh/kresnik2013.pptx</a:t>
            </a:r>
            <a:endParaRPr lang="sl-SI" smtClean="0"/>
          </a:p>
          <a:p>
            <a:r>
              <a:rPr lang="sl-SI" smtClean="0">
                <a:hlinkClick r:id="rId3"/>
              </a:rPr>
              <a:t>Nagrada kresnik 2010</a:t>
            </a:r>
            <a:r>
              <a:rPr lang="sl-SI" smtClean="0"/>
              <a:t>. </a:t>
            </a:r>
            <a:r>
              <a:rPr lang="sl-SI" i="1" smtClean="0"/>
              <a:t>Sodobna slovenska književnost (1980–2010)</a:t>
            </a:r>
            <a:r>
              <a:rPr lang="sl-SI" smtClean="0"/>
              <a:t>. Ur. Alojzija Zupan Sosič. Ljubljana: Znanstvena založba FF, 2010 (Obdobja, 29). 93–99.</a:t>
            </a:r>
          </a:p>
          <a:p>
            <a:r>
              <a:rPr lang="sl-SI" smtClean="0"/>
              <a:t>Drugi članki o kresniku v moji bibliografiji: </a:t>
            </a:r>
            <a:r>
              <a:rPr lang="sl-SI" smtClean="0">
                <a:hlinkClick r:id="rId4"/>
              </a:rPr>
              <a:t>http://lit.ijs.si/hlad_bib.html</a:t>
            </a:r>
            <a:endParaRPr lang="sl-SI"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C:\Users\Hladnik\Desktop\Zaslonski posnetki\Kresnik (nagrada) - Wikipedija, prosta enciklopedija - Mozilla Firefox 16.8.2011 75531-1.jpg"/>
          <p:cNvPicPr>
            <a:picLocks noChangeAspect="1" noChangeArrowheads="1"/>
          </p:cNvPicPr>
          <p:nvPr/>
        </p:nvPicPr>
        <p:blipFill>
          <a:blip r:embed="rId2" cstate="print"/>
          <a:srcRect/>
          <a:stretch>
            <a:fillRect/>
          </a:stretch>
        </p:blipFill>
        <p:spPr bwMode="auto">
          <a:xfrm>
            <a:off x="0" y="0"/>
            <a:ext cx="9144000" cy="682336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Literarna kvaliteta je avtorsko predvidljiva</a:t>
            </a:r>
            <a:endParaRPr lang="sl-SI"/>
          </a:p>
        </p:txBody>
      </p:sp>
      <p:sp>
        <p:nvSpPr>
          <p:cNvPr id="3" name="Ograda vsebine 2"/>
          <p:cNvSpPr>
            <a:spLocks noGrp="1"/>
          </p:cNvSpPr>
          <p:nvPr>
            <p:ph idx="1"/>
          </p:nvPr>
        </p:nvSpPr>
        <p:spPr/>
        <p:txBody>
          <a:bodyPr>
            <a:normAutofit lnSpcReduction="10000"/>
          </a:bodyPr>
          <a:lstStyle/>
          <a:p>
            <a:r>
              <a:rPr lang="sl-SI" sz="2400" smtClean="0"/>
              <a:t>Lojze Kovačič, Feri Lainšček, Andrej Skubic in Goran Vojnović so nagrado dobili po dvakrat, Drago Jančar trikrat.</a:t>
            </a:r>
          </a:p>
          <a:p>
            <a:r>
              <a:rPr lang="sl-SI" sz="2400" smtClean="0"/>
              <a:t>Kronični nominiranci brez nagrad: Dušan Merc 8, Vinko Möderndorfer, Evald Flisar 7.</a:t>
            </a:r>
          </a:p>
          <a:p>
            <a:r>
              <a:rPr lang="sl-SI" sz="2400" smtClean="0"/>
              <a:t>Največkrat nominirani nagrajenci: Rebula, Kovačič 4; Lainšček, Jančar, Skubic, Mikeln, Žabot, Virk, Hočevar, </a:t>
            </a:r>
            <a:r>
              <a:rPr lang="sl-SI" sz="2400" smtClean="0">
                <a:solidFill>
                  <a:srgbClr val="FF0000"/>
                </a:solidFill>
              </a:rPr>
              <a:t>Brina</a:t>
            </a:r>
            <a:r>
              <a:rPr lang="sl-SI" sz="2400" smtClean="0"/>
              <a:t> </a:t>
            </a:r>
            <a:r>
              <a:rPr lang="sl-SI" sz="2400" smtClean="0">
                <a:solidFill>
                  <a:srgbClr val="FF0000"/>
                </a:solidFill>
              </a:rPr>
              <a:t>Švigelj-Merat</a:t>
            </a:r>
            <a:r>
              <a:rPr lang="sl-SI" sz="2400" smtClean="0"/>
              <a:t> 3; </a:t>
            </a:r>
            <a:r>
              <a:rPr lang="sl-SI" sz="2400" smtClean="0">
                <a:solidFill>
                  <a:srgbClr val="FF0000"/>
                </a:solidFill>
              </a:rPr>
              <a:t>Nedeljka</a:t>
            </a:r>
            <a:r>
              <a:rPr lang="sl-SI" sz="2400" smtClean="0"/>
              <a:t> </a:t>
            </a:r>
            <a:r>
              <a:rPr lang="sl-SI" sz="2400" smtClean="0">
                <a:solidFill>
                  <a:srgbClr val="FF0000"/>
                </a:solidFill>
              </a:rPr>
              <a:t>Pirjevec </a:t>
            </a:r>
            <a:r>
              <a:rPr lang="sl-SI" sz="2400" smtClean="0"/>
              <a:t>2.</a:t>
            </a:r>
          </a:p>
          <a:p>
            <a:r>
              <a:rPr lang="sl-SI" sz="2400" smtClean="0"/>
              <a:t>Nagrajenci tipa prišel-zmagal: Hieng, Perčič, Marinčič, Šeligo, Golob.</a:t>
            </a:r>
          </a:p>
          <a:p>
            <a:r>
              <a:rPr lang="sl-SI" sz="2400" smtClean="0"/>
              <a:t>Polovica nominirancev se pojavi večkrat.</a:t>
            </a:r>
            <a:endParaRPr lang="sl-SI"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Ženske</a:t>
            </a:r>
            <a:endParaRPr lang="sl-SI"/>
          </a:p>
        </p:txBody>
      </p:sp>
      <p:sp>
        <p:nvSpPr>
          <p:cNvPr id="3" name="Ograda vsebine 2"/>
          <p:cNvSpPr>
            <a:spLocks noGrp="1"/>
          </p:cNvSpPr>
          <p:nvPr>
            <p:ph idx="1"/>
          </p:nvPr>
        </p:nvSpPr>
        <p:spPr>
          <a:xfrm>
            <a:off x="457200" y="1600200"/>
            <a:ext cx="8291264" cy="4525963"/>
          </a:xfrm>
        </p:spPr>
        <p:txBody>
          <a:bodyPr>
            <a:normAutofit fontScale="92500" lnSpcReduction="10000"/>
          </a:bodyPr>
          <a:lstStyle/>
          <a:p>
            <a:pPr indent="0">
              <a:buNone/>
            </a:pPr>
            <a:r>
              <a:rPr lang="pl-PL" sz="3200" smtClean="0"/>
              <a:t>Ženski delež med kresnikovimi nagrajenci je 10 % in med nominiranci 15 %, </a:t>
            </a:r>
            <a:r>
              <a:rPr lang="sl-SI" sz="3200" smtClean="0"/>
              <a:t>kar daje kresniku izrazito moški značaj</a:t>
            </a:r>
            <a:r>
              <a:rPr lang="pl-PL" sz="3200" smtClean="0"/>
              <a:t>. Ž</a:t>
            </a:r>
            <a:r>
              <a:rPr lang="sl-SI" sz="3200" smtClean="0"/>
              <a:t>enski delež v slovenskem romanopisju je sicer blizu 40</a:t>
            </a:r>
            <a:r>
              <a:rPr lang="sl-SI" smtClean="0"/>
              <a:t> </a:t>
            </a:r>
            <a:r>
              <a:rPr lang="sl-SI" sz="3200" smtClean="0"/>
              <a:t>%. Po dve sta bili nominirani samo dvakrat (1999 in 2008), tri 2013. 2011 ni bilo med nominiranimi nobene ženske: za 10. mesto je žirija tehtala med Romanom Rozino in </a:t>
            </a:r>
            <a:r>
              <a:rPr lang="sl-SI" sz="3200" smtClean="0">
                <a:solidFill>
                  <a:srgbClr val="FFFF00"/>
                </a:solidFill>
              </a:rPr>
              <a:t>Vesno Lemaić (</a:t>
            </a:r>
            <a:r>
              <a:rPr lang="sl-SI" sz="3200" i="1" smtClean="0">
                <a:solidFill>
                  <a:srgbClr val="FFFF00"/>
                </a:solidFill>
              </a:rPr>
              <a:t>Odlagališča</a:t>
            </a:r>
            <a:r>
              <a:rPr lang="sl-SI" sz="3200" smtClean="0">
                <a:solidFill>
                  <a:srgbClr val="FFFF00"/>
                </a:solidFill>
              </a:rPr>
              <a:t>)</a:t>
            </a:r>
            <a:r>
              <a:rPr lang="sl-SI" sz="3200" smtClean="0"/>
              <a:t> in se odločila za prvega.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Kdo odloča o nagradah?</a:t>
            </a:r>
            <a:endParaRPr lang="sl-SI"/>
          </a:p>
        </p:txBody>
      </p:sp>
      <p:sp>
        <p:nvSpPr>
          <p:cNvPr id="3" name="Ograda vsebine 2"/>
          <p:cNvSpPr>
            <a:spLocks noGrp="1"/>
          </p:cNvSpPr>
          <p:nvPr>
            <p:ph idx="1"/>
          </p:nvPr>
        </p:nvSpPr>
        <p:spPr/>
        <p:txBody>
          <a:bodyPr/>
          <a:lstStyle/>
          <a:p>
            <a:pPr indent="0">
              <a:buNone/>
            </a:pPr>
            <a:r>
              <a:rPr lang="sl-SI" smtClean="0"/>
              <a:t>Največkrat so ocenjevali Vanesa Matajc in Matej Bogataj (7-krat), Matevž Kos, Ženja Leiler (6) in Peter Kolšek (5). Žiranti so po poklicu kritiki (20), literarni zgodovinarji  z akademskim nazivom in statusom (11) in pisatelji (8). Po študijskem profilu izstopajo literarni komparativisti, zadnje leto pa slovenisti.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Sodobna slovenska romaneskna produkcija</a:t>
            </a:r>
            <a:endParaRPr lang="sl-SI"/>
          </a:p>
        </p:txBody>
      </p:sp>
      <p:sp>
        <p:nvSpPr>
          <p:cNvPr id="7" name="Pravokotnik 6"/>
          <p:cNvSpPr/>
          <p:nvPr/>
        </p:nvSpPr>
        <p:spPr>
          <a:xfrm>
            <a:off x="395536" y="6093296"/>
            <a:ext cx="8352928" cy="646331"/>
          </a:xfrm>
          <a:prstGeom prst="rect">
            <a:avLst/>
          </a:prstGeom>
        </p:spPr>
        <p:txBody>
          <a:bodyPr wrap="square">
            <a:spAutoFit/>
          </a:bodyPr>
          <a:lstStyle/>
          <a:p>
            <a:r>
              <a:rPr lang="sl-SI" smtClean="0"/>
              <a:t>uc=821.163.6* and la=slv and py=2012 and roman not diplomsko = število romanov, vključno s ponatisi klasike in mladinskimi romani</a:t>
            </a:r>
            <a:endParaRPr lang="sl-SI"/>
          </a:p>
        </p:txBody>
      </p:sp>
      <p:graphicFrame>
        <p:nvGraphicFramePr>
          <p:cNvPr id="8" name="Chart 1"/>
          <p:cNvGraphicFramePr>
            <a:graphicFrameLocks/>
          </p:cNvGraphicFramePr>
          <p:nvPr/>
        </p:nvGraphicFramePr>
        <p:xfrm>
          <a:off x="539552" y="1484784"/>
          <a:ext cx="6624736" cy="45994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Kresnikova pravila</a:t>
            </a:r>
            <a:endParaRPr lang="sl-SI"/>
          </a:p>
        </p:txBody>
      </p:sp>
      <p:sp>
        <p:nvSpPr>
          <p:cNvPr id="3" name="Ograda vsebine 2"/>
          <p:cNvSpPr>
            <a:spLocks noGrp="1"/>
          </p:cNvSpPr>
          <p:nvPr>
            <p:ph idx="1"/>
          </p:nvPr>
        </p:nvSpPr>
        <p:spPr/>
        <p:txBody>
          <a:bodyPr>
            <a:normAutofit lnSpcReduction="10000"/>
          </a:bodyPr>
          <a:lstStyle/>
          <a:p>
            <a:r>
              <a:rPr lang="sl-SI" smtClean="0"/>
              <a:t>najboljši izvirni slovenski roman preteklega leta</a:t>
            </a:r>
          </a:p>
          <a:p>
            <a:r>
              <a:rPr lang="sl-SI" smtClean="0"/>
              <a:t>kandidirajo vsi romani ne glede na avtorjevo ali založnikovo željo (brez izrecnih mladinskih romanov)</a:t>
            </a:r>
          </a:p>
          <a:p>
            <a:r>
              <a:rPr lang="sl-SI" smtClean="0"/>
              <a:t>trije koraki: četrtfinale (deseterica), polfinale (peterica), finale (zmagovalec)</a:t>
            </a:r>
          </a:p>
          <a:p>
            <a:r>
              <a:rPr lang="sl-SI" smtClean="0"/>
              <a:t>številčno določanje zaporedja med nominiranci, ob neodločenem izidu odloča predsednik</a:t>
            </a:r>
          </a:p>
          <a:p>
            <a:endParaRPr lang="sl-SI"/>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hnika">
  <a:themeElements>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hnik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hnik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2910</TotalTime>
  <Words>1954</Words>
  <Application>Microsoft Office PowerPoint</Application>
  <PresentationFormat>Diaprojekcija na zaslonu (4:3)</PresentationFormat>
  <Paragraphs>170</Paragraphs>
  <Slides>35</Slides>
  <Notes>4</Notes>
  <HiddenSlides>0</HiddenSlides>
  <MMClips>0</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35</vt:i4>
      </vt:variant>
    </vt:vector>
  </HeadingPairs>
  <TitlesOfParts>
    <vt:vector size="37" baseType="lpstr">
      <vt:lpstr>Tehnika</vt:lpstr>
      <vt:lpstr>Dokument</vt:lpstr>
      <vt:lpstr>Literarno nagrajevanje na primeru slovenskega romana – kresnik 2013</vt:lpstr>
      <vt:lpstr>Kaj pričakujete? </vt:lpstr>
      <vt:lpstr>Slovenske literarne nagrade</vt:lpstr>
      <vt:lpstr>Diapozitiv 4</vt:lpstr>
      <vt:lpstr>Literarna kvaliteta je avtorsko predvidljiva</vt:lpstr>
      <vt:lpstr>Ženske</vt:lpstr>
      <vt:lpstr>Kdo odloča o nagradah?</vt:lpstr>
      <vt:lpstr>Sodobna slovenska romaneskna produkcija</vt:lpstr>
      <vt:lpstr>Kresnikova pravila</vt:lpstr>
      <vt:lpstr>Kako doseči verodostojno, tj. objektivnejše vrednotenje?</vt:lpstr>
      <vt:lpstr>Dileme</vt:lpstr>
      <vt:lpstr>Jezik</vt:lpstr>
      <vt:lpstr>Kresnikova praksa</vt:lpstr>
      <vt:lpstr>Kaj vse presojamo?</vt:lpstr>
      <vt:lpstr>Neliterarni kriteriji naj bi ne vplivali na izbiro</vt:lpstr>
      <vt:lpstr>Negativne sodbe</vt:lpstr>
      <vt:lpstr>Zlovoljnost ob kresniku</vt:lpstr>
      <vt:lpstr>Branost, berljivost in literarna kvaliteta</vt:lpstr>
      <vt:lpstr>Branost Vojnovićeve uspešnice Čefurji raus! (2009) in Cavazze Vesne Milek (2011) </vt:lpstr>
      <vt:lpstr>»Upravičenci do knjižničnega nadomestila«</vt:lpstr>
      <vt:lpstr>Zadnji nagrajenci ...</vt:lpstr>
      <vt:lpstr>... in njihovi romani</vt:lpstr>
      <vt:lpstr>Kresnik 2013</vt:lpstr>
      <vt:lpstr>Deseterica nominirancev 2013</vt:lpstr>
      <vt:lpstr>Rangiranje deseterice</vt:lpstr>
      <vt:lpstr>Peterica nominirancev 2013</vt:lpstr>
      <vt:lpstr>Rangiranje peterice </vt:lpstr>
      <vt:lpstr>Odločanje o zmagovalcu</vt:lpstr>
      <vt:lpstr>Analiza</vt:lpstr>
      <vt:lpstr>Ali žirant sme spreminjati svoje ocene?</vt:lpstr>
      <vt:lpstr>Specifika kresnika 2013</vt:lpstr>
      <vt:lpstr>Goran Vojnović</vt:lpstr>
      <vt:lpstr>Spoznanja o nagrajevanju</vt:lpstr>
      <vt:lpstr>Nekompatibilnost literarnega nagrajevanja s civilizacijskimi perspektivami</vt:lpstr>
      <vt:lpstr>Literatura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Literarno nagrajevanje na primeru slovenskega romana – kresnik 2013</dc:title>
  <dc:creator>Rec.</dc:creator>
  <cp:lastModifiedBy>Rec.</cp:lastModifiedBy>
  <cp:revision>12</cp:revision>
  <dcterms:created xsi:type="dcterms:W3CDTF">2013-06-23T15:33:30Z</dcterms:created>
  <dcterms:modified xsi:type="dcterms:W3CDTF">2013-07-16T17:45:03Z</dcterms:modified>
</cp:coreProperties>
</file>