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84" r:id="rId2"/>
    <p:sldId id="277" r:id="rId3"/>
    <p:sldId id="279" r:id="rId4"/>
    <p:sldId id="280" r:id="rId5"/>
    <p:sldId id="281" r:id="rId6"/>
    <p:sldId id="282" r:id="rId7"/>
    <p:sldId id="278" r:id="rId8"/>
    <p:sldId id="256" r:id="rId9"/>
    <p:sldId id="264" r:id="rId10"/>
    <p:sldId id="270" r:id="rId11"/>
    <p:sldId id="265" r:id="rId12"/>
    <p:sldId id="266" r:id="rId13"/>
    <p:sldId id="267" r:id="rId14"/>
    <p:sldId id="268" r:id="rId15"/>
    <p:sldId id="269" r:id="rId16"/>
    <p:sldId id="274" r:id="rId17"/>
    <p:sldId id="275" r:id="rId18"/>
    <p:sldId id="263" r:id="rId19"/>
    <p:sldId id="271" r:id="rId20"/>
    <p:sldId id="272" r:id="rId21"/>
    <p:sldId id="273" r:id="rId22"/>
    <p:sldId id="262" r:id="rId23"/>
    <p:sldId id="276" r:id="rId24"/>
    <p:sldId id="257" r:id="rId25"/>
    <p:sldId id="259" r:id="rId26"/>
    <p:sldId id="258" r:id="rId27"/>
    <p:sldId id="260" r:id="rId28"/>
    <p:sldId id="261" r:id="rId29"/>
    <p:sldId id="283" r:id="rId30"/>
    <p:sldId id="285" r:id="rId31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sl-SI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sl-SI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l-SI"/>
            </a:p>
          </p:txBody>
        </p:sp>
      </p:grpSp>
      <p:sp>
        <p:nvSpPr>
          <p:cNvPr id="4916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916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943451C-47C2-4A98-BAE4-87BF80B79D43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AE1BAD34-33A6-40F8-A8E2-58F14DE6F28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C844E-89F8-4EDD-9774-222A83C7B0B4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7DAF0-E817-4430-B531-F58DA5CBFEA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44339-CE96-4040-BE66-0F643E97F8B8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0A453-5BF5-45AE-8BB6-21B0851F0A8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94EFD-8368-48D8-AEE9-3B745FEAABC2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3F168-CDFE-4AAF-91E0-6BB8025085A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49475-2304-46A9-930A-24920F0C207A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7C507-AE59-435B-8446-21168654036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75D49-A834-4728-A46C-AF2824E48F40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01821-3B24-43DD-84C3-E717899E8DC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36A27-649B-4F95-A7DC-C763E40E4D19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F0C7-9874-40DA-B776-433A87581C1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A3062-4735-4786-A97B-06B928256F67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D9FEB-36D8-4931-AC95-B62DF3BE1ED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C74A7-DBF4-4181-A8C4-CD68F5B1CA5D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50571-DA3F-49CB-9A31-3551FAD6E5E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5F95-DD14-44D0-AE7B-B217F503A462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BB7ED-0D00-428B-AD5C-F89CBDD505C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1A51B-1B36-4326-80BD-68924999428E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DB7A8-B0E2-4C0E-BBC1-11B9B7C753A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5128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8132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sl-SI"/>
              </a:p>
            </p:txBody>
          </p:sp>
          <p:sp>
            <p:nvSpPr>
              <p:cNvPr id="48133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sl-SI"/>
              </a:p>
            </p:txBody>
          </p:sp>
        </p:grpSp>
        <p:grpSp>
          <p:nvGrpSpPr>
            <p:cNvPr id="5129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8135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sl-SI"/>
              </a:p>
            </p:txBody>
          </p:sp>
          <p:sp>
            <p:nvSpPr>
              <p:cNvPr id="48136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sl-SI"/>
              </a:p>
            </p:txBody>
          </p:sp>
        </p:grpSp>
      </p:grpSp>
      <p:sp>
        <p:nvSpPr>
          <p:cNvPr id="5123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4813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F7F2896-C875-4571-8481-607F0D626249}" type="datetimeFigureOut">
              <a:rPr lang="sl-SI"/>
              <a:pPr>
                <a:defRPr/>
              </a:pPr>
              <a:t>6.12.2012</a:t>
            </a:fld>
            <a:endParaRPr lang="sl-SI"/>
          </a:p>
        </p:txBody>
      </p:sp>
      <p:sp>
        <p:nvSpPr>
          <p:cNvPr id="4814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814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3B923B-A10E-4E5C-A3D5-AFD01112396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l.ijs.si:8080/fedora/get/ezmono:ks/VIEW/" TargetMode="External"/><Relationship Id="rId2" Type="http://schemas.openxmlformats.org/officeDocument/2006/relationships/hyperlink" Target="http://www.ff.uni-lj.si/slovjez/mh/levec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ib.si/v2/StreamFile.aspx?URN=URN:NBN:SI:doc-D5FLIBR6&amp;id=70d38c3c-ab25-4d47-a32a-16ecff2bd225&amp;type=PDF" TargetMode="External"/><Relationship Id="rId2" Type="http://schemas.openxmlformats.org/officeDocument/2006/relationships/hyperlink" Target="http://www.dlib.si/v2/StreamFile.aspx?URN=URN:NBN:SI:doc-RTRZW9TH&amp;id=98bf0fc5-fda7-4c3a-968c-9610b1191952&amp;type=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lib.si/v2/StreamFile.aspx?URN=URN:NBN:SI:doc-8N2LESYP&amp;id=07430a79-6e79-4ea6-9966-01819c47343f&amp;type=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lit.zrc-sazu.si/index.php?q=sl/karttuj" TargetMode="External"/><Relationship Id="rId2" Type="http://schemas.openxmlformats.org/officeDocument/2006/relationships/hyperlink" Target="http://lit.zrc-sazu.si/index.php?q=sl/kartterm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afikon_programa_Microsoft_Office_Excel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afikon_programa_Microsoft_Office_Excel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afikon_programa_Microsoft_Office_Excel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afikon_programa_Microsoft_Office_Excel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smtClean="0"/>
              <a:t>Teorija in praksa literarnega zgodovinopisja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sz="2400" smtClean="0"/>
              <a:t>Slovenska literarna zgodovina skozi čas (statistika, inštitucije)</a:t>
            </a:r>
          </a:p>
          <a:p>
            <a:pPr lvl="1" eaLnBrk="1" hangingPunct="1"/>
            <a:r>
              <a:rPr lang="sl-SI" sz="2000" smtClean="0"/>
              <a:t>Slodnjak : Ocvirk</a:t>
            </a:r>
          </a:p>
          <a:p>
            <a:pPr lvl="1" eaLnBrk="1" hangingPunct="1"/>
            <a:r>
              <a:rPr lang="sl-SI" sz="2000" smtClean="0"/>
              <a:t>Slog literarnovednega pisanja</a:t>
            </a:r>
          </a:p>
          <a:p>
            <a:pPr eaLnBrk="1" hangingPunct="1"/>
            <a:r>
              <a:rPr lang="sl-SI" sz="2400" smtClean="0"/>
              <a:t>Diplomske naloge</a:t>
            </a:r>
          </a:p>
          <a:p>
            <a:pPr eaLnBrk="1" hangingPunct="1"/>
            <a:r>
              <a:rPr lang="sl-SI" sz="2400" smtClean="0"/>
              <a:t>Projekt slovenski literarni zgodovinarji</a:t>
            </a:r>
          </a:p>
          <a:p>
            <a:pPr eaLnBrk="1" hangingPunct="1"/>
            <a:r>
              <a:rPr lang="sl-SI" sz="2400" smtClean="0"/>
              <a:t>Literarna zgodovina na spletu</a:t>
            </a:r>
          </a:p>
          <a:p>
            <a:pPr eaLnBrk="1" hangingPunct="1"/>
            <a:r>
              <a:rPr lang="sl-SI" sz="2400" smtClean="0"/>
              <a:t>Načrt zgodovine slovenske književnosti 1965--2015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smtClean="0"/>
              <a:t>Zgodovina slovenskega slovstva na spletu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sz="2000" smtClean="0"/>
              <a:t>Ivan Macun, </a:t>
            </a:r>
            <a:r>
              <a:rPr lang="sl-SI" sz="2000" i="1" smtClean="0"/>
              <a:t>Cvetje slovenskiga pesništva</a:t>
            </a:r>
            <a:r>
              <a:rPr lang="sl-SI" sz="2000" smtClean="0"/>
              <a:t> (Trst, 1850) 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Ivan Macun, </a:t>
            </a:r>
            <a:r>
              <a:rPr lang="sl-SI" sz="2000" i="1" smtClean="0"/>
              <a:t>Kratak pregled slovenske literature</a:t>
            </a:r>
            <a:r>
              <a:rPr lang="sl-SI" sz="2000" smtClean="0"/>
              <a:t> (1863 [poetika z antologijo in literarnozgodovinski pregled]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Fran Levec, </a:t>
            </a:r>
            <a:r>
              <a:rPr lang="sl-SI" sz="2000" smtClean="0">
                <a:hlinkClick r:id="rId2"/>
              </a:rPr>
              <a:t>Slovensko slovstvo</a:t>
            </a:r>
            <a:r>
              <a:rPr lang="sl-SI" sz="2000" smtClean="0"/>
              <a:t>, rkp. 1871/1872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Karel Glaser, </a:t>
            </a:r>
            <a:r>
              <a:rPr lang="sl-SI" sz="2000" i="1" smtClean="0"/>
              <a:t>Zgodovina </a:t>
            </a:r>
            <a:r>
              <a:rPr lang="sl-SI" sz="2000" i="1" smtClean="0"/>
              <a:t>slovenskega </a:t>
            </a:r>
            <a:r>
              <a:rPr lang="sl-SI" sz="2000" i="1" smtClean="0"/>
              <a:t>slovstva, 1-4</a:t>
            </a:r>
            <a:r>
              <a:rPr lang="sl-SI" sz="2000" smtClean="0"/>
              <a:t> </a:t>
            </a:r>
            <a:r>
              <a:rPr lang="sl-SI" sz="2000" smtClean="0"/>
              <a:t>(1894–98)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Matija Murko, </a:t>
            </a:r>
            <a:r>
              <a:rPr lang="sl-SI" sz="2000" i="1" smtClean="0"/>
              <a:t>Geschichte der älteren südslawischen Litteraturen</a:t>
            </a:r>
            <a:r>
              <a:rPr lang="sl-SI" sz="2000" smtClean="0"/>
              <a:t> (1908)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Franc Simonič, </a:t>
            </a:r>
            <a:r>
              <a:rPr lang="sl-SI" sz="2000" i="1" smtClean="0"/>
              <a:t>Slovenska bibliografija</a:t>
            </a:r>
            <a:r>
              <a:rPr lang="sl-SI" sz="2000" smtClean="0"/>
              <a:t> (1550–1900)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Janko Šlebinger, </a:t>
            </a:r>
            <a:r>
              <a:rPr lang="sl-SI" sz="2000" i="1" smtClean="0"/>
              <a:t>Slovenska bibliografija za l. 1907–1912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Niko Kuret, </a:t>
            </a:r>
            <a:r>
              <a:rPr lang="sl-SI" sz="2000" i="1" smtClean="0"/>
              <a:t>Slovenska knjiga: Seznam po stanju v prodaji dne 30. </a:t>
            </a:r>
            <a:r>
              <a:rPr lang="sl-SI" sz="2000" i="1" smtClean="0"/>
              <a:t>junija </a:t>
            </a:r>
            <a:r>
              <a:rPr lang="sl-SI" sz="2000" i="1" smtClean="0"/>
              <a:t>1939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Karel Štrekelj</a:t>
            </a:r>
            <a:r>
              <a:rPr lang="sl-SI" sz="2000" i="1" smtClean="0"/>
              <a:t>, </a:t>
            </a:r>
            <a:r>
              <a:rPr lang="sl-SI" sz="2000" i="1" smtClean="0">
                <a:hlinkClick r:id="rId3"/>
              </a:rPr>
              <a:t>Zgodovina slovenskega slovstva</a:t>
            </a:r>
            <a:r>
              <a:rPr lang="sl-SI" sz="2000" i="1" smtClean="0"/>
              <a:t>, 1-4 </a:t>
            </a:r>
            <a:r>
              <a:rPr lang="sl-SI" sz="2000" smtClean="0"/>
              <a:t>(Gradec, 1900) </a:t>
            </a:r>
            <a:endParaRPr lang="sl-SI" sz="2000" i="1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b="0" smtClean="0"/>
              <a:t>Slodnjak : Ocvirk</a:t>
            </a:r>
            <a:br>
              <a:rPr lang="sl-SI" sz="3200" b="0" smtClean="0"/>
            </a:br>
            <a:endParaRPr lang="sl-SI" sz="3200" b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l-SI" sz="2400" smtClean="0"/>
              <a:t>Anton Slodnjak, Fran Levstik, </a:t>
            </a:r>
            <a:r>
              <a:rPr lang="sl-SI" sz="2400" b="1" i="1" smtClean="0"/>
              <a:t>Zbrano delo</a:t>
            </a:r>
            <a:r>
              <a:rPr lang="sl-SI" sz="2400" smtClean="0"/>
              <a:t>, 1–6 (1931–35)</a:t>
            </a:r>
          </a:p>
          <a:p>
            <a:pPr eaLnBrk="1" hangingPunct="1">
              <a:lnSpc>
                <a:spcPct val="80000"/>
              </a:lnSpc>
            </a:pPr>
            <a:r>
              <a:rPr lang="sl-SI" sz="2400" smtClean="0"/>
              <a:t>Anton Ocvirk, </a:t>
            </a:r>
            <a:r>
              <a:rPr lang="sl-SI" sz="2400" b="1" i="1" smtClean="0"/>
              <a:t>Levstikov duševni obraz</a:t>
            </a:r>
            <a:r>
              <a:rPr lang="sl-SI" sz="2400" smtClean="0"/>
              <a:t>, diss., 1933; ponatis v </a:t>
            </a:r>
            <a:r>
              <a:rPr lang="sl-SI" sz="2400" i="1" smtClean="0"/>
              <a:t>Levstikovem zborniku</a:t>
            </a:r>
            <a:r>
              <a:rPr lang="sl-SI" sz="2400" smtClean="0"/>
              <a:t> 1933, 134 str.</a:t>
            </a:r>
          </a:p>
          <a:p>
            <a:pPr eaLnBrk="1" hangingPunct="1">
              <a:lnSpc>
                <a:spcPct val="80000"/>
              </a:lnSpc>
            </a:pPr>
            <a:r>
              <a:rPr lang="sl-SI" sz="2400" smtClean="0"/>
              <a:t>Anton Slodnjak, Anton Ocvirk, </a:t>
            </a:r>
            <a:r>
              <a:rPr lang="sl-SI" sz="2400" b="1" smtClean="0">
                <a:hlinkClick r:id="rId2"/>
              </a:rPr>
              <a:t>Levstikov duševni obraz; Inavguralna disertacija</a:t>
            </a:r>
            <a:r>
              <a:rPr lang="sl-SI" sz="2400" smtClean="0"/>
              <a:t>, Dom in svet 46/7-8 (1933)</a:t>
            </a:r>
          </a:p>
          <a:p>
            <a:pPr eaLnBrk="1" hangingPunct="1">
              <a:lnSpc>
                <a:spcPct val="80000"/>
              </a:lnSpc>
            </a:pPr>
            <a:r>
              <a:rPr lang="sl-SI" sz="2400" smtClean="0"/>
              <a:t>Anton Ocvirk, </a:t>
            </a:r>
            <a:r>
              <a:rPr lang="sl-SI" sz="2400" b="1" smtClean="0">
                <a:hlinkClick r:id="rId3"/>
              </a:rPr>
              <a:t>»Obraz« nerazvite slovenske znanstvene kritike</a:t>
            </a:r>
            <a:r>
              <a:rPr lang="sl-SI" sz="2400" smtClean="0"/>
              <a:t>, Ljubljanski zvon 1934</a:t>
            </a:r>
          </a:p>
          <a:p>
            <a:pPr eaLnBrk="1" hangingPunct="1">
              <a:lnSpc>
                <a:spcPct val="80000"/>
              </a:lnSpc>
            </a:pPr>
            <a:r>
              <a:rPr lang="sl-SI" sz="2400" smtClean="0"/>
              <a:t>Anton Slodnjak, </a:t>
            </a:r>
            <a:r>
              <a:rPr lang="sl-SI" sz="2400" b="1" smtClean="0">
                <a:hlinkClick r:id="rId4"/>
              </a:rPr>
              <a:t>Levstikov zbornik; Ljubljana 1933</a:t>
            </a:r>
            <a:r>
              <a:rPr lang="sl-SI" sz="2400" smtClean="0"/>
              <a:t>, Dom in svet 47/3-4 (1934) 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3975"/>
            <a:ext cx="806450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8263"/>
            <a:ext cx="8137525" cy="67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8231187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3825"/>
            <a:ext cx="8231187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smtClean="0"/>
              <a:t>Anton Slodnjak in vrednostno opredeljevanje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smtClean="0"/>
              <a:t>Marja Boršnik in Alojz Gradnik</a:t>
            </a:r>
            <a:br>
              <a:rPr lang="sl-SI" sz="3200" smtClean="0"/>
            </a:br>
            <a:endParaRPr lang="sl-SI" sz="320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l-SI" smtClean="0"/>
              <a:t>Primerjalna književnost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sz="2400" smtClean="0"/>
              <a:t>Tomo Virk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Boris A. Novak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Janez Vrečko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Tone Smolej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Vanesa Matajc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Matevž Kos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Vid Snoj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(predhodniki: Anton Ocvirk </a:t>
            </a:r>
            <a:r>
              <a:rPr lang="sl-SI" sz="2400" smtClean="0"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sl-SI" sz="2400" smtClean="0"/>
              <a:t>, Dušan Pirjevec </a:t>
            </a:r>
            <a:r>
              <a:rPr lang="sl-SI" sz="2400" smtClean="0"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sl-SI" sz="2400" smtClean="0"/>
              <a:t>, Janko Kos, Evald Koren, Lado Kralj)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11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-4275138"/>
            <a:ext cx="8350250" cy="1113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smtClean="0"/>
              <a:t>Slovenska literarna zgodovina personalno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smtClean="0"/>
              <a:t>Živi, mrtvi, upokojeni</a:t>
            </a:r>
          </a:p>
          <a:p>
            <a:pPr eaLnBrk="1" hangingPunct="1"/>
            <a:r>
              <a:rPr lang="sl-SI" smtClean="0"/>
              <a:t>Moški : ženske</a:t>
            </a:r>
          </a:p>
          <a:p>
            <a:pPr eaLnBrk="1" hangingPunct="1"/>
            <a:r>
              <a:rPr lang="sl-SI" smtClean="0"/>
              <a:t>Slovenisti : komparativisti : drugi</a:t>
            </a:r>
          </a:p>
          <a:p>
            <a:pPr eaLnBrk="1" hangingPunct="1"/>
            <a:r>
              <a:rPr lang="sl-SI" smtClean="0"/>
              <a:t>V tujini : doma</a:t>
            </a:r>
          </a:p>
          <a:p>
            <a:pPr eaLnBrk="1" hangingPunct="1"/>
            <a:r>
              <a:rPr lang="sl-SI" smtClean="0"/>
              <a:t>V slovenščini : v drugih jezikih</a:t>
            </a:r>
          </a:p>
          <a:p>
            <a:pPr eaLnBrk="1" hangingPunct="1"/>
            <a:r>
              <a:rPr lang="sl-SI" smtClean="0"/>
              <a:t>Po inštitucijah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11101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635000"/>
            <a:ext cx="6096000" cy="81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11101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635000"/>
            <a:ext cx="6096000" cy="81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l-SI" smtClean="0"/>
              <a:t>FF Maribor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sl-SI" smtClean="0"/>
              <a:t>Miran Štuhec</a:t>
            </a:r>
          </a:p>
          <a:p>
            <a:pPr eaLnBrk="1" hangingPunct="1"/>
            <a:r>
              <a:rPr lang="sl-SI" smtClean="0"/>
              <a:t>Silvija Borovnik</a:t>
            </a:r>
          </a:p>
          <a:p>
            <a:pPr eaLnBrk="1" hangingPunct="1"/>
            <a:r>
              <a:rPr lang="sl-SI" smtClean="0"/>
              <a:t>Jožica Čeh</a:t>
            </a:r>
          </a:p>
          <a:p>
            <a:pPr eaLnBrk="1" hangingPunct="1"/>
            <a:r>
              <a:rPr lang="sl-SI" smtClean="0"/>
              <a:t>Blanka Bošnjak</a:t>
            </a:r>
          </a:p>
          <a:p>
            <a:pPr eaLnBrk="1" hangingPunct="1"/>
            <a:r>
              <a:rPr lang="sl-SI" smtClean="0"/>
              <a:t>Darja Pavlič</a:t>
            </a:r>
          </a:p>
          <a:p>
            <a:pPr eaLnBrk="1" hangingPunct="1"/>
            <a:r>
              <a:rPr lang="sl-SI" smtClean="0"/>
              <a:t>Jože Pogačnik </a:t>
            </a:r>
            <a:r>
              <a:rPr lang="sl-SI" smtClean="0">
                <a:latin typeface="Times New Roman" pitchFamily="18" charset="0"/>
                <a:cs typeface="Times New Roman" pitchFamily="18" charset="0"/>
              </a:rPr>
              <a:t>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>
          <a:xfrm>
            <a:off x="250825" y="1052513"/>
            <a:ext cx="8229600" cy="1143000"/>
          </a:xfrm>
        </p:spPr>
        <p:txBody>
          <a:bodyPr/>
          <a:lstStyle/>
          <a:p>
            <a:pPr eaLnBrk="1" hangingPunct="1"/>
            <a:r>
              <a:rPr lang="sl-SI" sz="3200" smtClean="0"/>
              <a:t>Taras Kermauner in akademska literarna zgodovina</a:t>
            </a:r>
            <a:br>
              <a:rPr lang="sl-SI" sz="3200" smtClean="0"/>
            </a:br>
            <a:endParaRPr lang="sl-SI" sz="320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l-SI" sz="3200" smtClean="0"/>
              <a:t>Inštitut za slovensko literaturo in literarne vede, ZRC SAZU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2205038"/>
            <a:ext cx="8229600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l-SI" sz="1800" smtClean="0"/>
              <a:t>Aktualni</a:t>
            </a:r>
          </a:p>
          <a:p>
            <a:pPr lvl="1" eaLnBrk="1" hangingPunct="1">
              <a:lnSpc>
                <a:spcPct val="80000"/>
              </a:lnSpc>
            </a:pPr>
            <a:r>
              <a:rPr lang="sl-SI" sz="1600" smtClean="0"/>
              <a:t>Marko Juvan (lit. teorija: intertekstualnost, kanon, parodija, Prešeren, teorija literarnega zgodovinopisja)</a:t>
            </a:r>
          </a:p>
          <a:p>
            <a:pPr lvl="1" eaLnBrk="1" hangingPunct="1">
              <a:lnSpc>
                <a:spcPct val="80000"/>
              </a:lnSpc>
            </a:pPr>
            <a:r>
              <a:rPr lang="sl-SI" sz="1600" smtClean="0"/>
              <a:t>Darko Dolinar (uredništvo, pozitivizem, hermenevtika)</a:t>
            </a:r>
          </a:p>
          <a:p>
            <a:pPr lvl="1" eaLnBrk="1" hangingPunct="1">
              <a:lnSpc>
                <a:spcPct val="80000"/>
              </a:lnSpc>
            </a:pPr>
            <a:r>
              <a:rPr lang="sl-SI" sz="1600" smtClean="0"/>
              <a:t>Marjan Dolgan (Pregelj, naratologija, ekspresionizem, uredništvo antologij, Kosovel)</a:t>
            </a:r>
          </a:p>
          <a:p>
            <a:pPr lvl="1" eaLnBrk="1" hangingPunct="1">
              <a:lnSpc>
                <a:spcPct val="80000"/>
              </a:lnSpc>
            </a:pPr>
            <a:r>
              <a:rPr lang="sl-SI" sz="1600" smtClean="0"/>
              <a:t>Marijan Dović (kanon, vrednotenje, empirične in sistemske obravnave; pisatelj, avtorstvo; jazz)</a:t>
            </a:r>
          </a:p>
          <a:p>
            <a:pPr lvl="1" eaLnBrk="1" hangingPunct="1">
              <a:lnSpc>
                <a:spcPct val="80000"/>
              </a:lnSpc>
            </a:pPr>
            <a:r>
              <a:rPr lang="sl-SI" sz="1600" smtClean="0"/>
              <a:t>Matija Ogrin (starejša slovenska književnost, elektronske znanstvenokritične izdaje, literarno vrednotenje)</a:t>
            </a:r>
          </a:p>
          <a:p>
            <a:pPr lvl="1" eaLnBrk="1" hangingPunct="1">
              <a:lnSpc>
                <a:spcPct val="80000"/>
              </a:lnSpc>
            </a:pPr>
            <a:r>
              <a:rPr lang="sl-SI" sz="1600" smtClean="0"/>
              <a:t>Jola Škulj, Alenka Koron, Luka Vidmar, Jernej Habjan</a:t>
            </a:r>
          </a:p>
          <a:p>
            <a:pPr eaLnBrk="1" hangingPunct="1">
              <a:lnSpc>
                <a:spcPct val="80000"/>
              </a:lnSpc>
            </a:pPr>
            <a:r>
              <a:rPr lang="sl-SI" sz="1800" smtClean="0"/>
              <a:t>Nekdanji</a:t>
            </a:r>
          </a:p>
          <a:p>
            <a:pPr lvl="1" eaLnBrk="1" hangingPunct="1">
              <a:lnSpc>
                <a:spcPct val="80000"/>
              </a:lnSpc>
            </a:pPr>
            <a:r>
              <a:rPr lang="sl-SI" sz="1600" smtClean="0"/>
              <a:t>France Kidrič</a:t>
            </a:r>
          </a:p>
          <a:p>
            <a:pPr lvl="1" eaLnBrk="1" hangingPunct="1">
              <a:lnSpc>
                <a:spcPct val="80000"/>
              </a:lnSpc>
            </a:pPr>
            <a:r>
              <a:rPr lang="sl-SI" sz="1600" smtClean="0"/>
              <a:t>Anton Ocvirk</a:t>
            </a:r>
          </a:p>
          <a:p>
            <a:pPr lvl="1" eaLnBrk="1" hangingPunct="1">
              <a:lnSpc>
                <a:spcPct val="80000"/>
              </a:lnSpc>
            </a:pPr>
            <a:r>
              <a:rPr lang="sl-SI" sz="1600" smtClean="0"/>
              <a:t>Majda Stanovnik</a:t>
            </a:r>
          </a:p>
          <a:p>
            <a:pPr eaLnBrk="1" hangingPunct="1">
              <a:lnSpc>
                <a:spcPct val="80000"/>
              </a:lnSpc>
            </a:pPr>
            <a:r>
              <a:rPr lang="sl-SI" sz="1800" smtClean="0"/>
              <a:t>Na drugih inštitutih: Marko Terseglav (ljudske pesmi), Marija Stanonik (folkloristika), Igor Grdina (starejša slov. knjiž.), Primož Jakopin (besedilni korpusi), Janja Žitnik (izseljenska lit.), Vlado Nartnik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l-SI" smtClean="0"/>
              <a:t>Publikacije ZRC SAZU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sl-SI" sz="2400" smtClean="0"/>
              <a:t>Literarni leksikon &gt; Studia litteraria</a:t>
            </a:r>
          </a:p>
          <a:p>
            <a:pPr eaLnBrk="1" hangingPunct="1"/>
            <a:r>
              <a:rPr lang="sl-SI" sz="2400" smtClean="0"/>
              <a:t>e-Ziss</a:t>
            </a:r>
          </a:p>
          <a:p>
            <a:pPr eaLnBrk="1" hangingPunct="1"/>
            <a:r>
              <a:rPr lang="sl-SI" sz="2400" smtClean="0"/>
              <a:t>Korespondence</a:t>
            </a:r>
          </a:p>
          <a:p>
            <a:pPr eaLnBrk="1" hangingPunct="1"/>
            <a:r>
              <a:rPr lang="sl-SI" sz="2400" smtClean="0"/>
              <a:t>SBL &gt; Inštitut za kulturno zgodovino</a:t>
            </a:r>
          </a:p>
          <a:p>
            <a:pPr eaLnBrk="1" hangingPunct="1"/>
            <a:r>
              <a:rPr lang="sl-SI" sz="2400" smtClean="0"/>
              <a:t>Zbrana dela slovenskih pesnikov in pisateljev</a:t>
            </a:r>
          </a:p>
          <a:p>
            <a:pPr eaLnBrk="1" hangingPunct="1"/>
            <a:r>
              <a:rPr lang="sl-SI" sz="2400" smtClean="0">
                <a:hlinkClick r:id="rId2"/>
              </a:rPr>
              <a:t>Kartoteka literarnih terminov v slovenskem periodičnem tisku</a:t>
            </a:r>
            <a:endParaRPr lang="sl-SI" sz="2400" smtClean="0"/>
          </a:p>
          <a:p>
            <a:pPr eaLnBrk="1" hangingPunct="1"/>
            <a:r>
              <a:rPr lang="sl-SI" sz="2400" smtClean="0">
                <a:hlinkClick r:id="rId3"/>
              </a:rPr>
              <a:t>Kartoteka tujih avtorjev v slovenskem periodičnem tisku (1770-1970)</a:t>
            </a:r>
            <a:r>
              <a:rPr lang="sl-SI" sz="2400" smtClean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260350"/>
            <a:ext cx="7924800" cy="1143000"/>
          </a:xfrm>
        </p:spPr>
        <p:txBody>
          <a:bodyPr anchor="ctr"/>
          <a:lstStyle/>
          <a:p>
            <a:pPr eaLnBrk="1" hangingPunct="1"/>
            <a:r>
              <a:rPr lang="sl-SI" smtClean="0"/>
              <a:t>SAZU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2349500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l-SI" sz="1400" smtClean="0"/>
              <a:t>II. razred: Filološke in literne vede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France Bernik (Jenko, Cankar, vojna proza)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Kajetan Gantar (klasični filolog: vpliv antike na slov</a:t>
            </a:r>
            <a:r>
              <a:rPr lang="sl-SI" sz="1400" smtClean="0"/>
              <a:t>. </a:t>
            </a:r>
            <a:r>
              <a:rPr lang="sl-SI" sz="1400" smtClean="0"/>
              <a:t>pisatelje)</a:t>
            </a:r>
            <a:endParaRPr lang="sl-SI" sz="1400" smtClean="0"/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Andrej Inkret (AGRFT, lit. </a:t>
            </a:r>
            <a:r>
              <a:rPr lang="sl-SI" sz="1400" smtClean="0"/>
              <a:t>in </a:t>
            </a:r>
            <a:r>
              <a:rPr lang="sl-SI" sz="1400" smtClean="0"/>
              <a:t>gledališki </a:t>
            </a:r>
            <a:r>
              <a:rPr lang="sl-SI" sz="1400" smtClean="0"/>
              <a:t>kritik, urednik Kocbeka)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Matjaž Kmecl (slov. pripovedna proza, novela, roman)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Janko Kos (Cankar, Prešeren, lit. teorija, metodologija ...)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Jože Krašovec (biblicist, Cankar)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Milko Matičetov (folklorist: ljudsko pripovedništvo)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Dušan Moravec (slov. dramatika, urednik L. Mrzela in L. Kraigherja)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Boris Paternu (prešernoslovec, NOB)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Primož Simoniti (klasični filolog, latiniski pisci na Slov.)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Janez Stanonik (germanist: nemška lit. na Slov., slov. pisatelji v Ameriki)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Jože Toporišič (jezikoslovec: Finžgar)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Franc Zadravec (Cankar, Kranjc</a:t>
            </a:r>
            <a:r>
              <a:rPr lang="sl-SI" sz="1400" smtClean="0"/>
              <a:t>, </a:t>
            </a:r>
            <a:r>
              <a:rPr lang="sl-SI" sz="1400" smtClean="0"/>
              <a:t>Gradnik, ekspresionizem</a:t>
            </a:r>
            <a:r>
              <a:rPr lang="sl-SI" sz="1400" smtClean="0"/>
              <a:t>, satira, sodobni roman)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Dopisni člani: Henry Cooper (Prešeren), G. Giesemann, R. Lauer, J. Martinović (Kette), R. Neuhäuser, E. Prunč (prevodoslovje, Jarnik, nem. lit. v slov. prevodih, dialektologija)</a:t>
            </a:r>
          </a:p>
          <a:p>
            <a:pPr eaLnBrk="1" hangingPunct="1">
              <a:lnSpc>
                <a:spcPct val="80000"/>
              </a:lnSpc>
            </a:pPr>
            <a:r>
              <a:rPr lang="sl-SI" sz="1400" smtClean="0"/>
              <a:t>Pokojni: Josip Vidmar</a:t>
            </a:r>
            <a:r>
              <a:rPr lang="sl-SI" sz="1400" smtClean="0">
                <a:solidFill>
                  <a:schemeClr val="bg2"/>
                </a:solidFill>
              </a:rPr>
              <a:t>, Oton Berkopec, František Benhart, </a:t>
            </a:r>
            <a:r>
              <a:rPr lang="sl-SI" sz="1400" smtClean="0"/>
              <a:t>Marja Boršnik</a:t>
            </a:r>
            <a:r>
              <a:rPr lang="sl-SI" sz="1400" smtClean="0">
                <a:solidFill>
                  <a:schemeClr val="bg2"/>
                </a:solidFill>
              </a:rPr>
              <a:t>, Aleksandar Flaker, </a:t>
            </a:r>
            <a:r>
              <a:rPr lang="sl-SI" sz="1400" smtClean="0"/>
              <a:t>Ivan Grafenauer, France Kidrič</a:t>
            </a:r>
            <a:r>
              <a:rPr lang="sl-SI" sz="1400" smtClean="0">
                <a:solidFill>
                  <a:schemeClr val="bg2"/>
                </a:solidFill>
              </a:rPr>
              <a:t>, Zoran Konstantinović, Miroslav Kravar, </a:t>
            </a:r>
            <a:r>
              <a:rPr lang="sl-SI" sz="1400" smtClean="0"/>
              <a:t>Bratko Kreft</a:t>
            </a:r>
            <a:r>
              <a:rPr lang="sl-SI" sz="1400" smtClean="0">
                <a:solidFill>
                  <a:schemeClr val="bg2"/>
                </a:solidFill>
              </a:rPr>
              <a:t>, Filip Kalan Kumbatovič, Niko Kuret, </a:t>
            </a:r>
            <a:r>
              <a:rPr lang="sl-SI" sz="1400" smtClean="0"/>
              <a:t>Janko Lavrin, Boris Merhar</a:t>
            </a:r>
            <a:r>
              <a:rPr lang="sl-SI" sz="1400" smtClean="0">
                <a:solidFill>
                  <a:schemeClr val="bg2"/>
                </a:solidFill>
              </a:rPr>
              <a:t>, Matija Murko, </a:t>
            </a:r>
            <a:r>
              <a:rPr lang="sl-SI" sz="1400" smtClean="0"/>
              <a:t>Anton Ocvirk, Jože Pogačnik</a:t>
            </a:r>
            <a:r>
              <a:rPr lang="sl-SI" sz="1400" smtClean="0">
                <a:solidFill>
                  <a:schemeClr val="bg2"/>
                </a:solidFill>
              </a:rPr>
              <a:t>, Alfred Rammelmeyer, </a:t>
            </a:r>
            <a:r>
              <a:rPr lang="sl-SI" sz="1400" smtClean="0"/>
              <a:t>Anton Slodnjak, Anton Sovre</a:t>
            </a:r>
            <a:r>
              <a:rPr lang="sl-SI" sz="1400" smtClean="0">
                <a:solidFill>
                  <a:schemeClr val="bg2"/>
                </a:solidFill>
              </a:rPr>
              <a:t>,  Stanko Škerlj, </a:t>
            </a:r>
            <a:r>
              <a:rPr lang="sl-SI" sz="1400" smtClean="0"/>
              <a:t>Janko Šlebinger</a:t>
            </a:r>
            <a:r>
              <a:rPr lang="sl-SI" sz="1400" smtClean="0">
                <a:solidFill>
                  <a:schemeClr val="bg2"/>
                </a:solidFill>
              </a:rPr>
              <a:t>, Frank Wollman,</a:t>
            </a:r>
            <a:r>
              <a:rPr lang="sl-SI" sz="1400" smtClean="0"/>
              <a:t> Taras Kermauner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l-SI" sz="1200" smtClean="0"/>
              <a:t>(V. razred: Umetnosti: pisatelji od Jančarja do Zlobca)</a:t>
            </a:r>
          </a:p>
          <a:p>
            <a:pPr eaLnBrk="1" hangingPunct="1">
              <a:lnSpc>
                <a:spcPct val="80000"/>
              </a:lnSpc>
            </a:pPr>
            <a:endParaRPr lang="sl-SI" sz="120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l-SI" smtClean="0"/>
              <a:t>Drugi literarni zgodovinarji</a:t>
            </a:r>
          </a:p>
        </p:txBody>
      </p:sp>
      <p:sp>
        <p:nvSpPr>
          <p:cNvPr id="29699" name="Ograda vsebine 2"/>
          <p:cNvSpPr>
            <a:spLocks noGrp="1"/>
          </p:cNvSpPr>
          <p:nvPr>
            <p:ph idx="4294967295"/>
          </p:nvPr>
        </p:nvSpPr>
        <p:spPr>
          <a:xfrm>
            <a:off x="250825" y="2276475"/>
            <a:ext cx="8229600" cy="4997450"/>
          </a:xfrm>
        </p:spPr>
        <p:txBody>
          <a:bodyPr/>
          <a:lstStyle/>
          <a:p>
            <a:pPr eaLnBrk="1" hangingPunct="1"/>
            <a:r>
              <a:rPr lang="sl-SI" sz="1800" smtClean="0"/>
              <a:t>Sociologi: Dimitrij Rupel, Rastko Močnik, Igor Kramberger, Janez Strehovec, Aleš Debeljak</a:t>
            </a:r>
          </a:p>
          <a:p>
            <a:pPr eaLnBrk="1" hangingPunct="1"/>
            <a:r>
              <a:rPr lang="sl-SI" sz="1800" smtClean="0"/>
              <a:t>Filozofi: Gorazd Kocjančič, Tine Hribar</a:t>
            </a:r>
          </a:p>
          <a:p>
            <a:pPr eaLnBrk="1" hangingPunct="1"/>
            <a:r>
              <a:rPr lang="sl-SI" sz="1800" smtClean="0"/>
              <a:t>Tujina: Henry Cooper, Zdzysław Darasz, Peter Scherber, Juraj Martinović, Bojana Pantović-Stojanović, István Lukács, Zvonko Kovač; Aleksander Isačenko</a:t>
            </a:r>
          </a:p>
          <a:p>
            <a:pPr eaLnBrk="1" hangingPunct="1"/>
            <a:r>
              <a:rPr lang="sl-SI" sz="1800" smtClean="0"/>
              <a:t>Trst: Miran Košuta, Marija Mitrović, Marija Pirjevec, Zoltan Jan</a:t>
            </a:r>
          </a:p>
          <a:p>
            <a:pPr eaLnBrk="1" hangingPunct="1"/>
            <a:r>
              <a:rPr lang="sl-SI" sz="1800" smtClean="0"/>
              <a:t>Celovec: Peter Svetina, Gradec: Erich Prunč</a:t>
            </a:r>
          </a:p>
          <a:p>
            <a:pPr eaLnBrk="1" hangingPunct="1"/>
            <a:r>
              <a:rPr lang="sl-SI" sz="1800" smtClean="0"/>
              <a:t>Jezikoslovci: Vlado Nartnik, Jože Toporišič</a:t>
            </a:r>
          </a:p>
          <a:p>
            <a:pPr eaLnBrk="1" hangingPunct="1"/>
            <a:r>
              <a:rPr lang="sl-SI" sz="1800" smtClean="0"/>
              <a:t>Germanisti: Neva Šlibar, Tone Janko, Mirko Jurak, Katarina Bogataj-Gradišnik, Janez Stanonik</a:t>
            </a:r>
          </a:p>
          <a:p>
            <a:pPr eaLnBrk="1" hangingPunct="1"/>
            <a:endParaRPr lang="sl-SI" sz="180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l-SI" smtClean="0"/>
              <a:t>Drugi, še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362200"/>
            <a:ext cx="7693025" cy="41631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sz="2000" smtClean="0"/>
              <a:t>Slavisti: Drago Bajt, Janez Rotar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Pokojni: France Koblar, Joža Mahnič, Viktor Smolej, Vladimir Kralj, L. Legiša, Mirko Rupel, Karol Glaser, Jakob Kelemina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Nova Gorica: Katja Mihurko Poniž, Zoran Božič, Barbara Pregelj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PeF: Igor Saksida, Milena Blažić, Marjana Kobe, Gregor Kocijan; Metka Kordigel, Jože Lipnik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AGRFT: Denis Poniž, Andrej Inkret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Koper: Krištof Jacek Kozak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Knjižničarji: Janko Šlebinger, Katarina Bogataj Gradišnik, Vera Troha, Alenka Koron, Tone Perčič</a:t>
            </a:r>
          </a:p>
          <a:p>
            <a:pPr eaLnBrk="1" hangingPunct="1">
              <a:lnSpc>
                <a:spcPct val="90000"/>
              </a:lnSpc>
            </a:pPr>
            <a:r>
              <a:rPr lang="sl-SI" sz="2000" smtClean="0"/>
              <a:t>Srednješolski učitelji: Fran Levec, France Pibernik, Andrijan Lah, Franci Just, Lojze Krakar</a:t>
            </a:r>
          </a:p>
          <a:p>
            <a:pPr eaLnBrk="1" hangingPunct="1">
              <a:lnSpc>
                <a:spcPct val="90000"/>
              </a:lnSpc>
            </a:pPr>
            <a:endParaRPr lang="sl-SI" sz="2000" smtClean="0"/>
          </a:p>
          <a:p>
            <a:pPr eaLnBrk="1" hangingPunct="1">
              <a:lnSpc>
                <a:spcPct val="90000"/>
              </a:lnSpc>
            </a:pPr>
            <a:endParaRPr lang="sl-SI" sz="200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smtClean="0"/>
              <a:t>Struktura geselskega članka o literarnem zgodovinarju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smtClean="0"/>
              <a:t>Slika (+ okvir)</a:t>
            </a:r>
          </a:p>
          <a:p>
            <a:pPr eaLnBrk="1" hangingPunct="1"/>
            <a:r>
              <a:rPr lang="sl-SI" smtClean="0"/>
              <a:t>Kratka oznaka</a:t>
            </a:r>
          </a:p>
          <a:p>
            <a:pPr eaLnBrk="1" hangingPunct="1"/>
            <a:r>
              <a:rPr lang="sl-SI" smtClean="0"/>
              <a:t>Življenje</a:t>
            </a:r>
          </a:p>
          <a:p>
            <a:pPr eaLnBrk="1" hangingPunct="1"/>
            <a:r>
              <a:rPr lang="sl-SI" smtClean="0"/>
              <a:t>Delo</a:t>
            </a:r>
          </a:p>
          <a:p>
            <a:pPr eaLnBrk="1" hangingPunct="1"/>
            <a:r>
              <a:rPr lang="sl-SI" smtClean="0"/>
              <a:t>Bibliografija</a:t>
            </a:r>
          </a:p>
          <a:p>
            <a:pPr eaLnBrk="1" hangingPunct="1"/>
            <a:r>
              <a:rPr lang="sl-SI" smtClean="0"/>
              <a:t>Kategorizacija</a:t>
            </a:r>
          </a:p>
          <a:p>
            <a:pPr eaLnBrk="1" hangingPunct="1"/>
            <a:endParaRPr lang="sl-SI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/>
              <a:t>Spol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l-SI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468313" y="1773238"/>
          <a:ext cx="8135937" cy="4829175"/>
        </p:xfrm>
        <a:graphic>
          <a:graphicData uri="http://schemas.openxmlformats.org/presentationml/2006/ole">
            <p:oleObj spid="_x0000_s1026" name="Grafikon" r:id="rId3" imgW="4686469" imgH="2781469" progId="Excel.Chart.8">
              <p:embed/>
            </p:oleObj>
          </a:graphicData>
        </a:graphic>
      </p:graphicFrame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6516688" y="1989138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/>
              <a:t>Žensk je 42 %</a:t>
            </a: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1476375" y="3141663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/>
              <a:t>Žensk je 7 %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29600" cy="1143000"/>
          </a:xfrm>
        </p:spPr>
        <p:txBody>
          <a:bodyPr/>
          <a:lstStyle/>
          <a:p>
            <a:pPr eaLnBrk="1" hangingPunct="1"/>
            <a:r>
              <a:rPr lang="sl-SI" sz="3200" smtClean="0"/>
              <a:t>Načrt zgodovine slovenske književnosti 1965--2015</a:t>
            </a:r>
            <a:br>
              <a:rPr lang="sl-SI" sz="3200" smtClean="0"/>
            </a:br>
            <a:endParaRPr lang="sl-SI" sz="320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2275" y="4221163"/>
            <a:ext cx="8229600" cy="4525962"/>
          </a:xfrm>
        </p:spPr>
        <p:txBody>
          <a:bodyPr/>
          <a:lstStyle/>
          <a:p>
            <a:pPr eaLnBrk="1" hangingPunct="1"/>
            <a:r>
              <a:rPr lang="sl-SI" smtClean="0"/>
              <a:t>Vabljeni k sodelovanju!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/>
              <a:t>Inštitucije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0" y="2105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l-SI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0" y="1698625"/>
          <a:ext cx="8748713" cy="4941888"/>
        </p:xfrm>
        <a:graphic>
          <a:graphicData uri="http://schemas.openxmlformats.org/presentationml/2006/ole">
            <p:oleObj spid="_x0000_s2050" name="Grafikon" r:id="rId3" imgW="4686469" imgH="2648035" progId="Excel.Chart.8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/>
              <a:t>Filologije</a:t>
            </a: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0" y="2033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l-SI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0" y="1604963"/>
          <a:ext cx="8675688" cy="5167312"/>
        </p:xfrm>
        <a:graphic>
          <a:graphicData uri="http://schemas.openxmlformats.org/presentationml/2006/ole">
            <p:oleObj spid="_x0000_s3074" name="Grafikon" r:id="rId3" imgW="4686469" imgH="2790952" progId="Excel.Chart.8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4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924800" cy="1143000"/>
          </a:xfrm>
        </p:spPr>
        <p:txBody>
          <a:bodyPr/>
          <a:lstStyle/>
          <a:p>
            <a:pPr eaLnBrk="1" hangingPunct="1"/>
            <a:r>
              <a:rPr lang="sl-SI" smtClean="0"/>
              <a:t>Disertacije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l-SI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0" y="2690813"/>
          <a:ext cx="6408738" cy="4167187"/>
        </p:xfrm>
        <a:graphic>
          <a:graphicData uri="http://schemas.openxmlformats.org/presentationml/2006/ole">
            <p:oleObj spid="_x0000_s4098" name="Grafikon" r:id="rId3" imgW="4686469" imgH="3048000" progId="Excel.Chart.8">
              <p:embed/>
            </p:oleObj>
          </a:graphicData>
        </a:graphic>
      </p:graphicFrame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6516688" y="2349500"/>
            <a:ext cx="26273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sl-SI"/>
              <a:t>šele v 30. letih v slovenščini</a:t>
            </a:r>
          </a:p>
          <a:p>
            <a:pPr>
              <a:buFontTx/>
              <a:buChar char="•"/>
            </a:pPr>
            <a:r>
              <a:rPr lang="sl-SI"/>
              <a:t>70. in 80. leta – 1 disertacija letno</a:t>
            </a:r>
          </a:p>
          <a:p>
            <a:pPr>
              <a:buFontTx/>
              <a:buChar char="•"/>
            </a:pPr>
            <a:r>
              <a:rPr lang="sl-SI"/>
              <a:t>90. leta – 2--3 disertacije letno</a:t>
            </a:r>
          </a:p>
          <a:p>
            <a:pPr>
              <a:buFontTx/>
              <a:buChar char="•"/>
            </a:pPr>
            <a:r>
              <a:rPr lang="sl-SI"/>
              <a:t>2000&gt; -- 3--4 disertacije letno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4067175" y="188913"/>
            <a:ext cx="47529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/>
              <a:t>V 70. in 80. letih je ljubljanska slovenistika servisirala pet od osmih disertacij, v zadnjih dveh desetletjih pa polovico ali manj.</a:t>
            </a: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6516688" y="6021388"/>
            <a:ext cx="2468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/>
              <a:t>Delež disertacij v tujem jeziku pada!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smtClean="0"/>
              <a:t>Projekt Slovenski literarni zgodovinarji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smtClean="0"/>
              <a:t>seznam slovenskih literarnih zgodovinarjev</a:t>
            </a:r>
          </a:p>
          <a:p>
            <a:pPr eaLnBrk="1" hangingPunct="1"/>
            <a:endParaRPr lang="sl-SI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sl-SI" sz="3200" smtClean="0"/>
              <a:t>Literarni zgodovinarji po inštitucijah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sz="2400" smtClean="0"/>
              <a:t>Filozofska fakulteta v Ljubljani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Filozofska fakulteta v Mariboru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Humanistična fakulteta v Kopru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Univerza v Novi Gorici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Pedagoška fakulteta (Ljubljana, Maribor)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ZRC SAZU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SAZU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Druge fakultete in univerze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smtClean="0"/>
              <a:t>Posamezniki drugje</a:t>
            </a:r>
          </a:p>
          <a:p>
            <a:pPr eaLnBrk="1" hangingPunct="1">
              <a:lnSpc>
                <a:spcPct val="90000"/>
              </a:lnSpc>
            </a:pPr>
            <a:endParaRPr lang="sl-SI" sz="240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smtClean="0"/>
              <a:t>Zgodovina slovenskega slovstva na spletu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l-SI" sz="2000" smtClean="0"/>
              <a:t>Fran Levec, Dr. Janez Bleiweis (SV 35, 1880), Matija Valjavec: Životopis, 1895 (KK 2, 1895), Dr. Fr. Prešeren (KK 7, 1900) </a:t>
            </a:r>
          </a:p>
          <a:p>
            <a:pPr eaLnBrk="1" hangingPunct="1">
              <a:lnSpc>
                <a:spcPct val="80000"/>
              </a:lnSpc>
            </a:pPr>
            <a:r>
              <a:rPr lang="sl-SI" sz="2000" smtClean="0"/>
              <a:t>Josip Cimperman, Življenje in pesni Franje Ser. Cimpermana (1874)</a:t>
            </a:r>
          </a:p>
          <a:p>
            <a:pPr eaLnBrk="1" hangingPunct="1">
              <a:lnSpc>
                <a:spcPct val="80000"/>
              </a:lnSpc>
            </a:pPr>
            <a:r>
              <a:rPr lang="sl-SI" sz="2000" smtClean="0"/>
              <a:t>Gregor Krek, Einleitung in die slavische Literatur-geschichte; akademische Vorlesungen, Studien und kritische Streifzüge (1887)</a:t>
            </a:r>
          </a:p>
          <a:p>
            <a:pPr eaLnBrk="1" hangingPunct="1">
              <a:lnSpc>
                <a:spcPct val="80000"/>
              </a:lnSpc>
            </a:pPr>
            <a:r>
              <a:rPr lang="sl-SI" sz="2000" smtClean="0"/>
              <a:t>Gregor Krek, Anton Aškerc, Studie mit Übersetzungsproben (1899) </a:t>
            </a:r>
          </a:p>
          <a:p>
            <a:pPr eaLnBrk="1" hangingPunct="1">
              <a:lnSpc>
                <a:spcPct val="80000"/>
              </a:lnSpc>
            </a:pPr>
            <a:r>
              <a:rPr lang="sl-SI" sz="2000" smtClean="0"/>
              <a:t>Ivan Prijatelj, Drama Prešernovega duševnega življenja (Naši zapiski 1905) </a:t>
            </a:r>
          </a:p>
          <a:p>
            <a:pPr eaLnBrk="1" hangingPunct="1">
              <a:lnSpc>
                <a:spcPct val="80000"/>
              </a:lnSpc>
            </a:pPr>
            <a:r>
              <a:rPr lang="sl-SI" sz="2000" smtClean="0"/>
              <a:t>Dragotin Lončar, ocena Prijateljeve študije Janko Kersnik, njega delo in doba, Veda 1914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psule">
  <a:themeElements>
    <a:clrScheme name="Kapsu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u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u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u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u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u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358</TotalTime>
  <Words>1272</Words>
  <Application>Microsoft Office PowerPoint</Application>
  <PresentationFormat>Diaprojekcija na zaslonu (4:3)</PresentationFormat>
  <Paragraphs>146</Paragraphs>
  <Slides>30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36" baseType="lpstr">
      <vt:lpstr>Arial</vt:lpstr>
      <vt:lpstr>Wingdings</vt:lpstr>
      <vt:lpstr>Calibri</vt:lpstr>
      <vt:lpstr>Times New Roman</vt:lpstr>
      <vt:lpstr>Kapsule</vt:lpstr>
      <vt:lpstr>Microsoft Office Excelov grafikon</vt:lpstr>
      <vt:lpstr>Teorija in praksa literarnega zgodovinopisja </vt:lpstr>
      <vt:lpstr>Slovenska literarna zgodovina personalno</vt:lpstr>
      <vt:lpstr>Spol</vt:lpstr>
      <vt:lpstr>Inštitucije</vt:lpstr>
      <vt:lpstr>Filologije</vt:lpstr>
      <vt:lpstr>Disertacije</vt:lpstr>
      <vt:lpstr>Projekt Slovenski literarni zgodovinarji</vt:lpstr>
      <vt:lpstr>Literarni zgodovinarji po inštitucijah</vt:lpstr>
      <vt:lpstr>Zgodovina slovenskega slovstva na spletu</vt:lpstr>
      <vt:lpstr>Zgodovina slovenskega slovstva na spletu</vt:lpstr>
      <vt:lpstr>Slodnjak : Ocvirk </vt:lpstr>
      <vt:lpstr>Diapozitiv 12</vt:lpstr>
      <vt:lpstr>Diapozitiv 13</vt:lpstr>
      <vt:lpstr>Diapozitiv 14</vt:lpstr>
      <vt:lpstr>Diapozitiv 15</vt:lpstr>
      <vt:lpstr>Anton Slodnjak in vrednostno opredeljevanje</vt:lpstr>
      <vt:lpstr>Marja Boršnik in Alojz Gradnik </vt:lpstr>
      <vt:lpstr>Primerjalna književnost</vt:lpstr>
      <vt:lpstr>Diapozitiv 19</vt:lpstr>
      <vt:lpstr>Diapozitiv 20</vt:lpstr>
      <vt:lpstr>Diapozitiv 21</vt:lpstr>
      <vt:lpstr>FF Maribor</vt:lpstr>
      <vt:lpstr>Taras Kermauner in akademska literarna zgodovina </vt:lpstr>
      <vt:lpstr>Inštitut za slovensko literaturo in literarne vede, ZRC SAZU</vt:lpstr>
      <vt:lpstr>Publikacije ZRC SAZU</vt:lpstr>
      <vt:lpstr>SAZU</vt:lpstr>
      <vt:lpstr>Drugi literarni zgodovinarji</vt:lpstr>
      <vt:lpstr>Drugi, še</vt:lpstr>
      <vt:lpstr>Struktura geselskega članka o literarnem zgodovinarju</vt:lpstr>
      <vt:lpstr>Načrt zgodovine slovenske književnosti 1965--2015 </vt:lpstr>
    </vt:vector>
  </TitlesOfParts>
  <Company>UNI LJ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Literarni zgodovinarji po inštitucijah</dc:title>
  <dc:creator>hladnikm</dc:creator>
  <cp:lastModifiedBy>Rec.</cp:lastModifiedBy>
  <cp:revision>15</cp:revision>
  <dcterms:created xsi:type="dcterms:W3CDTF">2011-01-07T06:40:54Z</dcterms:created>
  <dcterms:modified xsi:type="dcterms:W3CDTF">2012-12-06T21:07:28Z</dcterms:modified>
</cp:coreProperties>
</file>