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302" r:id="rId5"/>
    <p:sldId id="300" r:id="rId6"/>
    <p:sldId id="260" r:id="rId7"/>
    <p:sldId id="279" r:id="rId8"/>
    <p:sldId id="261" r:id="rId9"/>
    <p:sldId id="276" r:id="rId10"/>
    <p:sldId id="277" r:id="rId11"/>
    <p:sldId id="278" r:id="rId12"/>
    <p:sldId id="262" r:id="rId13"/>
    <p:sldId id="280" r:id="rId14"/>
    <p:sldId id="283" r:id="rId15"/>
    <p:sldId id="281" r:id="rId16"/>
    <p:sldId id="282" r:id="rId17"/>
    <p:sldId id="263" r:id="rId18"/>
    <p:sldId id="265" r:id="rId19"/>
    <p:sldId id="304" r:id="rId20"/>
    <p:sldId id="284" r:id="rId21"/>
    <p:sldId id="288" r:id="rId22"/>
    <p:sldId id="269" r:id="rId23"/>
    <p:sldId id="270" r:id="rId24"/>
    <p:sldId id="272" r:id="rId25"/>
    <p:sldId id="296" r:id="rId26"/>
    <p:sldId id="294" r:id="rId27"/>
    <p:sldId id="298" r:id="rId28"/>
    <p:sldId id="271" r:id="rId29"/>
    <p:sldId id="297" r:id="rId30"/>
    <p:sldId id="305" r:id="rId31"/>
    <p:sldId id="292" r:id="rId32"/>
    <p:sldId id="293" r:id="rId33"/>
    <p:sldId id="275" r:id="rId34"/>
    <p:sldId id="273" r:id="rId35"/>
    <p:sldId id="274" r:id="rId36"/>
    <p:sldId id="264" r:id="rId37"/>
    <p:sldId id="285" r:id="rId38"/>
    <p:sldId id="266" r:id="rId39"/>
    <p:sldId id="290" r:id="rId40"/>
    <p:sldId id="291" r:id="rId41"/>
    <p:sldId id="289" r:id="rId42"/>
    <p:sldId id="267" r:id="rId43"/>
    <p:sldId id="286" r:id="rId44"/>
    <p:sldId id="287" r:id="rId4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07" autoAdjust="0"/>
  </p:normalViewPr>
  <p:slideViewPr>
    <p:cSldViewPr snapToGrid="0">
      <p:cViewPr varScale="1">
        <p:scale>
          <a:sx n="110" d="100"/>
          <a:sy n="110" d="100"/>
        </p:scale>
        <p:origin x="5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2C91BCD2-420C-4612-B03F-0225AE6FB006}" type="datetimeFigureOut">
              <a:rPr lang="sl-SI" smtClean="0"/>
              <a:t>12. 10. 2020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1578750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2C91BCD2-420C-4612-B03F-0225AE6FB006}" type="datetimeFigureOut">
              <a:rPr lang="sl-SI" smtClean="0"/>
              <a:t>12. 10. 2020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1559099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2C91BCD2-420C-4612-B03F-0225AE6FB006}" type="datetimeFigureOut">
              <a:rPr lang="sl-SI" smtClean="0"/>
              <a:t>12. 10. 2020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299951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2C91BCD2-420C-4612-B03F-0225AE6FB006}" type="datetimeFigureOut">
              <a:rPr lang="sl-SI" smtClean="0"/>
              <a:t>12. 10. 2020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344145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2C91BCD2-420C-4612-B03F-0225AE6FB006}" type="datetimeFigureOut">
              <a:rPr lang="sl-SI" smtClean="0"/>
              <a:t>12. 10. 2020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6269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2C91BCD2-420C-4612-B03F-0225AE6FB006}" type="datetimeFigureOut">
              <a:rPr lang="sl-SI" smtClean="0"/>
              <a:t>12. 10. 2020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2019986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2C91BCD2-420C-4612-B03F-0225AE6FB006}" type="datetimeFigureOut">
              <a:rPr lang="sl-SI" smtClean="0"/>
              <a:t>12. 10. 2020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1235790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2C91BCD2-420C-4612-B03F-0225AE6FB006}" type="datetimeFigureOut">
              <a:rPr lang="sl-SI" smtClean="0"/>
              <a:t>12. 10. 2020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211473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2C91BCD2-420C-4612-B03F-0225AE6FB006}" type="datetimeFigureOut">
              <a:rPr lang="sl-SI" smtClean="0"/>
              <a:t>12. 10. 2020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295721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2C91BCD2-420C-4612-B03F-0225AE6FB006}" type="datetimeFigureOut">
              <a:rPr lang="sl-SI" smtClean="0"/>
              <a:t>12. 10. 2020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390964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2C91BCD2-420C-4612-B03F-0225AE6FB006}" type="datetimeFigureOut">
              <a:rPr lang="sl-SI" smtClean="0"/>
              <a:t>12. 10. 2020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E20129A-BE5D-4C1D-B31C-C6BAF53892A4}" type="slidenum">
              <a:rPr lang="sl-SI" smtClean="0"/>
              <a:t>‹#›</a:t>
            </a:fld>
            <a:endParaRPr lang="sl-SI"/>
          </a:p>
        </p:txBody>
      </p:sp>
    </p:spTree>
    <p:extLst>
      <p:ext uri="{BB962C8B-B14F-4D97-AF65-F5344CB8AC3E}">
        <p14:creationId xmlns:p14="http://schemas.microsoft.com/office/powerpoint/2010/main" val="3519497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1BCD2-420C-4612-B03F-0225AE6FB006}" type="datetimeFigureOut">
              <a:rPr lang="sl-SI" smtClean="0"/>
              <a:t>12. 10. 2020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0129A-BE5D-4C1D-B31C-C6BAF53892A4}" type="slidenum">
              <a:rPr lang="sl-SI" smtClean="0"/>
              <a:t>‹#›</a:t>
            </a:fld>
            <a:endParaRPr lang="sl-SI"/>
          </a:p>
        </p:txBody>
      </p:sp>
    </p:spTree>
    <p:extLst>
      <p:ext uri="{BB962C8B-B14F-4D97-AF65-F5344CB8AC3E}">
        <p14:creationId xmlns:p14="http://schemas.microsoft.com/office/powerpoint/2010/main" val="858568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sl.wikisource.org/wiki/Pere%C4%8Di_ogenj" TargetMode="External"/><Relationship Id="rId7" Type="http://schemas.openxmlformats.org/officeDocument/2006/relationships/hyperlink" Target="https://sl.wikipedia.org/wiki/Lena_Len%C4%8Dek" TargetMode="External"/><Relationship Id="rId2" Type="http://schemas.openxmlformats.org/officeDocument/2006/relationships/hyperlink" Target="https://sl.wikipedia.org/wiki/Tadej_Labernik" TargetMode="External"/><Relationship Id="rId1" Type="http://schemas.openxmlformats.org/officeDocument/2006/relationships/slideLayout" Target="../slideLayouts/slideLayout2.xml"/><Relationship Id="rId6" Type="http://schemas.openxmlformats.org/officeDocument/2006/relationships/hyperlink" Target="https://sl.wikipedia.org/wiki/Andrej_Vovko" TargetMode="External"/><Relationship Id="rId5" Type="http://schemas.openxmlformats.org/officeDocument/2006/relationships/hyperlink" Target="https://sl.wikipedia.org/wiki/sl:Rado_L._Len%C4%8Dek" TargetMode="External"/><Relationship Id="rId4" Type="http://schemas.openxmlformats.org/officeDocument/2006/relationships/hyperlink" Target="https://sl.wikipedia.org/wiki/Alessandro_Manzon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dlib.si/stream/URN:NBN:SI:DOC-BIZ824X7/61992fcc-15ba-41ab-a3ee-85946ccf2f25/PDF" TargetMode="External"/><Relationship Id="rId2" Type="http://schemas.openxmlformats.org/officeDocument/2006/relationships/hyperlink" Target="http://www.dlib.si/stream/URN:NBN:SI:DOC-KH9OQ6CH/7cee0b43-96c9-4104-84e2-e22c233df535/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http://slovlit.ff.uni-lj.si/slovjez/mh/zgrom/eva_cgi.exe?name=zgromb&amp;expression=z%C5%A1%3D144" TargetMode="External"/><Relationship Id="rId2" Type="http://schemas.openxmlformats.org/officeDocument/2006/relationships/hyperlink" Target="http://slovlit.ff.uni-lj.si/slovjez/mh/zgrom/eva_cgi.exe?name=zgromb&amp;expression=z%C5%A1%3D145" TargetMode="External"/><Relationship Id="rId1" Type="http://schemas.openxmlformats.org/officeDocument/2006/relationships/slideLayout" Target="../slideLayouts/slideLayout2.xml"/><Relationship Id="rId6" Type="http://schemas.openxmlformats.org/officeDocument/2006/relationships/hyperlink" Target="http://slovlit.ff.uni-lj.si/slovjez/mh/zgrom/eva_cgi.exe?name=zgromb&amp;expression=z%C5%A1%3D147" TargetMode="External"/><Relationship Id="rId5" Type="http://schemas.openxmlformats.org/officeDocument/2006/relationships/hyperlink" Target="http://slovlit.ff.uni-lj.si/slovjez/mh/zgrom/eva_cgi.exe?name=zgromb&amp;expression=z%C5%A1%3D143" TargetMode="External"/><Relationship Id="rId4" Type="http://schemas.openxmlformats.org/officeDocument/2006/relationships/hyperlink" Target="http://slovlit.ff.uni-lj.si/slovjez/mh/zgrom/eva_cgi.exe?name=zgromb&amp;expression=z%C5%A1%3D14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sl.wikibooks.org/wiki/Dobrave_v_19._stoletju#cite_note-24"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sl.wikipedia.org/wiki/Nadvojvoda_Karel_II." TargetMode="External"/><Relationship Id="rId13" Type="http://schemas.openxmlformats.org/officeDocument/2006/relationships/hyperlink" Target="https://sl.wikipedia.org/wiki/20._maj" TargetMode="External"/><Relationship Id="rId18" Type="http://schemas.openxmlformats.org/officeDocument/2006/relationships/hyperlink" Target="https://sl.wikipedia.org/wiki/Andrej_Budal" TargetMode="External"/><Relationship Id="rId3" Type="http://schemas.openxmlformats.org/officeDocument/2006/relationships/hyperlink" Target="https://sl.wikipedia.org/wiki/Kovor" TargetMode="External"/><Relationship Id="rId7" Type="http://schemas.openxmlformats.org/officeDocument/2006/relationships/hyperlink" Target="https://sl.wikipedia.org/w/index.php?title=Kranjski_de%C5%BEelni_stanovi&amp;action=edit&amp;redlink=1" TargetMode="External"/><Relationship Id="rId12" Type="http://schemas.openxmlformats.org/officeDocument/2006/relationships/hyperlink" Target="https://sl.wikipedia.org/wiki/Inkvizicija" TargetMode="External"/><Relationship Id="rId17" Type="http://schemas.openxmlformats.org/officeDocument/2006/relationships/hyperlink" Target="https://sl.wikipedia.org/wiki/Ivan_Pregelj" TargetMode="External"/><Relationship Id="rId2" Type="http://schemas.openxmlformats.org/officeDocument/2006/relationships/hyperlink" Target="https://sl.wikipedia.org/wiki/Radovljica" TargetMode="External"/><Relationship Id="rId16" Type="http://schemas.openxmlformats.org/officeDocument/2006/relationships/hyperlink" Target="https://sl.wikipedia.org/wiki/Ivan_Tav%C4%8Dar" TargetMode="External"/><Relationship Id="rId1" Type="http://schemas.openxmlformats.org/officeDocument/2006/relationships/slideLayout" Target="../slideLayouts/slideLayout2.xml"/><Relationship Id="rId6" Type="http://schemas.openxmlformats.org/officeDocument/2006/relationships/hyperlink" Target="https://sl.wikipedia.org/wiki/Lesce" TargetMode="External"/><Relationship Id="rId11" Type="http://schemas.openxmlformats.org/officeDocument/2006/relationships/hyperlink" Target="https://sl.wikipedia.org/w/index.php?title=Silvano_Cavazza&amp;action=edit&amp;redlink=1" TargetMode="External"/><Relationship Id="rId5" Type="http://schemas.openxmlformats.org/officeDocument/2006/relationships/hyperlink" Target="https://sl.wikipedia.org/wiki/Kropa" TargetMode="External"/><Relationship Id="rId15" Type="http://schemas.openxmlformats.org/officeDocument/2006/relationships/hyperlink" Target="https://sl.wikipedia.org/wiki/Giordano_Bruno" TargetMode="External"/><Relationship Id="rId10" Type="http://schemas.openxmlformats.org/officeDocument/2006/relationships/hyperlink" Target="https://sl.wikipedia.org/wiki/Videm,_Italija" TargetMode="External"/><Relationship Id="rId19" Type="http://schemas.openxmlformats.org/officeDocument/2006/relationships/hyperlink" Target="https://sl.wikipedia.org/wiki/Alojz_Rebula" TargetMode="External"/><Relationship Id="rId4" Type="http://schemas.openxmlformats.org/officeDocument/2006/relationships/hyperlink" Target="https://sl.wikipedia.org/wiki/Protestant" TargetMode="External"/><Relationship Id="rId9" Type="http://schemas.openxmlformats.org/officeDocument/2006/relationships/hyperlink" Target="https://sl.wikipedia.org/wiki/Begunje" TargetMode="External"/><Relationship Id="rId14" Type="http://schemas.openxmlformats.org/officeDocument/2006/relationships/hyperlink" Target="https://sl.wikipedia.org/wiki/159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Literarna Radovljica</a:t>
            </a:r>
            <a:endParaRPr lang="sl-SI" dirty="0"/>
          </a:p>
        </p:txBody>
      </p:sp>
      <p:sp>
        <p:nvSpPr>
          <p:cNvPr id="3" name="Podnaslov 2"/>
          <p:cNvSpPr>
            <a:spLocks noGrp="1"/>
          </p:cNvSpPr>
          <p:nvPr>
            <p:ph type="subTitle" idx="1"/>
          </p:nvPr>
        </p:nvSpPr>
        <p:spPr/>
        <p:txBody>
          <a:bodyPr/>
          <a:lstStyle/>
          <a:p>
            <a:r>
              <a:rPr lang="sl-SI" dirty="0" smtClean="0"/>
              <a:t>Miran Hladnik</a:t>
            </a:r>
            <a:endParaRPr lang="sl-SI" dirty="0"/>
          </a:p>
        </p:txBody>
      </p:sp>
    </p:spTree>
    <p:extLst>
      <p:ext uri="{BB962C8B-B14F-4D97-AF65-F5344CB8AC3E}">
        <p14:creationId xmlns:p14="http://schemas.microsoft.com/office/powerpoint/2010/main" val="95405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 in njegov križev pot</a:t>
            </a:r>
            <a:endParaRPr lang="sl-SI" dirty="0"/>
          </a:p>
        </p:txBody>
      </p:sp>
      <p:sp>
        <p:nvSpPr>
          <p:cNvPr id="3" name="Označba mesta vsebine 2"/>
          <p:cNvSpPr>
            <a:spLocks noGrp="1"/>
          </p:cNvSpPr>
          <p:nvPr>
            <p:ph idx="1"/>
          </p:nvPr>
        </p:nvSpPr>
        <p:spPr/>
        <p:txBody>
          <a:bodyPr>
            <a:normAutofit lnSpcReduction="10000"/>
          </a:bodyPr>
          <a:lstStyle/>
          <a:p>
            <a:r>
              <a:rPr lang="sl-SI" dirty="0" smtClean="0"/>
              <a:t>15 poglavij in samo tri postaje (Tolmin, Gorica, Videm): hči ima otroka z duhovnikom, sodili ji bodo, ker je v sekti skakačev, patriarh </a:t>
            </a:r>
            <a:r>
              <a:rPr lang="sl-SI" dirty="0" err="1" smtClean="0"/>
              <a:t>Grimani</a:t>
            </a:r>
            <a:r>
              <a:rPr lang="sl-SI" dirty="0" smtClean="0"/>
              <a:t> ga nagovarja k spreobrnitvi</a:t>
            </a:r>
          </a:p>
          <a:p>
            <a:r>
              <a:rPr lang="sl-SI" dirty="0" smtClean="0"/>
              <a:t>čas dogajanja: [1587], leto po Trubarjevi smrti („</a:t>
            </a:r>
            <a:r>
              <a:rPr lang="sl-SI" dirty="0"/>
              <a:t>kranjski Luter, ki je poginil lani tam za mejo </a:t>
            </a:r>
            <a:r>
              <a:rPr lang="sl-SI" dirty="0" smtClean="0"/>
              <a:t>“)</a:t>
            </a:r>
          </a:p>
          <a:p>
            <a:r>
              <a:rPr lang="sl-SI" dirty="0" smtClean="0"/>
              <a:t>pripovedni slog nakazuje poznejšega Ivana Preglja: nočna atmosfera, utrujeni junak, sugestivnost, novelska struktura </a:t>
            </a:r>
          </a:p>
          <a:p>
            <a:r>
              <a:rPr lang="sl-SI" dirty="0" smtClean="0"/>
              <a:t>pozitivne kritike</a:t>
            </a:r>
          </a:p>
          <a:p>
            <a:r>
              <a:rPr lang="sl-SI" dirty="0"/>
              <a:t>j</a:t>
            </a:r>
            <a:r>
              <a:rPr lang="sl-SI" dirty="0" smtClean="0"/>
              <a:t>unakovo </a:t>
            </a:r>
            <a:r>
              <a:rPr lang="sl-SI" dirty="0" err="1" smtClean="0"/>
              <a:t>črtomirovstvo</a:t>
            </a:r>
            <a:r>
              <a:rPr lang="sl-SI" dirty="0" smtClean="0"/>
              <a:t>, simpatija do katolicizma</a:t>
            </a:r>
            <a:endParaRPr lang="sl-SI" dirty="0"/>
          </a:p>
          <a:p>
            <a:r>
              <a:rPr lang="sl-SI" dirty="0" smtClean="0"/>
              <a:t>razlika med revijalno in 10 let mlajšo knjižno izdajo</a:t>
            </a:r>
          </a:p>
          <a:p>
            <a:endParaRPr lang="sl-SI" dirty="0" smtClean="0"/>
          </a:p>
          <a:p>
            <a:endParaRPr lang="sl-SI" dirty="0"/>
          </a:p>
        </p:txBody>
      </p:sp>
    </p:spTree>
    <p:extLst>
      <p:ext uri="{BB962C8B-B14F-4D97-AF65-F5344CB8AC3E}">
        <p14:creationId xmlns:p14="http://schemas.microsoft.com/office/powerpoint/2010/main" val="189728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Zagovor katolicizma</a:t>
            </a:r>
            <a:endParaRPr lang="sl-SI" dirty="0"/>
          </a:p>
        </p:txBody>
      </p:sp>
      <p:sp>
        <p:nvSpPr>
          <p:cNvPr id="3" name="Označba mesta vsebine 2"/>
          <p:cNvSpPr>
            <a:spLocks noGrp="1"/>
          </p:cNvSpPr>
          <p:nvPr>
            <p:ph idx="1"/>
          </p:nvPr>
        </p:nvSpPr>
        <p:spPr/>
        <p:txBody>
          <a:bodyPr/>
          <a:lstStyle/>
          <a:p>
            <a:pPr marL="0" indent="0">
              <a:buNone/>
            </a:pPr>
            <a:r>
              <a:rPr lang="sl-SI" dirty="0" smtClean="0"/>
              <a:t>„V </a:t>
            </a:r>
            <a:r>
              <a:rPr lang="sl-SI" dirty="0"/>
              <a:t>duhovnem pastirstvu je namreč samo ena prava pot, visoka in skoro omotična: moško delo v neskaljenem, moštva polnem devištvu. Pastir gre po poti naprej in namesto male družinice, namesto domačega ognjišča, mu je izročena velika družina, ki jo mora dvigati in vabiti za seboj</a:t>
            </a:r>
            <a:r>
              <a:rPr lang="sl-SI" dirty="0" smtClean="0"/>
              <a:t>.“</a:t>
            </a:r>
          </a:p>
          <a:p>
            <a:pPr marL="0" indent="0">
              <a:buNone/>
            </a:pPr>
            <a:r>
              <a:rPr lang="sl-SI" dirty="0" smtClean="0"/>
              <a:t>Hibe protestantizma: gorečnost, premočrtnost, krutost, napuh, družinske skrbi predikantov</a:t>
            </a:r>
            <a:endParaRPr lang="sl-SI" dirty="0"/>
          </a:p>
        </p:txBody>
      </p:sp>
    </p:spTree>
    <p:extLst>
      <p:ext uri="{BB962C8B-B14F-4D97-AF65-F5344CB8AC3E}">
        <p14:creationId xmlns:p14="http://schemas.microsoft.com/office/powerpoint/2010/main" val="2255570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Prvi Jože: Jožef Žemlja</a:t>
            </a:r>
            <a:endParaRPr lang="sl-SI" dirty="0"/>
          </a:p>
        </p:txBody>
      </p:sp>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244" y="1562548"/>
            <a:ext cx="5062923" cy="4875709"/>
          </a:xfrm>
          <a:prstGeom prst="rect">
            <a:avLst/>
          </a:prstGeom>
        </p:spPr>
      </p:pic>
      <p:pic>
        <p:nvPicPr>
          <p:cNvPr id="5" name="Slika 4"/>
          <p:cNvPicPr>
            <a:picLocks noChangeAspect="1"/>
          </p:cNvPicPr>
          <p:nvPr/>
        </p:nvPicPr>
        <p:blipFill>
          <a:blip r:embed="rId3"/>
          <a:stretch>
            <a:fillRect/>
          </a:stretch>
        </p:blipFill>
        <p:spPr>
          <a:xfrm>
            <a:off x="6202062" y="751832"/>
            <a:ext cx="3429000" cy="5686425"/>
          </a:xfrm>
          <a:prstGeom prst="rect">
            <a:avLst/>
          </a:prstGeom>
        </p:spPr>
      </p:pic>
    </p:spTree>
    <p:extLst>
      <p:ext uri="{BB962C8B-B14F-4D97-AF65-F5344CB8AC3E}">
        <p14:creationId xmlns:p14="http://schemas.microsoft.com/office/powerpoint/2010/main" val="276097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Jožef Žemlja ob Vodniku in Prešernu</a:t>
            </a:r>
            <a:endParaRPr lang="sl-SI" dirty="0"/>
          </a:p>
        </p:txBody>
      </p:sp>
      <p:sp>
        <p:nvSpPr>
          <p:cNvPr id="3" name="Označba mesta vsebine 2"/>
          <p:cNvSpPr>
            <a:spLocks noGrp="1"/>
          </p:cNvSpPr>
          <p:nvPr>
            <p:ph idx="1"/>
          </p:nvPr>
        </p:nvSpPr>
        <p:spPr/>
        <p:txBody>
          <a:bodyPr/>
          <a:lstStyle/>
          <a:p>
            <a:pPr marL="0" indent="0">
              <a:buNone/>
            </a:pPr>
            <a:r>
              <a:rPr lang="sl-SI" dirty="0" smtClean="0"/>
              <a:t>Valant</a:t>
            </a:r>
            <a:r>
              <a:rPr lang="sl-SI" dirty="0"/>
              <a:t>, Jože, France, znani </a:t>
            </a:r>
            <a:r>
              <a:rPr lang="sl-SI" dirty="0" smtClean="0"/>
              <a:t/>
            </a:r>
            <a:br>
              <a:rPr lang="sl-SI" dirty="0" smtClean="0"/>
            </a:br>
            <a:r>
              <a:rPr lang="sl-SI" dirty="0" smtClean="0"/>
              <a:t>pevci </a:t>
            </a:r>
            <a:r>
              <a:rPr lang="sl-SI" dirty="0"/>
              <a:t>so </a:t>
            </a:r>
            <a:r>
              <a:rPr lang="sl-SI" dirty="0" err="1"/>
              <a:t>gorenskih</a:t>
            </a:r>
            <a:r>
              <a:rPr lang="sl-SI" dirty="0"/>
              <a:t> </a:t>
            </a:r>
            <a:r>
              <a:rPr lang="sl-SI" dirty="0" smtClean="0"/>
              <a:t>sten</a:t>
            </a:r>
            <a:br>
              <a:rPr lang="sl-SI" dirty="0" smtClean="0"/>
            </a:br>
            <a:r>
              <a:rPr lang="sl-SI" dirty="0" smtClean="0"/>
              <a:t>bili </a:t>
            </a:r>
            <a:r>
              <a:rPr lang="sl-SI" dirty="0"/>
              <a:t>od stotin </a:t>
            </a:r>
            <a:r>
              <a:rPr lang="sl-SI" dirty="0" smtClean="0"/>
              <a:t>odbrani</a:t>
            </a:r>
            <a:br>
              <a:rPr lang="sl-SI" dirty="0" smtClean="0"/>
            </a:br>
            <a:r>
              <a:rPr lang="sl-SI" dirty="0" smtClean="0"/>
              <a:t>in </a:t>
            </a:r>
            <a:r>
              <a:rPr lang="sl-SI" dirty="0"/>
              <a:t>živeli so brez žen </a:t>
            </a:r>
            <a:r>
              <a:rPr lang="sl-SI" dirty="0" smtClean="0"/>
              <a:t>[...] </a:t>
            </a:r>
            <a:br>
              <a:rPr lang="sl-SI" dirty="0" smtClean="0"/>
            </a:br>
            <a:r>
              <a:rPr lang="sl-SI" dirty="0" err="1" smtClean="0"/>
              <a:t>slavniga</a:t>
            </a:r>
            <a:r>
              <a:rPr lang="sl-SI" dirty="0" smtClean="0"/>
              <a:t> </a:t>
            </a:r>
            <a:r>
              <a:rPr lang="sl-SI" dirty="0"/>
              <a:t>spomina vredni</a:t>
            </a:r>
            <a:r>
              <a:rPr lang="sl-SI" dirty="0" smtClean="0"/>
              <a:t>.</a:t>
            </a:r>
          </a:p>
          <a:p>
            <a:pPr marL="0" indent="0">
              <a:buNone/>
            </a:pPr>
            <a:r>
              <a:rPr lang="sl-SI" dirty="0" smtClean="0"/>
              <a:t>(</a:t>
            </a:r>
            <a:r>
              <a:rPr lang="sl-SI" dirty="0" err="1" smtClean="0"/>
              <a:t>Benvenut</a:t>
            </a:r>
            <a:r>
              <a:rPr lang="sl-SI" dirty="0" smtClean="0"/>
              <a:t> Crobath: </a:t>
            </a:r>
            <a:r>
              <a:rPr lang="sl-SI" dirty="0" err="1" smtClean="0"/>
              <a:t>Zdihljej</a:t>
            </a:r>
            <a:r>
              <a:rPr lang="sl-SI" dirty="0" smtClean="0"/>
              <a:t> prot Kokri, 1848)</a:t>
            </a:r>
            <a:endParaRPr lang="sl-SI" dirty="0"/>
          </a:p>
        </p:txBody>
      </p:sp>
    </p:spTree>
    <p:extLst>
      <p:ext uri="{BB962C8B-B14F-4D97-AF65-F5344CB8AC3E}">
        <p14:creationId xmlns:p14="http://schemas.microsoft.com/office/powerpoint/2010/main" val="273851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09600" y="304800"/>
            <a:ext cx="10744200" cy="5872163"/>
          </a:xfrm>
        </p:spPr>
        <p:txBody>
          <a:bodyPr>
            <a:normAutofit fontScale="92500" lnSpcReduction="20000"/>
          </a:bodyPr>
          <a:lstStyle/>
          <a:p>
            <a:pPr marL="0" indent="0">
              <a:buNone/>
            </a:pPr>
            <a:r>
              <a:rPr lang="sl-SI" b="1" dirty="0" smtClean="0"/>
              <a:t>Jožef Žemlja </a:t>
            </a:r>
            <a:r>
              <a:rPr lang="sl-SI" dirty="0"/>
              <a:t>(</a:t>
            </a:r>
            <a:r>
              <a:rPr lang="sl-SI" dirty="0" smtClean="0"/>
              <a:t>1805–1843</a:t>
            </a:r>
            <a:r>
              <a:rPr lang="sl-SI" dirty="0"/>
              <a:t>) se je rodil na Selu pri </a:t>
            </a:r>
            <a:r>
              <a:rPr lang="sl-SI" dirty="0" smtClean="0"/>
              <a:t>Žirovnici, kot duhovnik služboval v Žužemberku, Dolenjskih Toplicah, Ambrusu, </a:t>
            </a:r>
            <a:r>
              <a:rPr lang="sl-SI" dirty="0"/>
              <a:t>umrl </a:t>
            </a:r>
            <a:r>
              <a:rPr lang="sl-SI" dirty="0" smtClean="0"/>
              <a:t>na </a:t>
            </a:r>
            <a:r>
              <a:rPr lang="sl-SI" dirty="0"/>
              <a:t>Ovsišah pri </a:t>
            </a:r>
            <a:r>
              <a:rPr lang="sl-SI" dirty="0" smtClean="0"/>
              <a:t>Podnartu. Pesmi je objavljal v Kranjski čebelici: domoljubne</a:t>
            </a:r>
            <a:r>
              <a:rPr lang="sl-SI" dirty="0"/>
              <a:t>, moralistične, šaljive, opisujejo gorenjsko naravo s </a:t>
            </a:r>
            <a:r>
              <a:rPr lang="sl-SI" dirty="0" err="1"/>
              <a:t>snežniki</a:t>
            </a:r>
            <a:r>
              <a:rPr lang="sl-SI" dirty="0"/>
              <a:t>, blejskim jezerom in razvalinami, </a:t>
            </a:r>
            <a:r>
              <a:rPr lang="sl-SI" dirty="0" smtClean="0"/>
              <a:t>idilične, otožne. Prevajal </a:t>
            </a:r>
            <a:r>
              <a:rPr lang="sl-SI" dirty="0"/>
              <a:t>je iz italijanščine, bral Danteja, </a:t>
            </a:r>
            <a:r>
              <a:rPr lang="sl-SI" dirty="0" err="1" smtClean="0"/>
              <a:t>Molièrja</a:t>
            </a:r>
            <a:r>
              <a:rPr lang="sl-SI" dirty="0" smtClean="0"/>
              <a:t>, </a:t>
            </a:r>
            <a:r>
              <a:rPr lang="sl-SI" dirty="0"/>
              <a:t>srbske narodne pesmi v Vukovi redakciji, Tassa in seveda Prešerna. </a:t>
            </a:r>
            <a:r>
              <a:rPr lang="sl-SI" dirty="0" smtClean="0"/>
              <a:t>Ideal mu je bila junaška ljudska epika, zbiral je ljudske pesmi za </a:t>
            </a:r>
            <a:r>
              <a:rPr lang="sl-SI" dirty="0"/>
              <a:t>Korytkovo </a:t>
            </a:r>
            <a:r>
              <a:rPr lang="sl-SI" dirty="0" smtClean="0"/>
              <a:t>zbirko. V sonetu Odziv </a:t>
            </a:r>
            <a:r>
              <a:rPr lang="sl-SI" dirty="0"/>
              <a:t>iz </a:t>
            </a:r>
            <a:r>
              <a:rPr lang="sl-SI" dirty="0" smtClean="0"/>
              <a:t>Krajine (</a:t>
            </a:r>
            <a:r>
              <a:rPr lang="sl-SI" i="1" dirty="0" err="1" smtClean="0"/>
              <a:t>Illyrisches</a:t>
            </a:r>
            <a:r>
              <a:rPr lang="sl-SI" i="1" dirty="0" smtClean="0"/>
              <a:t> </a:t>
            </a:r>
            <a:r>
              <a:rPr lang="sl-SI" i="1" dirty="0" err="1" smtClean="0"/>
              <a:t>Blatt</a:t>
            </a:r>
            <a:r>
              <a:rPr lang="sl-SI" i="1" dirty="0" smtClean="0"/>
              <a:t>)</a:t>
            </a:r>
            <a:r>
              <a:rPr lang="sl-SI" dirty="0" smtClean="0"/>
              <a:t> </a:t>
            </a:r>
            <a:r>
              <a:rPr lang="sl-SI" dirty="0"/>
              <a:t>se zavzema za to, da Slovani z mečem dosežejo »</a:t>
            </a:r>
            <a:r>
              <a:rPr lang="sl-SI" dirty="0" err="1"/>
              <a:t>zlóšino</a:t>
            </a:r>
            <a:r>
              <a:rPr lang="sl-SI" dirty="0"/>
              <a:t>« </a:t>
            </a:r>
            <a:r>
              <a:rPr lang="sl-SI" dirty="0" smtClean="0"/>
              <a:t>(slogo). Peti </a:t>
            </a:r>
            <a:r>
              <a:rPr lang="sl-SI" dirty="0"/>
              <a:t>verz soneta </a:t>
            </a:r>
            <a:r>
              <a:rPr lang="sl-SI" dirty="0" smtClean="0"/>
              <a:t>(</a:t>
            </a:r>
            <a:r>
              <a:rPr lang="sl-SI" i="1" dirty="0" smtClean="0"/>
              <a:t>K </a:t>
            </a:r>
            <a:r>
              <a:rPr lang="sl-SI" i="1" dirty="0"/>
              <a:t>edinosti </a:t>
            </a:r>
            <a:r>
              <a:rPr lang="sl-SI" i="1" dirty="0" err="1"/>
              <a:t>budé</a:t>
            </a:r>
            <a:r>
              <a:rPr lang="sl-SI" i="1" dirty="0"/>
              <a:t> </a:t>
            </a:r>
            <a:r>
              <a:rPr lang="sl-SI" i="1" dirty="0" smtClean="0"/>
              <a:t>enaki </a:t>
            </a:r>
            <a:r>
              <a:rPr lang="sl-SI" i="1" dirty="0"/>
              <a:t>správi</a:t>
            </a:r>
            <a:r>
              <a:rPr lang="sl-SI" dirty="0" smtClean="0"/>
              <a:t>.) </a:t>
            </a:r>
            <a:r>
              <a:rPr lang="sl-SI" dirty="0"/>
              <a:t>že napoveduje nekaj let mlajšo Prešernovo </a:t>
            </a:r>
            <a:r>
              <a:rPr lang="sl-SI" dirty="0" smtClean="0"/>
              <a:t>Zdravljico (</a:t>
            </a:r>
            <a:r>
              <a:rPr lang="sl-SI" i="1" dirty="0"/>
              <a:t>Edinost, sreča, </a:t>
            </a:r>
            <a:r>
              <a:rPr lang="sl-SI" i="1" dirty="0" smtClean="0"/>
              <a:t>sprava; v portih prsih up budi</a:t>
            </a:r>
            <a:r>
              <a:rPr lang="sl-SI" dirty="0" smtClean="0"/>
              <a:t>). Sočustvoval je s trpljenjem </a:t>
            </a:r>
            <a:r>
              <a:rPr lang="sl-SI" dirty="0"/>
              <a:t>balkanskih Slovanov pod Turki </a:t>
            </a:r>
            <a:r>
              <a:rPr lang="sl-SI" dirty="0" smtClean="0"/>
              <a:t>in se zgražal nad </a:t>
            </a:r>
            <a:r>
              <a:rPr lang="sl-SI" dirty="0" err="1" smtClean="0"/>
              <a:t>nesolidarnostjo</a:t>
            </a:r>
            <a:r>
              <a:rPr lang="sl-SI" dirty="0" smtClean="0"/>
              <a:t> Evrope. V ilirski gorečnosti je </a:t>
            </a:r>
            <a:r>
              <a:rPr lang="sl-SI" dirty="0"/>
              <a:t>bil leta 1841 v </a:t>
            </a:r>
            <a:r>
              <a:rPr lang="sl-SI" i="1" dirty="0"/>
              <a:t>Krajnski čbelici</a:t>
            </a:r>
            <a:r>
              <a:rPr lang="sl-SI" dirty="0"/>
              <a:t> pripravljen objaviti pesmi samo pod pogojem, da bodo tiskane v novem </a:t>
            </a:r>
            <a:r>
              <a:rPr lang="sl-SI" dirty="0" smtClean="0"/>
              <a:t>črkopisu (tisk z novimi črkami je bil za dobro polovico dražji od tiska s starimi črkami – 14 goldinarjev proti 9 </a:t>
            </a:r>
            <a:r>
              <a:rPr lang="sl-SI" dirty="0" err="1" smtClean="0"/>
              <a:t>gld</a:t>
            </a:r>
            <a:r>
              <a:rPr lang="sl-SI" dirty="0" smtClean="0"/>
              <a:t>. </a:t>
            </a:r>
            <a:r>
              <a:rPr lang="sl-SI" dirty="0"/>
              <a:t>na avtorsko </a:t>
            </a:r>
            <a:r>
              <a:rPr lang="sl-SI" dirty="0" smtClean="0"/>
              <a:t>polo). </a:t>
            </a:r>
            <a:r>
              <a:rPr lang="sl-SI" dirty="0"/>
              <a:t>O njegovi ilirski navdušenosti je poročal Stanko Vraz, ki ga je Žemlja še z dvema domoljuboma obiskal pri graščaku Rudežu v </a:t>
            </a:r>
            <a:r>
              <a:rPr lang="sl-SI" dirty="0" smtClean="0"/>
              <a:t>Ribnici. V </a:t>
            </a:r>
            <a:r>
              <a:rPr lang="sl-SI" dirty="0"/>
              <a:t>praksi </a:t>
            </a:r>
            <a:r>
              <a:rPr lang="sl-SI" dirty="0" smtClean="0"/>
              <a:t>je </a:t>
            </a:r>
            <a:r>
              <a:rPr lang="sl-SI" dirty="0"/>
              <a:t>Jožef </a:t>
            </a:r>
            <a:r>
              <a:rPr lang="sl-SI" dirty="0" smtClean="0"/>
              <a:t>Žemlja </a:t>
            </a:r>
            <a:r>
              <a:rPr lang="sl-SI" dirty="0"/>
              <a:t>ostal je zvest slovenščini in je </a:t>
            </a:r>
            <a:r>
              <a:rPr lang="sl-SI" dirty="0" smtClean="0"/>
              <a:t>sprejel le posamezne ilirske besede </a:t>
            </a:r>
            <a:r>
              <a:rPr lang="sl-SI" dirty="0"/>
              <a:t>(</a:t>
            </a:r>
            <a:r>
              <a:rPr lang="sl-SI" i="1" dirty="0" err="1"/>
              <a:t>sprug</a:t>
            </a:r>
            <a:r>
              <a:rPr lang="sl-SI" i="1" dirty="0"/>
              <a:t>, ljubav, </a:t>
            </a:r>
            <a:r>
              <a:rPr lang="sl-SI" i="1" dirty="0" err="1"/>
              <a:t>celivati</a:t>
            </a:r>
            <a:r>
              <a:rPr lang="sl-SI" i="1" dirty="0"/>
              <a:t>, iskren</a:t>
            </a:r>
            <a:r>
              <a:rPr lang="sl-SI" dirty="0"/>
              <a:t>). </a:t>
            </a:r>
          </a:p>
        </p:txBody>
      </p:sp>
    </p:spTree>
    <p:extLst>
      <p:ext uri="{BB962C8B-B14F-4D97-AF65-F5344CB8AC3E}">
        <p14:creationId xmlns:p14="http://schemas.microsoft.com/office/powerpoint/2010/main" val="66650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Zakaj še ena epska pesnitev?</a:t>
            </a:r>
            <a:endParaRPr lang="sl-SI" dirty="0"/>
          </a:p>
        </p:txBody>
      </p:sp>
      <p:sp>
        <p:nvSpPr>
          <p:cNvPr id="3" name="Označba mesta vsebine 2"/>
          <p:cNvSpPr>
            <a:spLocks noGrp="1"/>
          </p:cNvSpPr>
          <p:nvPr>
            <p:ph idx="1"/>
          </p:nvPr>
        </p:nvSpPr>
        <p:spPr/>
        <p:txBody>
          <a:bodyPr/>
          <a:lstStyle/>
          <a:p>
            <a:pPr marL="0" indent="0">
              <a:buNone/>
            </a:pPr>
            <a:r>
              <a:rPr lang="sl-SI" dirty="0" smtClean="0"/>
              <a:t>Žemlji </a:t>
            </a:r>
            <a:r>
              <a:rPr lang="sl-SI" dirty="0"/>
              <a:t>očitno ni bilo najbolj všeč, kako se je </a:t>
            </a:r>
            <a:r>
              <a:rPr lang="sl-SI" dirty="0" smtClean="0"/>
              <a:t>slovanske teme </a:t>
            </a:r>
            <a:r>
              <a:rPr lang="sl-SI" dirty="0"/>
              <a:t>lotil pesniški vzornik Prešeren. Zdelo se mu je, da se </a:t>
            </a:r>
            <a:r>
              <a:rPr lang="sl-SI" i="1" dirty="0"/>
              <a:t>Krst</a:t>
            </a:r>
            <a:r>
              <a:rPr lang="sl-SI" dirty="0"/>
              <a:t> vse premalo ukvarja s to </a:t>
            </a:r>
            <a:r>
              <a:rPr lang="sl-SI" dirty="0" smtClean="0"/>
              <a:t>velepomembno </a:t>
            </a:r>
            <a:r>
              <a:rPr lang="sl-SI" dirty="0"/>
              <a:t>problematiko, zato se ji je v svoji pesnitvi natančneje posvetil. Črtomir je slabo reprezentiral razpoloženje med slovenskimi kulturnimi aktivisti, ki so prisegali na slovansko </a:t>
            </a:r>
            <a:r>
              <a:rPr lang="sl-SI" dirty="0" smtClean="0"/>
              <a:t>vzajemnost [</a:t>
            </a:r>
            <a:r>
              <a:rPr lang="sl-SI" dirty="0" err="1" smtClean="0"/>
              <a:t>črtomirovstvo</a:t>
            </a:r>
            <a:r>
              <a:rPr lang="sl-SI" dirty="0" smtClean="0"/>
              <a:t> je bil tudi pozneje za Župančiča, Gradnika idr. negativen pojem]. </a:t>
            </a:r>
            <a:r>
              <a:rPr lang="sl-SI" dirty="0" err="1"/>
              <a:t>Žemljevih</a:t>
            </a:r>
            <a:r>
              <a:rPr lang="sl-SI" dirty="0"/>
              <a:t> </a:t>
            </a:r>
            <a:r>
              <a:rPr lang="sl-SI" i="1" dirty="0"/>
              <a:t>Sedem sinov</a:t>
            </a:r>
            <a:r>
              <a:rPr lang="sl-SI" dirty="0"/>
              <a:t>, ki so izšli sedem let po </a:t>
            </a:r>
            <a:r>
              <a:rPr lang="sl-SI" i="1" dirty="0"/>
              <a:t>Krstu</a:t>
            </a:r>
            <a:r>
              <a:rPr lang="sl-SI" dirty="0"/>
              <a:t>, je mogoče imeti za nekakšno korekturo </a:t>
            </a:r>
            <a:r>
              <a:rPr lang="sl-SI" i="1" dirty="0"/>
              <a:t>Krstovega</a:t>
            </a:r>
            <a:r>
              <a:rPr lang="sl-SI" dirty="0"/>
              <a:t> političnega sporočila.</a:t>
            </a:r>
          </a:p>
        </p:txBody>
      </p:sp>
    </p:spTree>
    <p:extLst>
      <p:ext uri="{BB962C8B-B14F-4D97-AF65-F5344CB8AC3E}">
        <p14:creationId xmlns:p14="http://schemas.microsoft.com/office/powerpoint/2010/main" val="3157679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sl-SI" i="1" dirty="0" err="1" smtClean="0"/>
              <a:t>Habent</a:t>
            </a:r>
            <a:r>
              <a:rPr lang="sl-SI" i="1" dirty="0" smtClean="0"/>
              <a:t> </a:t>
            </a:r>
            <a:r>
              <a:rPr lang="sl-SI" i="1" dirty="0" err="1" smtClean="0"/>
              <a:t>sua</a:t>
            </a:r>
            <a:r>
              <a:rPr lang="sl-SI" i="1" dirty="0" smtClean="0"/>
              <a:t> </a:t>
            </a:r>
            <a:r>
              <a:rPr lang="sl-SI" i="1" dirty="0" err="1" smtClean="0"/>
              <a:t>fata</a:t>
            </a:r>
            <a:r>
              <a:rPr lang="sl-SI" i="1" dirty="0" smtClean="0"/>
              <a:t> </a:t>
            </a:r>
            <a:r>
              <a:rPr lang="sl-SI" i="1" dirty="0" err="1" smtClean="0"/>
              <a:t>libelli</a:t>
            </a:r>
            <a:r>
              <a:rPr lang="sl-SI" i="1" dirty="0" smtClean="0"/>
              <a:t> </a:t>
            </a:r>
            <a:r>
              <a:rPr lang="sl-SI" dirty="0" smtClean="0"/>
              <a:t>ali Dve železi v ognju</a:t>
            </a:r>
            <a:endParaRPr lang="sl-SI" dirty="0"/>
          </a:p>
        </p:txBody>
      </p:sp>
      <p:sp>
        <p:nvSpPr>
          <p:cNvPr id="5" name="Označba mesta vsebine 4"/>
          <p:cNvSpPr>
            <a:spLocks noGrp="1"/>
          </p:cNvSpPr>
          <p:nvPr>
            <p:ph sz="half" idx="1"/>
          </p:nvPr>
        </p:nvSpPr>
        <p:spPr>
          <a:xfrm>
            <a:off x="534154" y="1825625"/>
            <a:ext cx="5485646" cy="4351338"/>
          </a:xfrm>
        </p:spPr>
        <p:txBody>
          <a:bodyPr>
            <a:normAutofit fontScale="85000" lnSpcReduction="20000"/>
          </a:bodyPr>
          <a:lstStyle/>
          <a:p>
            <a:r>
              <a:rPr lang="sl-SI" dirty="0" smtClean="0"/>
              <a:t>Maja 1841 Stanko Vraz pomaga pri tisku </a:t>
            </a:r>
            <a:r>
              <a:rPr lang="sl-SI" dirty="0" err="1" smtClean="0"/>
              <a:t>Žemljeve</a:t>
            </a:r>
            <a:r>
              <a:rPr lang="sl-SI" dirty="0" smtClean="0"/>
              <a:t> pesnitve v Gajevi tiskarni v Zagrebu.</a:t>
            </a:r>
          </a:p>
          <a:p>
            <a:endParaRPr lang="sl-SI" dirty="0" smtClean="0"/>
          </a:p>
          <a:p>
            <a:endParaRPr lang="sl-SI" dirty="0"/>
          </a:p>
          <a:p>
            <a:r>
              <a:rPr lang="sl-SI" dirty="0" smtClean="0"/>
              <a:t>Januarja 1842 Žemlja zaradi napake v naslovu noče plačati tiska in naroči delo zapleniti.</a:t>
            </a:r>
          </a:p>
          <a:p>
            <a:r>
              <a:rPr lang="sl-SI" dirty="0" smtClean="0"/>
              <a:t>Maja 1842 Vraz poroča, da bo pesnitev izšla v Ljubljani.</a:t>
            </a:r>
          </a:p>
          <a:p>
            <a:endParaRPr lang="sl-SI" dirty="0"/>
          </a:p>
        </p:txBody>
      </p:sp>
      <p:sp>
        <p:nvSpPr>
          <p:cNvPr id="2" name="Označba mesta vsebine 1"/>
          <p:cNvSpPr>
            <a:spLocks noGrp="1"/>
          </p:cNvSpPr>
          <p:nvPr>
            <p:ph sz="half" idx="2"/>
          </p:nvPr>
        </p:nvSpPr>
        <p:spPr/>
        <p:txBody>
          <a:bodyPr>
            <a:normAutofit fontScale="85000" lnSpcReduction="20000"/>
          </a:bodyPr>
          <a:lstStyle/>
          <a:p>
            <a:r>
              <a:rPr lang="sl-SI" dirty="0"/>
              <a:t>Maja 1841 </a:t>
            </a:r>
            <a:r>
              <a:rPr lang="sl-SI" dirty="0" smtClean="0"/>
              <a:t>Žemlja načrtuje </a:t>
            </a:r>
            <a:r>
              <a:rPr lang="sl-SI" dirty="0"/>
              <a:t>izid v Ljubljani in </a:t>
            </a:r>
            <a:r>
              <a:rPr lang="sl-SI" dirty="0" smtClean="0"/>
              <a:t>da </a:t>
            </a:r>
            <a:r>
              <a:rPr lang="sl-SI" dirty="0"/>
              <a:t>pesnitev v cenzuro, vendar </a:t>
            </a:r>
            <a:r>
              <a:rPr lang="sl-SI" dirty="0" smtClean="0"/>
              <a:t>…</a:t>
            </a:r>
            <a:endParaRPr lang="sl-SI" dirty="0"/>
          </a:p>
          <a:p>
            <a:r>
              <a:rPr lang="sl-SI" dirty="0"/>
              <a:t>… </a:t>
            </a:r>
            <a:r>
              <a:rPr lang="sl-SI" dirty="0" smtClean="0"/>
              <a:t>škof </a:t>
            </a:r>
            <a:r>
              <a:rPr lang="sl-SI" dirty="0"/>
              <a:t>Wolf in Jernej Kopitar junija 1841 pesnitev </a:t>
            </a:r>
            <a:r>
              <a:rPr lang="sl-SI" dirty="0" smtClean="0"/>
              <a:t>zavrneta. </a:t>
            </a:r>
          </a:p>
          <a:p>
            <a:endParaRPr lang="sl-SI" dirty="0" smtClean="0"/>
          </a:p>
          <a:p>
            <a:endParaRPr lang="sl-SI" dirty="0"/>
          </a:p>
          <a:p>
            <a:endParaRPr lang="sl-SI" dirty="0" smtClean="0"/>
          </a:p>
          <a:p>
            <a:endParaRPr lang="sl-SI" dirty="0"/>
          </a:p>
          <a:p>
            <a:r>
              <a:rPr lang="sl-SI" dirty="0" smtClean="0"/>
              <a:t>Avgusta </a:t>
            </a:r>
            <a:r>
              <a:rPr lang="sl-SI" dirty="0"/>
              <a:t>1842 jo </a:t>
            </a:r>
            <a:r>
              <a:rPr lang="sl-SI" dirty="0" smtClean="0"/>
              <a:t>ponovno predloži </a:t>
            </a:r>
            <a:r>
              <a:rPr lang="sl-SI" dirty="0"/>
              <a:t>v cenzuro in tokrat </a:t>
            </a:r>
            <a:r>
              <a:rPr lang="sl-SI" dirty="0" smtClean="0"/>
              <a:t>dobi </a:t>
            </a:r>
            <a:r>
              <a:rPr lang="sl-SI" dirty="0"/>
              <a:t>dovoljenje</a:t>
            </a:r>
            <a:r>
              <a:rPr lang="sl-SI" dirty="0" smtClean="0"/>
              <a:t>.</a:t>
            </a:r>
          </a:p>
          <a:p>
            <a:r>
              <a:rPr lang="sl-SI" dirty="0"/>
              <a:t>Marca 1843 pesnitev končno izide, malo pred avtorjevo smrtjo</a:t>
            </a:r>
            <a:r>
              <a:rPr lang="sl-SI" dirty="0" smtClean="0"/>
              <a:t>.</a:t>
            </a:r>
            <a:endParaRPr lang="sl-SI" dirty="0"/>
          </a:p>
          <a:p>
            <a:endParaRPr lang="sl-SI" dirty="0"/>
          </a:p>
        </p:txBody>
      </p:sp>
    </p:spTree>
    <p:extLst>
      <p:ext uri="{BB962C8B-B14F-4D97-AF65-F5344CB8AC3E}">
        <p14:creationId xmlns:p14="http://schemas.microsoft.com/office/powerpoint/2010/main" val="1552564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Zagrebška predhodnica </a:t>
            </a:r>
            <a:r>
              <a:rPr lang="sl-SI" dirty="0" err="1" smtClean="0"/>
              <a:t>Žemljevih</a:t>
            </a:r>
            <a:r>
              <a:rPr lang="sl-SI" dirty="0" smtClean="0"/>
              <a:t> </a:t>
            </a:r>
            <a:r>
              <a:rPr lang="sl-SI" i="1" dirty="0" smtClean="0"/>
              <a:t>Sedmih sinov</a:t>
            </a:r>
            <a:endParaRPr lang="sl-SI" i="1"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199" y="1875051"/>
            <a:ext cx="3198341" cy="4836811"/>
          </a:xfrm>
          <a:prstGeom prst="rect">
            <a:avLst/>
          </a:prstGeom>
        </p:spPr>
      </p:pic>
      <p:pic>
        <p:nvPicPr>
          <p:cNvPr id="5" name="Slika 4"/>
          <p:cNvPicPr>
            <a:picLocks noChangeAspect="1"/>
          </p:cNvPicPr>
          <p:nvPr/>
        </p:nvPicPr>
        <p:blipFill>
          <a:blip r:embed="rId3"/>
          <a:stretch>
            <a:fillRect/>
          </a:stretch>
        </p:blipFill>
        <p:spPr>
          <a:xfrm>
            <a:off x="5040526" y="1027906"/>
            <a:ext cx="3429000" cy="5686425"/>
          </a:xfrm>
          <a:prstGeom prst="rect">
            <a:avLst/>
          </a:prstGeom>
        </p:spPr>
      </p:pic>
    </p:spTree>
    <p:extLst>
      <p:ext uri="{BB962C8B-B14F-4D97-AF65-F5344CB8AC3E}">
        <p14:creationId xmlns:p14="http://schemas.microsoft.com/office/powerpoint/2010/main" val="9779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Jožef Žemlja - Sédim sinóv.pdf"/>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38199" y="-682728"/>
            <a:ext cx="4557666" cy="755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06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Zgodba o materi detomorilki in Kolarjev načrt slovanske vzajemnosti</a:t>
            </a:r>
            <a:endParaRPr lang="sl-SI" dirty="0"/>
          </a:p>
        </p:txBody>
      </p:sp>
    </p:spTree>
    <p:extLst>
      <p:ext uri="{BB962C8B-B14F-4D97-AF65-F5344CB8AC3E}">
        <p14:creationId xmlns:p14="http://schemas.microsoft.com/office/powerpoint/2010/main" val="1561310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p:txBody>
          <a:bodyPr/>
          <a:lstStyle/>
          <a:p>
            <a:pPr marL="0" indent="0">
              <a:buNone/>
            </a:pPr>
            <a:r>
              <a:rPr lang="sl-SI" dirty="0"/>
              <a:t>Predavanje bo predstavilo nekaj manj poznanih književnikov, ki so se rodili, živeli ali umrli na področju današnje občine Radovljica, ter radovljiške kraje in osebnosti, ki so doživeli literarno tematizacijo. </a:t>
            </a:r>
          </a:p>
        </p:txBody>
      </p:sp>
    </p:spTree>
    <p:extLst>
      <p:ext uri="{BB962C8B-B14F-4D97-AF65-F5344CB8AC3E}">
        <p14:creationId xmlns:p14="http://schemas.microsoft.com/office/powerpoint/2010/main" val="352288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značba mesta besedila 12"/>
          <p:cNvSpPr>
            <a:spLocks noGrp="1"/>
          </p:cNvSpPr>
          <p:nvPr>
            <p:ph type="body" idx="1"/>
          </p:nvPr>
        </p:nvSpPr>
        <p:spPr>
          <a:xfrm>
            <a:off x="839788" y="1269207"/>
            <a:ext cx="5157787" cy="823912"/>
          </a:xfrm>
        </p:spPr>
        <p:txBody>
          <a:bodyPr/>
          <a:lstStyle/>
          <a:p>
            <a:r>
              <a:rPr lang="sl-SI" dirty="0" smtClean="0"/>
              <a:t>Moto zagrebške izdaje</a:t>
            </a:r>
            <a:endParaRPr lang="sl-SI" dirty="0"/>
          </a:p>
        </p:txBody>
      </p:sp>
      <p:sp>
        <p:nvSpPr>
          <p:cNvPr id="14" name="Označba mesta vsebine 13"/>
          <p:cNvSpPr>
            <a:spLocks noGrp="1"/>
          </p:cNvSpPr>
          <p:nvPr>
            <p:ph sz="half" idx="2"/>
          </p:nvPr>
        </p:nvSpPr>
        <p:spPr/>
        <p:txBody>
          <a:bodyPr/>
          <a:lstStyle/>
          <a:p>
            <a:pPr marL="0" indent="0">
              <a:buNone/>
            </a:pPr>
            <a:r>
              <a:rPr lang="sl-SI" dirty="0" smtClean="0"/>
              <a:t>Neka </a:t>
            </a:r>
            <a:r>
              <a:rPr lang="sl-SI" dirty="0"/>
              <a:t>živi naša sloga! </a:t>
            </a:r>
            <a:r>
              <a:rPr lang="sl-SI" dirty="0" smtClean="0"/>
              <a:t/>
            </a:r>
            <a:br>
              <a:rPr lang="sl-SI" dirty="0" smtClean="0"/>
            </a:br>
            <a:r>
              <a:rPr lang="sl-SI" dirty="0" smtClean="0"/>
              <a:t>Vsaki </a:t>
            </a:r>
            <a:r>
              <a:rPr lang="sl-SI" dirty="0"/>
              <a:t>pravi Slav! </a:t>
            </a:r>
            <a:r>
              <a:rPr lang="sl-SI" dirty="0" smtClean="0"/>
              <a:t/>
            </a:r>
            <a:br>
              <a:rPr lang="sl-SI" dirty="0" smtClean="0"/>
            </a:br>
            <a:r>
              <a:rPr lang="sl-SI" dirty="0" smtClean="0"/>
              <a:t>Pravi </a:t>
            </a:r>
            <a:r>
              <a:rPr lang="sl-SI" dirty="0"/>
              <a:t>sinko roda </a:t>
            </a:r>
            <a:r>
              <a:rPr lang="sl-SI" dirty="0" err="1"/>
              <a:t>svoga</a:t>
            </a:r>
            <a:r>
              <a:rPr lang="sl-SI" dirty="0"/>
              <a:t> </a:t>
            </a:r>
            <a:r>
              <a:rPr lang="sl-SI" dirty="0" smtClean="0"/>
              <a:t/>
            </a:r>
            <a:br>
              <a:rPr lang="sl-SI" dirty="0" smtClean="0"/>
            </a:br>
            <a:r>
              <a:rPr lang="sl-SI" dirty="0" smtClean="0"/>
              <a:t>Neka </a:t>
            </a:r>
            <a:r>
              <a:rPr lang="sl-SI" dirty="0" err="1"/>
              <a:t>bude</a:t>
            </a:r>
            <a:r>
              <a:rPr lang="sl-SI" dirty="0"/>
              <a:t> zdrav! </a:t>
            </a:r>
            <a:endParaRPr lang="sl-SI" dirty="0" smtClean="0"/>
          </a:p>
          <a:p>
            <a:pPr marL="0" indent="0">
              <a:buNone/>
            </a:pPr>
            <a:r>
              <a:rPr lang="sl-SI" dirty="0" smtClean="0"/>
              <a:t>L</a:t>
            </a:r>
            <a:r>
              <a:rPr lang="sl-SI" dirty="0"/>
              <a:t>. G</a:t>
            </a:r>
            <a:r>
              <a:rPr lang="sl-SI" dirty="0" smtClean="0"/>
              <a:t>. [Ljudevit Gaj]</a:t>
            </a:r>
            <a:endParaRPr lang="sl-SI" dirty="0"/>
          </a:p>
        </p:txBody>
      </p:sp>
      <p:sp>
        <p:nvSpPr>
          <p:cNvPr id="15" name="Označba mesta besedila 14"/>
          <p:cNvSpPr>
            <a:spLocks noGrp="1"/>
          </p:cNvSpPr>
          <p:nvPr>
            <p:ph type="body" sz="quarter" idx="3"/>
          </p:nvPr>
        </p:nvSpPr>
        <p:spPr>
          <a:xfrm>
            <a:off x="5094838" y="1269207"/>
            <a:ext cx="6260550" cy="823912"/>
          </a:xfrm>
        </p:spPr>
        <p:txBody>
          <a:bodyPr/>
          <a:lstStyle/>
          <a:p>
            <a:r>
              <a:rPr lang="sl-SI" dirty="0" smtClean="0"/>
              <a:t>Moto ljubljanske izdaje</a:t>
            </a:r>
            <a:endParaRPr lang="sl-SI" dirty="0"/>
          </a:p>
        </p:txBody>
      </p:sp>
      <p:sp>
        <p:nvSpPr>
          <p:cNvPr id="16" name="Označba mesta vsebine 15"/>
          <p:cNvSpPr>
            <a:spLocks noGrp="1"/>
          </p:cNvSpPr>
          <p:nvPr>
            <p:ph sz="quarter" idx="4"/>
          </p:nvPr>
        </p:nvSpPr>
        <p:spPr>
          <a:xfrm>
            <a:off x="5094838" y="2505075"/>
            <a:ext cx="6260550" cy="3684588"/>
          </a:xfrm>
        </p:spPr>
        <p:txBody>
          <a:bodyPr>
            <a:normAutofit/>
          </a:bodyPr>
          <a:lstStyle/>
          <a:p>
            <a:pPr marL="0" indent="0">
              <a:buNone/>
            </a:pPr>
            <a:r>
              <a:rPr lang="sl-SI" i="1" dirty="0" err="1"/>
              <a:t>Judex</a:t>
            </a:r>
            <a:r>
              <a:rPr lang="sl-SI" i="1" dirty="0"/>
              <a:t> – </a:t>
            </a:r>
            <a:r>
              <a:rPr lang="sl-SI" i="1" dirty="0" err="1"/>
              <a:t>aequus</a:t>
            </a:r>
            <a:r>
              <a:rPr lang="sl-SI" i="1" dirty="0"/>
              <a:t> </a:t>
            </a:r>
            <a:r>
              <a:rPr lang="sl-SI" i="1" dirty="0" smtClean="0"/>
              <a:t/>
            </a:r>
            <a:br>
              <a:rPr lang="sl-SI" i="1" dirty="0" smtClean="0"/>
            </a:br>
            <a:r>
              <a:rPr lang="sl-SI" i="1" dirty="0" err="1" smtClean="0"/>
              <a:t>Scripta</a:t>
            </a:r>
            <a:r>
              <a:rPr lang="sl-SI" i="1" dirty="0" smtClean="0"/>
              <a:t> </a:t>
            </a:r>
            <a:r>
              <a:rPr lang="sl-SI" i="1" dirty="0"/>
              <a:t>– </a:t>
            </a:r>
            <a:r>
              <a:rPr lang="sl-SI" i="1" dirty="0" err="1"/>
              <a:t>cum</a:t>
            </a:r>
            <a:r>
              <a:rPr lang="sl-SI" i="1" dirty="0"/>
              <a:t> </a:t>
            </a:r>
            <a:r>
              <a:rPr lang="sl-SI" i="1" dirty="0" err="1"/>
              <a:t>venia</a:t>
            </a:r>
            <a:r>
              <a:rPr lang="sl-SI" i="1" dirty="0"/>
              <a:t> </a:t>
            </a:r>
            <a:r>
              <a:rPr lang="sl-SI" i="1" dirty="0" err="1" smtClean="0"/>
              <a:t>qualiacumqe</a:t>
            </a:r>
            <a:r>
              <a:rPr lang="sl-SI" i="1" dirty="0" smtClean="0"/>
              <a:t> </a:t>
            </a:r>
            <a:r>
              <a:rPr lang="sl-SI" i="1" dirty="0" err="1"/>
              <a:t>leget</a:t>
            </a:r>
            <a:r>
              <a:rPr lang="sl-SI" dirty="0"/>
              <a:t>. </a:t>
            </a:r>
            <a:endParaRPr lang="sl-SI" dirty="0" smtClean="0"/>
          </a:p>
          <a:p>
            <a:pPr marL="0" indent="0">
              <a:buNone/>
            </a:pPr>
            <a:r>
              <a:rPr lang="sl-SI" i="1" dirty="0" err="1"/>
              <a:t>Trist</a:t>
            </a:r>
            <a:r>
              <a:rPr lang="sl-SI" i="1" dirty="0"/>
              <a:t>. </a:t>
            </a:r>
            <a:r>
              <a:rPr lang="sl-SI" i="1" dirty="0" smtClean="0"/>
              <a:t>l</a:t>
            </a:r>
            <a:r>
              <a:rPr lang="sl-SI" i="1" dirty="0"/>
              <a:t>. </a:t>
            </a:r>
            <a:r>
              <a:rPr lang="sl-SI" i="1" dirty="0" smtClean="0"/>
              <a:t>1. el. 1.</a:t>
            </a:r>
          </a:p>
          <a:p>
            <a:pPr marL="0" indent="0">
              <a:buNone/>
            </a:pPr>
            <a:endParaRPr lang="sl-SI" dirty="0" smtClean="0"/>
          </a:p>
          <a:p>
            <a:pPr marL="0" indent="0">
              <a:buNone/>
            </a:pPr>
            <a:r>
              <a:rPr lang="sl-SI" dirty="0" smtClean="0"/>
              <a:t>[</a:t>
            </a:r>
            <a:r>
              <a:rPr lang="sl-SI" dirty="0" err="1" smtClean="0"/>
              <a:t>Ovid</a:t>
            </a:r>
            <a:r>
              <a:rPr lang="sl-SI" dirty="0" smtClean="0"/>
              <a:t>, Pisma iz pregnanstva: </a:t>
            </a:r>
            <a:r>
              <a:rPr lang="sl-SI" i="1" dirty="0" smtClean="0"/>
              <a:t>Pravični </a:t>
            </a:r>
            <a:r>
              <a:rPr lang="sl-SI" i="1" dirty="0"/>
              <a:t>razsodnik me bo občudoval, ker (vseeno) pišem (te pesmi), in bo / moje pisanje, naj bo kakršnokoli že, bral s prizanesljivostjo</a:t>
            </a:r>
            <a:r>
              <a:rPr lang="sl-SI" dirty="0" smtClean="0"/>
              <a:t>.]</a:t>
            </a:r>
            <a:endParaRPr lang="sl-SI" dirty="0"/>
          </a:p>
        </p:txBody>
      </p:sp>
    </p:spTree>
    <p:extLst>
      <p:ext uri="{BB962C8B-B14F-4D97-AF65-F5344CB8AC3E}">
        <p14:creationId xmlns:p14="http://schemas.microsoft.com/office/powerpoint/2010/main" val="107307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Drugi Jože: Joža Lovrenčič</a:t>
            </a:r>
            <a:endParaRPr lang="sl-SI" dirty="0"/>
          </a:p>
        </p:txBody>
      </p:sp>
      <p:sp>
        <p:nvSpPr>
          <p:cNvPr id="5" name="Označba mesta vsebine 4"/>
          <p:cNvSpPr>
            <a:spLocks noGrp="1"/>
          </p:cNvSpPr>
          <p:nvPr>
            <p:ph idx="1"/>
          </p:nvPr>
        </p:nvSpPr>
        <p:spPr>
          <a:xfrm>
            <a:off x="705394" y="1445623"/>
            <a:ext cx="10755086" cy="5085806"/>
          </a:xfrm>
        </p:spPr>
        <p:txBody>
          <a:bodyPr>
            <a:normAutofit fontScale="70000" lnSpcReduction="20000"/>
          </a:bodyPr>
          <a:lstStyle/>
          <a:p>
            <a:pPr marL="0" indent="0">
              <a:buNone/>
            </a:pPr>
            <a:r>
              <a:rPr lang="sl-SI" dirty="0"/>
              <a:t>Kred, 2. 3. 1890 – Ljubljana, 11. 12. </a:t>
            </a:r>
            <a:r>
              <a:rPr lang="sl-SI" dirty="0" smtClean="0"/>
              <a:t>1952, včeraj je bila obletnica njegove smrti. Študiral </a:t>
            </a:r>
            <a:r>
              <a:rPr lang="sl-SI" dirty="0"/>
              <a:t>slavistiko, grščino in latinščino v Gradcu, doktoriral 1915 z disertacijo Valentin Stanič in njegova doba in sprva učil v gimnaziji, ki se je zaradi vojne preselila iz Gorice v Trst, od 1920 pa v gimnaziji v Kranju in </a:t>
            </a:r>
            <a:r>
              <a:rPr lang="sl-SI" dirty="0" smtClean="0"/>
              <a:t>potem v </a:t>
            </a:r>
            <a:r>
              <a:rPr lang="sl-SI" dirty="0"/>
              <a:t>Ljubljani.</a:t>
            </a:r>
          </a:p>
          <a:p>
            <a:pPr marL="0" indent="0">
              <a:buNone/>
            </a:pPr>
            <a:r>
              <a:rPr lang="sl-SI" dirty="0" smtClean="0"/>
              <a:t>Najprej </a:t>
            </a:r>
            <a:r>
              <a:rPr lang="sl-SI" dirty="0"/>
              <a:t>je živel v Lipnici pri Kropi. Prijatelj Fran S. Finžgar ga je 16. septembra 1915 poročil na Brezjah. Po poroki je z ženo živel na Spodnji Dobravi pri Šolarjevih, po domače Justinovih. Leta 1916 se je preselil v </a:t>
            </a:r>
            <a:r>
              <a:rPr lang="sl-SI" dirty="0" smtClean="0"/>
              <a:t>Kranj. Od </a:t>
            </a:r>
            <a:r>
              <a:rPr lang="sl-SI" dirty="0"/>
              <a:t>leta 1917 do 1922 je </a:t>
            </a:r>
            <a:r>
              <a:rPr lang="sl-SI" dirty="0" smtClean="0"/>
              <a:t>živel </a:t>
            </a:r>
            <a:r>
              <a:rPr lang="sl-SI" dirty="0"/>
              <a:t>v Podnartu v dveh stanovanjih, pri njih sta bila tudi tašča in </a:t>
            </a:r>
            <a:r>
              <a:rPr lang="sl-SI" dirty="0" smtClean="0"/>
              <a:t>tast (Hanibal </a:t>
            </a:r>
            <a:r>
              <a:rPr lang="sl-SI" dirty="0"/>
              <a:t>in </a:t>
            </a:r>
            <a:r>
              <a:rPr lang="sl-SI" dirty="0" smtClean="0"/>
              <a:t>Katarina </a:t>
            </a:r>
            <a:r>
              <a:rPr lang="sl-SI" dirty="0" err="1" smtClean="0"/>
              <a:t>Manzoni</a:t>
            </a:r>
            <a:r>
              <a:rPr lang="sl-SI" dirty="0" smtClean="0"/>
              <a:t>), </a:t>
            </a:r>
            <a:r>
              <a:rPr lang="sl-SI" dirty="0"/>
              <a:t>ki sta pokopana na Dobravi. </a:t>
            </a:r>
            <a:r>
              <a:rPr lang="sl-SI" dirty="0" smtClean="0"/>
              <a:t>Od tod se je vozil </a:t>
            </a:r>
            <a:r>
              <a:rPr lang="sl-SI" dirty="0"/>
              <a:t>v Ljubljano z </a:t>
            </a:r>
            <a:r>
              <a:rPr lang="sl-SI" dirty="0" smtClean="0"/>
              <a:t>vlako, dokler se niso preselili v Ljubljano. Družina je počitnice še naprej preživljala </a:t>
            </a:r>
            <a:r>
              <a:rPr lang="sl-SI" dirty="0"/>
              <a:t>v Lipnici in na </a:t>
            </a:r>
            <a:r>
              <a:rPr lang="sl-SI" dirty="0" smtClean="0"/>
              <a:t>Dobravi (</a:t>
            </a:r>
            <a:r>
              <a:rPr lang="sl-SI" dirty="0"/>
              <a:t>pri </a:t>
            </a:r>
            <a:r>
              <a:rPr lang="sl-SI" dirty="0" err="1"/>
              <a:t>Lenartku</a:t>
            </a:r>
            <a:r>
              <a:rPr lang="sl-SI" dirty="0"/>
              <a:t> na Zgornji Dobravi ali pri </a:t>
            </a:r>
            <a:r>
              <a:rPr lang="sl-SI" dirty="0" err="1"/>
              <a:t>Vogarju</a:t>
            </a:r>
            <a:r>
              <a:rPr lang="sl-SI" dirty="0"/>
              <a:t> v </a:t>
            </a:r>
            <a:r>
              <a:rPr lang="sl-SI" dirty="0" smtClean="0"/>
              <a:t>Lipnici), na Srednji Dobravi je </a:t>
            </a:r>
            <a:r>
              <a:rPr lang="sl-SI" dirty="0"/>
              <a:t>malo pred </a:t>
            </a:r>
            <a:r>
              <a:rPr lang="sl-SI" dirty="0" smtClean="0"/>
              <a:t>vojno pripravil načrt za gradnjo in kupil </a:t>
            </a:r>
            <a:r>
              <a:rPr lang="sl-SI" dirty="0"/>
              <a:t>material za lastno </a:t>
            </a:r>
            <a:r>
              <a:rPr lang="sl-SI" dirty="0" smtClean="0"/>
              <a:t>hišo na Mihovčevem. </a:t>
            </a:r>
          </a:p>
          <a:p>
            <a:pPr marL="0" indent="0">
              <a:buNone/>
            </a:pPr>
            <a:r>
              <a:rPr lang="sl-SI" dirty="0" smtClean="0"/>
              <a:t>Glavna </a:t>
            </a:r>
            <a:r>
              <a:rPr lang="sl-SI" dirty="0"/>
              <a:t>dela: pesniška zbirka </a:t>
            </a:r>
            <a:r>
              <a:rPr lang="sl-SI" i="1" dirty="0"/>
              <a:t>Deveta dežela</a:t>
            </a:r>
            <a:r>
              <a:rPr lang="sl-SI" dirty="0"/>
              <a:t> (1917); zgodovinski roman </a:t>
            </a:r>
            <a:r>
              <a:rPr lang="sl-SI" i="1" dirty="0" err="1"/>
              <a:t>Publius</a:t>
            </a:r>
            <a:r>
              <a:rPr lang="sl-SI" i="1" dirty="0"/>
              <a:t> in </a:t>
            </a:r>
            <a:r>
              <a:rPr lang="sl-SI" i="1" dirty="0" err="1"/>
              <a:t>Hispala</a:t>
            </a:r>
            <a:r>
              <a:rPr lang="sl-SI" dirty="0"/>
              <a:t> (1931), ep </a:t>
            </a:r>
            <a:r>
              <a:rPr lang="sl-SI" i="1" dirty="0"/>
              <a:t>Sholar iz Trente</a:t>
            </a:r>
            <a:r>
              <a:rPr lang="sl-SI" dirty="0"/>
              <a:t> (1939</a:t>
            </a:r>
            <a:r>
              <a:rPr lang="sl-SI" dirty="0" smtClean="0"/>
              <a:t>), mladinske povesti (</a:t>
            </a:r>
            <a:r>
              <a:rPr lang="sl-SI" dirty="0" err="1" smtClean="0"/>
              <a:t>Tonca</a:t>
            </a:r>
            <a:r>
              <a:rPr lang="sl-SI" dirty="0" smtClean="0"/>
              <a:t> iz lonca, 1941), </a:t>
            </a:r>
            <a:r>
              <a:rPr lang="sl-SI" dirty="0"/>
              <a:t>pravljice in legende. </a:t>
            </a:r>
            <a:r>
              <a:rPr lang="sl-SI" dirty="0" smtClean="0"/>
              <a:t>Po </a:t>
            </a:r>
            <a:r>
              <a:rPr lang="sl-SI" dirty="0"/>
              <a:t>vojni so ga zaprli in ga razlastili. Vnuk novinar </a:t>
            </a:r>
            <a:r>
              <a:rPr lang="sl-SI" dirty="0">
                <a:hlinkClick r:id="rId2" tooltip="w:Tadej Labernik"/>
              </a:rPr>
              <a:t>Tadej Labernik</a:t>
            </a:r>
            <a:r>
              <a:rPr lang="sl-SI" dirty="0"/>
              <a:t> je leta 2001 dosegel njegovo sodno rehabilitacijo. V </a:t>
            </a:r>
            <a:r>
              <a:rPr lang="sl-SI" dirty="0" smtClean="0"/>
              <a:t>vasi </a:t>
            </a:r>
            <a:r>
              <a:rPr lang="sl-SI" dirty="0"/>
              <a:t>Češnjica se dogaja njegova kmečka povest </a:t>
            </a:r>
            <a:r>
              <a:rPr lang="sl-SI" i="1" dirty="0">
                <a:hlinkClick r:id="rId3" tooltip="s:Pereči ogenj"/>
              </a:rPr>
              <a:t>Pereči ogenj: Povest izpod Jamnika</a:t>
            </a:r>
            <a:r>
              <a:rPr lang="sl-SI" dirty="0"/>
              <a:t> </a:t>
            </a:r>
            <a:r>
              <a:rPr lang="sl-SI" dirty="0" smtClean="0"/>
              <a:t>(</a:t>
            </a:r>
            <a:r>
              <a:rPr lang="sl-SI" i="1" dirty="0" smtClean="0"/>
              <a:t>Gruda</a:t>
            </a:r>
            <a:r>
              <a:rPr lang="sl-SI" dirty="0" smtClean="0"/>
              <a:t> 1926</a:t>
            </a:r>
            <a:r>
              <a:rPr lang="sl-SI" dirty="0"/>
              <a:t>, v knjigi 1928). Po drugi svetovni vojni </a:t>
            </a:r>
            <a:r>
              <a:rPr lang="sl-SI" dirty="0" smtClean="0"/>
              <a:t>je objavljal večinoma zunaj </a:t>
            </a:r>
            <a:r>
              <a:rPr lang="sl-SI" dirty="0"/>
              <a:t>slovenskih meja. Poročen je bil z </a:t>
            </a:r>
            <a:r>
              <a:rPr lang="sl-SI" dirty="0" err="1"/>
              <a:t>Antonietto</a:t>
            </a:r>
            <a:r>
              <a:rPr lang="sl-SI" dirty="0"/>
              <a:t> </a:t>
            </a:r>
            <a:r>
              <a:rPr lang="sl-SI" dirty="0" err="1"/>
              <a:t>Manzoni</a:t>
            </a:r>
            <a:r>
              <a:rPr lang="sl-SI" dirty="0"/>
              <a:t>, pranečakinjo italijanskega pisatelja </a:t>
            </a:r>
            <a:r>
              <a:rPr lang="sl-SI" dirty="0" err="1">
                <a:hlinkClick r:id="rId4" tooltip="w:Alessandro Manzoni"/>
              </a:rPr>
              <a:t>Alessandra</a:t>
            </a:r>
            <a:r>
              <a:rPr lang="sl-SI" dirty="0">
                <a:hlinkClick r:id="rId4" tooltip="w:Alessandro Manzoni"/>
              </a:rPr>
              <a:t> </a:t>
            </a:r>
            <a:r>
              <a:rPr lang="sl-SI" dirty="0" err="1">
                <a:hlinkClick r:id="rId4" tooltip="w:Alessandro Manzoni"/>
              </a:rPr>
              <a:t>Manzonija</a:t>
            </a:r>
            <a:r>
              <a:rPr lang="sl-SI" dirty="0"/>
              <a:t>, in imel z njo pet otrok, med njimi tudi Nino Antonio Hedviko, ki je postala žena ameriškega jezikoslovca </a:t>
            </a:r>
            <a:r>
              <a:rPr lang="sl-SI" dirty="0">
                <a:hlinkClick r:id="rId5" tooltip="w:sl:Rado L. Lenček"/>
              </a:rPr>
              <a:t>Rada </a:t>
            </a:r>
            <a:r>
              <a:rPr lang="sl-SI" dirty="0" smtClean="0">
                <a:hlinkClick r:id="rId5" tooltip="w:sl:Rado L. Lenček"/>
              </a:rPr>
              <a:t>Lenčka</a:t>
            </a:r>
            <a:r>
              <a:rPr lang="sl-SI" dirty="0" smtClean="0"/>
              <a:t>. </a:t>
            </a:r>
            <a:r>
              <a:rPr lang="sl-SI" dirty="0"/>
              <a:t>Njegova vnuka sta </a:t>
            </a:r>
            <a:r>
              <a:rPr lang="sl-SI" dirty="0" smtClean="0"/>
              <a:t>zgodovinar</a:t>
            </a:r>
            <a:r>
              <a:rPr lang="sl-SI" dirty="0"/>
              <a:t> </a:t>
            </a:r>
            <a:r>
              <a:rPr lang="sl-SI" dirty="0">
                <a:hlinkClick r:id="rId6" tooltip="w:Andrej Vovko"/>
              </a:rPr>
              <a:t>Andrej Vovko</a:t>
            </a:r>
            <a:r>
              <a:rPr lang="sl-SI" dirty="0"/>
              <a:t> in </a:t>
            </a:r>
            <a:r>
              <a:rPr lang="sl-SI" dirty="0" smtClean="0"/>
              <a:t>rusistka</a:t>
            </a:r>
            <a:r>
              <a:rPr lang="sl-SI" dirty="0"/>
              <a:t> </a:t>
            </a:r>
            <a:r>
              <a:rPr lang="sl-SI" dirty="0">
                <a:hlinkClick r:id="rId7" tooltip="w:Lena Lenček"/>
              </a:rPr>
              <a:t>Lena Lenček</a:t>
            </a:r>
            <a:r>
              <a:rPr lang="sl-SI" dirty="0" smtClean="0"/>
              <a:t>.</a:t>
            </a:r>
            <a:endParaRPr lang="sl-SI" dirty="0"/>
          </a:p>
        </p:txBody>
      </p:sp>
    </p:spTree>
    <p:extLst>
      <p:ext uri="{BB962C8B-B14F-4D97-AF65-F5344CB8AC3E}">
        <p14:creationId xmlns:p14="http://schemas.microsoft.com/office/powerpoint/2010/main" val="1503699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Joža Lovrenčič</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7081" y="1690688"/>
            <a:ext cx="3333124" cy="4351338"/>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8432" y="622232"/>
            <a:ext cx="3498599" cy="5419794"/>
          </a:xfrm>
          <a:prstGeom prst="rect">
            <a:avLst/>
          </a:prstGeom>
        </p:spPr>
      </p:pic>
      <p:pic>
        <p:nvPicPr>
          <p:cNvPr id="7" name="Slika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8149" y="622233"/>
            <a:ext cx="3438813" cy="5419794"/>
          </a:xfrm>
          <a:prstGeom prst="rect">
            <a:avLst/>
          </a:prstGeom>
        </p:spPr>
      </p:pic>
    </p:spTree>
    <p:extLst>
      <p:ext uri="{BB962C8B-B14F-4D97-AF65-F5344CB8AC3E}">
        <p14:creationId xmlns:p14="http://schemas.microsoft.com/office/powerpoint/2010/main" val="204609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896" y="155469"/>
            <a:ext cx="4794423" cy="6507240"/>
          </a:xfrm>
          <a:prstGeom prst="rect">
            <a:avLst/>
          </a:prstGeom>
        </p:spPr>
      </p:pic>
    </p:spTree>
    <p:extLst>
      <p:ext uri="{BB962C8B-B14F-4D97-AF65-F5344CB8AC3E}">
        <p14:creationId xmlns:p14="http://schemas.microsoft.com/office/powerpoint/2010/main" val="594402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355" y="222422"/>
            <a:ext cx="11964681" cy="6530722"/>
          </a:xfrm>
          <a:prstGeom prst="rect">
            <a:avLst/>
          </a:prstGeom>
        </p:spPr>
      </p:pic>
    </p:spTree>
    <p:extLst>
      <p:ext uri="{BB962C8B-B14F-4D97-AF65-F5344CB8AC3E}">
        <p14:creationId xmlns:p14="http://schemas.microsoft.com/office/powerpoint/2010/main" val="3315147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199" y="0"/>
            <a:ext cx="10515600" cy="1325563"/>
          </a:xfrm>
        </p:spPr>
        <p:txBody>
          <a:bodyPr/>
          <a:lstStyle/>
          <a:p>
            <a:r>
              <a:rPr lang="sl-SI" dirty="0" smtClean="0"/>
              <a:t>Pereči ogenj, 1. poglavje: Na preji</a:t>
            </a:r>
            <a:endParaRPr lang="sl-SI" dirty="0"/>
          </a:p>
        </p:txBody>
      </p:sp>
      <p:sp>
        <p:nvSpPr>
          <p:cNvPr id="3" name="Označba mesta vsebine 2"/>
          <p:cNvSpPr>
            <a:spLocks noGrp="1"/>
          </p:cNvSpPr>
          <p:nvPr>
            <p:ph idx="1"/>
          </p:nvPr>
        </p:nvSpPr>
        <p:spPr>
          <a:xfrm>
            <a:off x="838200" y="1497874"/>
            <a:ext cx="10604864" cy="4606835"/>
          </a:xfrm>
        </p:spPr>
        <p:txBody>
          <a:bodyPr>
            <a:noAutofit/>
          </a:bodyPr>
          <a:lstStyle/>
          <a:p>
            <a:pPr marL="0" indent="0">
              <a:buNone/>
            </a:pPr>
            <a:r>
              <a:rPr lang="sl-SI" sz="1600" dirty="0"/>
              <a:t>Bel v belem snegu, ki je visoko zapadel, se dviga na Češnjici ponosen kmečki dom kakor grad v pripovedki iz davnih dni. Na samem stoji na sredi </a:t>
            </a:r>
            <a:r>
              <a:rPr lang="sl-SI" sz="1600" dirty="0" err="1"/>
              <a:t>spoložne</a:t>
            </a:r>
            <a:r>
              <a:rPr lang="sl-SI" sz="1600" dirty="0"/>
              <a:t> ravnice, koncem katere sodelujejo še trije, štirje kmetje, v rebri pod gozdom pa se stiskajo ponižne kajže in zdi se, da zavistno gledajo na gruntarje spodaj na </a:t>
            </a:r>
            <a:r>
              <a:rPr lang="sl-SI" sz="1600" dirty="0" err="1"/>
              <a:t>planici</a:t>
            </a:r>
            <a:r>
              <a:rPr lang="sl-SI" sz="1600" dirty="0"/>
              <a:t>, bogato obdarjene z vsemi dobrotami. Na holmu, ki se vzpenja ob strani, domuje v starinski podružnici sveti Tomaž in posreduje med kmeti in kajžarji. A kakor je star, se mu ni posrečilo, da bi zabrisal razliko med njimi in jih izenačil po misli in besedi, kaj šele po zemlji.</a:t>
            </a:r>
          </a:p>
          <a:p>
            <a:pPr marL="0" indent="0">
              <a:buNone/>
            </a:pPr>
            <a:r>
              <a:rPr lang="sl-SI" sz="1600" dirty="0"/>
              <a:t>Kakor kajžarske bajte ob gruntarskih hišah so hiše onih štirih kmetov ob belem ponosnem domu, ki je enonadstropen in krit z opeko in ima obzidano dvorišče, onkraj katerega se postavlja, prav kakor dom, gospodarsko poslopje s hlevom in skednjem.</a:t>
            </a:r>
          </a:p>
          <a:p>
            <a:pPr marL="0" indent="0">
              <a:buNone/>
            </a:pPr>
            <a:r>
              <a:rPr lang="sl-SI" sz="1600" dirty="0"/>
              <a:t>Visoka vrata, ki se zgoraj bočijo in so iz zelenega kamna, vabijo v dom. V kamen so vklesani rožni okraski, sredi loka pa je vdolbena letnica 1547 tako čudno, da je ne znajo več brati in vedo samo iz izročila, da je dolgo, dolgo, kar govori in priča o najstarejšem </a:t>
            </a:r>
            <a:r>
              <a:rPr lang="sl-SI" sz="1600" dirty="0" err="1"/>
              <a:t>naselniku</a:t>
            </a:r>
            <a:r>
              <a:rPr lang="sl-SI" sz="1600" dirty="0"/>
              <a:t>. Na desno in levo od vrat so okna, na desno dve, na levo tri. Niso to okenca ko pri sosedih, res so okna in tudi železa, ki so vdelana vanje, niso navadna: navzgor in navzdol prehajajo v zaokrožene polže in izgledajo kakor mladike z razvitim cvetom, zlasti ker so pod cvet in v cvetu samem rdeča, o bi jih vzel kovač pravkar iz ognja. Kot letnica v vratih, pričajo tudi železa, da niso delo novih časov. Tudi okna, ki v ravni vrsti gledajo iz nadstropja na ravnico in preko nje v dolino, so enko zapažena, le srednje nad vrati je za tri druge široko in ima še lepše omrežje, ki je pa spodaj vzbočeno </a:t>
            </a:r>
            <a:r>
              <a:rPr lang="sl-SI" sz="1600" dirty="0" err="1"/>
              <a:t>nazven</a:t>
            </a:r>
            <a:r>
              <a:rPr lang="sl-SI" sz="1600" dirty="0"/>
              <a:t> in izgleda kakor balkon, na katerem bi človek pričakoval, da se pojavi zdaj zdaj grajska gospodična.</a:t>
            </a:r>
          </a:p>
          <a:p>
            <a:pPr marL="0" indent="0">
              <a:buNone/>
            </a:pPr>
            <a:r>
              <a:rPr lang="sl-SI" sz="1600" dirty="0" smtClean="0"/>
              <a:t>[…] Ali </a:t>
            </a:r>
            <a:r>
              <a:rPr lang="sl-SI" sz="1600" dirty="0"/>
              <a:t>je ponosni dom res začaran grad, ki vabi, a ne izpusti nikogar, ki je prestopil njegov prag?</a:t>
            </a:r>
          </a:p>
          <a:p>
            <a:pPr marL="0" indent="0">
              <a:buNone/>
            </a:pPr>
            <a:r>
              <a:rPr lang="sl-SI" sz="1600" dirty="0"/>
              <a:t>Ne, ni začaran grad to, Rožmanov dom je, ponosni kmečki dom je, kot ga ni devet fara naokoli</a:t>
            </a:r>
            <a:r>
              <a:rPr lang="sl-SI" sz="1600" dirty="0" smtClean="0"/>
              <a:t>.</a:t>
            </a:r>
            <a:endParaRPr lang="sl-SI" sz="1600" dirty="0"/>
          </a:p>
        </p:txBody>
      </p:sp>
    </p:spTree>
    <p:extLst>
      <p:ext uri="{BB962C8B-B14F-4D97-AF65-F5344CB8AC3E}">
        <p14:creationId xmlns:p14="http://schemas.microsoft.com/office/powerpoint/2010/main" val="1261797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178" y="250370"/>
            <a:ext cx="8676640" cy="6507481"/>
          </a:xfrm>
          <a:prstGeom prst="rect">
            <a:avLst/>
          </a:prstGeom>
        </p:spPr>
      </p:pic>
      <p:sp>
        <p:nvSpPr>
          <p:cNvPr id="5" name="PoljeZBesedilom 4"/>
          <p:cNvSpPr txBox="1"/>
          <p:nvPr/>
        </p:nvSpPr>
        <p:spPr>
          <a:xfrm>
            <a:off x="9135293" y="975359"/>
            <a:ext cx="2856410" cy="3416320"/>
          </a:xfrm>
          <a:prstGeom prst="rect">
            <a:avLst/>
          </a:prstGeom>
          <a:noFill/>
        </p:spPr>
        <p:txBody>
          <a:bodyPr wrap="square" rtlCol="0">
            <a:spAutoFit/>
          </a:bodyPr>
          <a:lstStyle/>
          <a:p>
            <a:r>
              <a:rPr lang="sl-SI" dirty="0" smtClean="0"/>
              <a:t>Na </a:t>
            </a:r>
            <a:r>
              <a:rPr lang="sl-SI" dirty="0"/>
              <a:t>desno in levo od vrat so okna, na desno dve, na levo tri</a:t>
            </a:r>
            <a:r>
              <a:rPr lang="sl-SI" dirty="0" smtClean="0"/>
              <a:t>. -- DRŽI</a:t>
            </a:r>
          </a:p>
          <a:p>
            <a:endParaRPr lang="sl-SI" dirty="0"/>
          </a:p>
          <a:p>
            <a:r>
              <a:rPr lang="sl-SI" dirty="0" smtClean="0"/>
              <a:t>[…] </a:t>
            </a:r>
            <a:r>
              <a:rPr lang="sl-SI" dirty="0"/>
              <a:t>Tudi okna, ki v ravni vrsti gledajo iz nadstropja na ravnico in preko nje v dolino, so enko zapažena, le srednje nad vrati je za tri druge </a:t>
            </a:r>
            <a:r>
              <a:rPr lang="sl-SI" dirty="0" smtClean="0"/>
              <a:t>široko. – NE DRŽI (VEČ</a:t>
            </a:r>
            <a:r>
              <a:rPr lang="sl-SI" dirty="0" smtClean="0"/>
              <a:t>)</a:t>
            </a:r>
          </a:p>
          <a:p>
            <a:endParaRPr lang="sl-SI" dirty="0"/>
          </a:p>
          <a:p>
            <a:r>
              <a:rPr lang="sl-SI" dirty="0"/>
              <a:t>Pri Rožmanu, Češnjica 26</a:t>
            </a:r>
            <a:endParaRPr lang="sl-SI" dirty="0"/>
          </a:p>
        </p:txBody>
      </p:sp>
    </p:spTree>
    <p:extLst>
      <p:ext uri="{BB962C8B-B14F-4D97-AF65-F5344CB8AC3E}">
        <p14:creationId xmlns:p14="http://schemas.microsoft.com/office/powerpoint/2010/main" val="3545206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Pri Rožmanu</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9229" y="2265090"/>
            <a:ext cx="5536474" cy="4152356"/>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1684" y="2265090"/>
            <a:ext cx="5536475" cy="4152356"/>
          </a:xfrm>
          <a:prstGeom prst="rect">
            <a:avLst/>
          </a:prstGeom>
        </p:spPr>
      </p:pic>
      <p:sp>
        <p:nvSpPr>
          <p:cNvPr id="6" name="PoljeZBesedilom 5"/>
          <p:cNvSpPr txBox="1"/>
          <p:nvPr/>
        </p:nvSpPr>
        <p:spPr>
          <a:xfrm>
            <a:off x="359229" y="1341760"/>
            <a:ext cx="11408228" cy="923330"/>
          </a:xfrm>
          <a:prstGeom prst="rect">
            <a:avLst/>
          </a:prstGeom>
          <a:noFill/>
        </p:spPr>
        <p:txBody>
          <a:bodyPr wrap="square" rtlCol="0">
            <a:spAutoFit/>
          </a:bodyPr>
          <a:lstStyle/>
          <a:p>
            <a:r>
              <a:rPr lang="sl-SI" dirty="0"/>
              <a:t>Visoka vrata, ki se zgoraj bočijo in so iz zelenega kamna, vabijo v dom. V kamen so vklesani rožni okraski, sredi loka pa je vdolbena letnica 1547 tako čudno, da je ne znajo več brati in vedo samo iz izročila, da je dolgo, dolgo, kar govori in priča o najstarejšem </a:t>
            </a:r>
            <a:r>
              <a:rPr lang="sl-SI" dirty="0" err="1"/>
              <a:t>naselniku</a:t>
            </a:r>
            <a:r>
              <a:rPr lang="sl-SI" dirty="0"/>
              <a:t>.</a:t>
            </a:r>
          </a:p>
        </p:txBody>
      </p:sp>
    </p:spTree>
    <p:extLst>
      <p:ext uri="{BB962C8B-B14F-4D97-AF65-F5344CB8AC3E}">
        <p14:creationId xmlns:p14="http://schemas.microsoft.com/office/powerpoint/2010/main" val="403855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Pereči ogenj: O Lipnici</a:t>
            </a:r>
            <a:endParaRPr lang="sl-SI" dirty="0"/>
          </a:p>
        </p:txBody>
      </p:sp>
      <p:sp>
        <p:nvSpPr>
          <p:cNvPr id="3" name="Označba mesta vsebine 2"/>
          <p:cNvSpPr>
            <a:spLocks noGrp="1"/>
          </p:cNvSpPr>
          <p:nvPr>
            <p:ph idx="1"/>
          </p:nvPr>
        </p:nvSpPr>
        <p:spPr>
          <a:xfrm>
            <a:off x="838199" y="1825625"/>
            <a:ext cx="10639697" cy="4705804"/>
          </a:xfrm>
        </p:spPr>
        <p:txBody>
          <a:bodyPr>
            <a:normAutofit fontScale="62500" lnSpcReduction="20000"/>
          </a:bodyPr>
          <a:lstStyle/>
          <a:p>
            <a:pPr marL="0" indent="0">
              <a:buNone/>
            </a:pPr>
            <a:r>
              <a:rPr lang="sl-SI" dirty="0"/>
              <a:t>Lipnica je tiha voda in tih je svet ob njej. Levi breg se strmo dviga in preide v prijetno raztegnjeno planoto plodnega polja in šumečega gozda, na desnem bregu se pa svet rebri in holmi, dokler se ne vzpne na Jamnik, </a:t>
            </a:r>
            <a:r>
              <a:rPr lang="sl-SI" dirty="0" err="1"/>
              <a:t>odkoder</a:t>
            </a:r>
            <a:r>
              <a:rPr lang="sl-SI" dirty="0"/>
              <a:t> se razgleduje Sveti Primož, ki pozdravlja pred seboj navpične stene Kroparske gore, za katero se vleče zelena Jelovica, ki kakor pljuskne preko Martinčka v Bohinj.</a:t>
            </a:r>
          </a:p>
          <a:p>
            <a:pPr marL="0" indent="0">
              <a:buNone/>
            </a:pPr>
            <a:r>
              <a:rPr lang="sl-SI" dirty="0"/>
              <a:t>Tiha je Lipnica, kakor bi se zavedala svoje kratke poti. Tam gori na Kamno gorico butne izpod Jelovice v ravno polje in komaj pride k sebi, že mora goniti </a:t>
            </a:r>
            <a:r>
              <a:rPr lang="sl-SI" dirty="0" err="1"/>
              <a:t>vigence</a:t>
            </a:r>
            <a:r>
              <a:rPr lang="sl-SI" dirty="0"/>
              <a:t> in mline, na </a:t>
            </a:r>
            <a:r>
              <a:rPr lang="sl-SI" dirty="0" err="1"/>
              <a:t>sekirarno</a:t>
            </a:r>
            <a:r>
              <a:rPr lang="sl-SI" dirty="0"/>
              <a:t> mora leči in se opogumi še le, ko sprejme </a:t>
            </a:r>
            <a:r>
              <a:rPr lang="sl-SI" dirty="0" err="1"/>
              <a:t>Kroparščico</a:t>
            </a:r>
            <a:r>
              <a:rPr lang="sl-SI" dirty="0"/>
              <a:t> in se veselo zažene pod Brezovico skozi selo, ki mu je dala ime. Še dvakrat jo zajezijo in ujamejo na mline in žage in tako priteče pod Češnjico in lazi tiho mimo Ovsiš in se izliva med jelšami in vrbjem po </a:t>
            </a:r>
            <a:r>
              <a:rPr lang="sl-SI" dirty="0" err="1"/>
              <a:t>dveurni</a:t>
            </a:r>
            <a:r>
              <a:rPr lang="sl-SI" dirty="0"/>
              <a:t> poti v objem močni sestri Savi.</a:t>
            </a:r>
          </a:p>
          <a:p>
            <a:pPr marL="0" indent="0">
              <a:buNone/>
            </a:pPr>
            <a:r>
              <a:rPr lang="sl-SI" dirty="0"/>
              <a:t>Tiha je Lipnica, tihe so prijazne vasi ob njej.</a:t>
            </a:r>
          </a:p>
          <a:p>
            <a:pPr marL="0" indent="0">
              <a:buNone/>
            </a:pPr>
            <a:r>
              <a:rPr lang="sl-SI" dirty="0"/>
              <a:t>Tudi cesta, ki jo spremlja, je bila tiha. Tiha do onih let, ko je hotel Tomanov Lovre iz Kamne gorice, ki je bil za poslanca in je imel dolgo brado, da bi tekla železnica iz Radovljice po Lipniški dolini. Ljubil je svojo Kamno gorico, ljubil Lipniško dolino in ji je hotel dobro.</a:t>
            </a:r>
          </a:p>
          <a:p>
            <a:pPr marL="0" indent="0">
              <a:buNone/>
            </a:pPr>
            <a:r>
              <a:rPr lang="sl-SI" dirty="0"/>
              <a:t>Pa so se zbrali Kroparji, se pogovorili in so rekli:</a:t>
            </a:r>
          </a:p>
          <a:p>
            <a:pPr marL="0" indent="0">
              <a:buNone/>
            </a:pPr>
            <a:r>
              <a:rPr lang="sl-SI" dirty="0"/>
              <a:t>»Ne, ne maramo, da bi ropotalo po naši dolini in jo smradilo!«</a:t>
            </a:r>
          </a:p>
          <a:p>
            <a:pPr marL="0" indent="0">
              <a:buNone/>
            </a:pPr>
            <a:r>
              <a:rPr lang="sl-SI" dirty="0"/>
              <a:t>In so zmagali.</a:t>
            </a:r>
          </a:p>
          <a:p>
            <a:pPr marL="0" indent="0">
              <a:buNone/>
            </a:pPr>
            <a:r>
              <a:rPr lang="sl-SI" dirty="0"/>
              <a:t>Gorenjska železnica je stekla ob Savi in ko so se Kroparji postavljali, češ, Lovro se je moral </a:t>
            </a:r>
            <a:r>
              <a:rPr lang="sl-SI" dirty="0" err="1"/>
              <a:t>udati</a:t>
            </a:r>
            <a:r>
              <a:rPr lang="sl-SI" dirty="0"/>
              <a:t> in še ministrstvo, mi smo prodrli in zmagali, so se Otočani onkraj Dobravske planote in še Posavci, Ljubenčani in kar jih je še onkraj Leš in Brezij smejali in bili zadovoljni …</a:t>
            </a:r>
          </a:p>
          <a:p>
            <a:endParaRPr lang="sl-SI" dirty="0"/>
          </a:p>
        </p:txBody>
      </p:sp>
    </p:spTree>
    <p:extLst>
      <p:ext uri="{BB962C8B-B14F-4D97-AF65-F5344CB8AC3E}">
        <p14:creationId xmlns:p14="http://schemas.microsoft.com/office/powerpoint/2010/main" val="3802888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17. poglavje: Sveti Rok na Dobravi (16. avg.)</a:t>
            </a:r>
            <a:endParaRPr lang="sl-SI" dirty="0"/>
          </a:p>
        </p:txBody>
      </p:sp>
      <p:sp>
        <p:nvSpPr>
          <p:cNvPr id="3" name="Označba mesta vsebine 2"/>
          <p:cNvSpPr>
            <a:spLocks noGrp="1"/>
          </p:cNvSpPr>
          <p:nvPr>
            <p:ph idx="1"/>
          </p:nvPr>
        </p:nvSpPr>
        <p:spPr>
          <a:xfrm>
            <a:off x="838200" y="1825625"/>
            <a:ext cx="10805160" cy="4923518"/>
          </a:xfrm>
        </p:spPr>
        <p:txBody>
          <a:bodyPr>
            <a:normAutofit fontScale="70000" lnSpcReduction="20000"/>
          </a:bodyPr>
          <a:lstStyle/>
          <a:p>
            <a:pPr marL="0" indent="0">
              <a:buNone/>
            </a:pPr>
            <a:r>
              <a:rPr lang="sl-SI" dirty="0"/>
              <a:t>Zaobljubljeni praznik svetega Roka na Dobravi – o to je žegnanje prve vrste! Domači župljani napolnijo praznično okrašeno cerkev in še pokopališče okoli nje, ki je kakor lepo gojen vrt, in pridejo po zaobljubi še </a:t>
            </a:r>
            <a:r>
              <a:rPr lang="sl-SI" dirty="0" err="1"/>
              <a:t>Ovšišani</a:t>
            </a:r>
            <a:r>
              <a:rPr lang="sl-SI" dirty="0"/>
              <a:t> in Kroparji in Kamničani in še iz tega in onega kraja; iz stolpa pritrkuje od ranega jutra in vabi in vabi, da mora človek na pot, če ga le držijo noge. Trikrat, štirikrat se napolni cerkev in potem se zgrinja množica skozi dolgo </a:t>
            </a:r>
            <a:r>
              <a:rPr lang="sl-SI" dirty="0" smtClean="0"/>
              <a:t>ulico </a:t>
            </a:r>
            <a:r>
              <a:rPr lang="sl-SI" dirty="0"/>
              <a:t>stojnic, ob katerih imajo svoje veselje otroci in mladi svet, do </a:t>
            </a:r>
            <a:r>
              <a:rPr lang="sl-SI" dirty="0" err="1"/>
              <a:t>Balantina</a:t>
            </a:r>
            <a:r>
              <a:rPr lang="sl-SI" dirty="0"/>
              <a:t>, kjer čakajo v senci košatih hrušk dolge mize, da se ob njih znanci in prijatelji pogovore in pomodrujejo …</a:t>
            </a:r>
          </a:p>
          <a:p>
            <a:pPr marL="0" indent="0">
              <a:buNone/>
            </a:pPr>
            <a:r>
              <a:rPr lang="sl-SI" dirty="0"/>
              <a:t>Sveti Rok je navadno deževen, a to pot, ko jo je mahal Rožmanov Janez kar peš z Jesenic, je bil tako lep, da si človek lepšega ne more misliti. V rano jutro je stopal Janez, in ko je prišel do Mošenj pred Brezjami in je zavil </a:t>
            </a:r>
            <a:r>
              <a:rPr lang="sl-SI" dirty="0" err="1"/>
              <a:t>nizdol</a:t>
            </a:r>
            <a:r>
              <a:rPr lang="sl-SI" dirty="0"/>
              <a:t> proti Globokemu in krenil čez savski most in se vzpel skozi Mišače na Dobravo, je bil vesel, kakor je bilo veselo pritrkovanje, ki je zvenelo v sveži zrak kot prijazen prazniški pozdrav. Ko je prišel na Dobravo in šel preko polja proti cerkvi, se mu je kar samo nasmejalo srce, zavzeto od lepote, razgrnjene pred njim, ki jo je občudoval domačin in tujec in se je ni mogel naužiti. Venec gora </a:t>
            </a:r>
            <a:r>
              <a:rPr lang="sl-SI" dirty="0" smtClean="0"/>
              <a:t>od Sv</a:t>
            </a:r>
            <a:r>
              <a:rPr lang="sl-SI" dirty="0"/>
              <a:t>. Jošta preko Jamnika, Jelovice v Triglavsko pogorje in onkraj Save od Golice, Stola in Begunjščice do Storžiča in Grintovca se je jasno vil in blestel v zelenju in v snegu, ki je bil prejšnjo noč zapadel po </a:t>
            </a:r>
            <a:r>
              <a:rPr lang="sl-SI" dirty="0" err="1"/>
              <a:t>vrheh</a:t>
            </a:r>
            <a:r>
              <a:rPr lang="sl-SI" dirty="0"/>
              <a:t>.</a:t>
            </a:r>
          </a:p>
          <a:p>
            <a:pPr marL="0" indent="0">
              <a:buNone/>
            </a:pPr>
            <a:r>
              <a:rPr lang="sl-SI" dirty="0"/>
              <a:t>Janez je prišel k ovsiški maši. Cerkev je bila prenapolnjena. Obstal je na pragu in ni toliko gledal svetega Roka, kako razkazuje rane na nogi ne njegovega romarskega oblačila s palico in čutarico in tudi ne psička, ki mu je prinesel hlebček; iskal je med ženskim svetom Manice, a je ni izsledil.</a:t>
            </a:r>
          </a:p>
          <a:p>
            <a:pPr marL="0" indent="0">
              <a:buNone/>
            </a:pPr>
            <a:endParaRPr lang="sl-SI" dirty="0"/>
          </a:p>
        </p:txBody>
      </p:sp>
    </p:spTree>
    <p:extLst>
      <p:ext uri="{BB962C8B-B14F-4D97-AF65-F5344CB8AC3E}">
        <p14:creationId xmlns:p14="http://schemas.microsoft.com/office/powerpoint/2010/main" val="535079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Trije Jožeti in en Peter (oziroma Andrej)</a:t>
            </a:r>
            <a:endParaRPr lang="sl-SI" dirty="0"/>
          </a:p>
        </p:txBody>
      </p:sp>
      <p:sp>
        <p:nvSpPr>
          <p:cNvPr id="3" name="Označba mesta vsebine 2"/>
          <p:cNvSpPr>
            <a:spLocks noGrp="1"/>
          </p:cNvSpPr>
          <p:nvPr>
            <p:ph idx="1"/>
          </p:nvPr>
        </p:nvSpPr>
        <p:spPr/>
        <p:txBody>
          <a:bodyPr/>
          <a:lstStyle/>
          <a:p>
            <a:r>
              <a:rPr lang="sl-SI" dirty="0" smtClean="0"/>
              <a:t>Peter Kupljenik </a:t>
            </a:r>
            <a:r>
              <a:rPr lang="sl-SI" sz="2000" dirty="0" smtClean="0"/>
              <a:t>(protestantski pridigar, ki je zgorel na grmadi v Rimu)</a:t>
            </a:r>
          </a:p>
          <a:p>
            <a:r>
              <a:rPr lang="sl-SI" dirty="0" smtClean="0"/>
              <a:t>Jožef Žemlja </a:t>
            </a:r>
            <a:r>
              <a:rPr lang="sl-SI" sz="2000" dirty="0" smtClean="0"/>
              <a:t>(pesnik, ki je s pesnitvijo Sedem sinov konkuriral Prešernu)</a:t>
            </a:r>
            <a:endParaRPr lang="sl-SI" dirty="0" smtClean="0"/>
          </a:p>
          <a:p>
            <a:r>
              <a:rPr lang="sl-SI" dirty="0" smtClean="0"/>
              <a:t>Joža Lovrenčič </a:t>
            </a:r>
            <a:r>
              <a:rPr lang="sl-SI" sz="2000" dirty="0" smtClean="0"/>
              <a:t>(ta je v povesti Pereči ogenj ovekovečil ljudi izpod Jamnika)</a:t>
            </a:r>
          </a:p>
          <a:p>
            <a:r>
              <a:rPr lang="sl-SI" dirty="0"/>
              <a:t>Josip Lavtižar </a:t>
            </a:r>
            <a:r>
              <a:rPr lang="sl-SI" sz="2000" dirty="0"/>
              <a:t>(duhovnik in popotnik, ki je literarno obdelal radovljiško zgodovino (Pusti grad, grad </a:t>
            </a:r>
            <a:r>
              <a:rPr lang="sl-SI" sz="2000" dirty="0" smtClean="0"/>
              <a:t>Kamen) </a:t>
            </a:r>
            <a:endParaRPr lang="sl-SI" dirty="0"/>
          </a:p>
        </p:txBody>
      </p:sp>
    </p:spTree>
    <p:extLst>
      <p:ext uri="{BB962C8B-B14F-4D97-AF65-F5344CB8AC3E}">
        <p14:creationId xmlns:p14="http://schemas.microsoft.com/office/powerpoint/2010/main" val="4163144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p:txBody>
          <a:bodyPr/>
          <a:lstStyle/>
          <a:p>
            <a:pPr marL="0" indent="0">
              <a:buNone/>
            </a:pPr>
            <a:r>
              <a:rPr lang="sl-SI" dirty="0"/>
              <a:t>Janez Rožman</a:t>
            </a:r>
            <a:r>
              <a:rPr lang="sl-SI" dirty="0" smtClean="0"/>
              <a:t>, rojen </a:t>
            </a:r>
            <a:r>
              <a:rPr lang="sl-SI" dirty="0"/>
              <a:t>15. junija 1845 na </a:t>
            </a:r>
            <a:r>
              <a:rPr lang="sl-SI" dirty="0" smtClean="0"/>
              <a:t>Češnjici</a:t>
            </a:r>
            <a:r>
              <a:rPr lang="sl-SI" dirty="0"/>
              <a:t>, tja pristojen, rimsko katoliške vere, samski, posestnikov sin, piše in bere ter še ni bil </a:t>
            </a:r>
            <a:r>
              <a:rPr lang="sl-SI" dirty="0" smtClean="0"/>
              <a:t>kaznovan, je </a:t>
            </a:r>
            <a:r>
              <a:rPr lang="sl-SI" dirty="0"/>
              <a:t>kriv</a:t>
            </a:r>
            <a:r>
              <a:rPr lang="sl-SI" dirty="0" smtClean="0"/>
              <a:t>, da </a:t>
            </a:r>
            <a:r>
              <a:rPr lang="sl-SI" dirty="0"/>
              <a:t>je v noči od 14. na 15. februarja 1880 </a:t>
            </a:r>
            <a:r>
              <a:rPr lang="sl-SI" dirty="0" smtClean="0"/>
              <a:t>o </a:t>
            </a:r>
            <a:r>
              <a:rPr lang="sl-SI" dirty="0"/>
              <a:t>polnoči na cesti ob Lipnici v sovražnem namenu napadel Viktorja Petriča, železniškega aspiranta v Podnartu, in ga tako udaril po levem </a:t>
            </a:r>
            <a:r>
              <a:rPr lang="sl-SI" dirty="0" err="1"/>
              <a:t>nadlehtju</a:t>
            </a:r>
            <a:r>
              <a:rPr lang="sl-SI" dirty="0"/>
              <a:t>, da mu je nalomil roko nad komolcem, pri čemer se je Petrič opotekel in zdrčal po škarpi dva metra globoko ter se ob tem padcu pobil tudi na glavi; prizadejal mu je s tem težko telesno poškodbo, ki ga je motila na zdravju in v izvrševanju poklica do 20 dni.</a:t>
            </a:r>
          </a:p>
          <a:p>
            <a:endParaRPr lang="sl-SI" dirty="0"/>
          </a:p>
        </p:txBody>
      </p:sp>
    </p:spTree>
    <p:extLst>
      <p:ext uri="{BB962C8B-B14F-4D97-AF65-F5344CB8AC3E}">
        <p14:creationId xmlns:p14="http://schemas.microsoft.com/office/powerpoint/2010/main" val="2340346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775698"/>
          </a:xfrm>
        </p:spPr>
        <p:txBody>
          <a:bodyPr/>
          <a:lstStyle/>
          <a:p>
            <a:r>
              <a:rPr lang="sl-SI" dirty="0" smtClean="0"/>
              <a:t>Lovrenčič v naših krajih</a:t>
            </a:r>
            <a:endParaRPr lang="sl-SI" dirty="0"/>
          </a:p>
        </p:txBody>
      </p:sp>
      <p:sp>
        <p:nvSpPr>
          <p:cNvPr id="3" name="Označba mesta vsebine 2"/>
          <p:cNvSpPr>
            <a:spLocks noGrp="1"/>
          </p:cNvSpPr>
          <p:nvPr>
            <p:ph idx="1"/>
          </p:nvPr>
        </p:nvSpPr>
        <p:spPr>
          <a:xfrm>
            <a:off x="5460273" y="1402080"/>
            <a:ext cx="6226629" cy="5695405"/>
          </a:xfrm>
        </p:spPr>
        <p:txBody>
          <a:bodyPr>
            <a:normAutofit fontScale="92500" lnSpcReduction="20000"/>
          </a:bodyPr>
          <a:lstStyle/>
          <a:p>
            <a:pPr marL="0" indent="0">
              <a:buNone/>
            </a:pPr>
            <a:r>
              <a:rPr lang="sl-SI" b="1" dirty="0" smtClean="0"/>
              <a:t>Občni </a:t>
            </a:r>
            <a:r>
              <a:rPr lang="sl-SI" b="1" dirty="0"/>
              <a:t>zbor Kmetske zveze.</a:t>
            </a:r>
            <a:r>
              <a:rPr lang="sl-SI" dirty="0"/>
              <a:t> Na Ovsišah pri Podnartu je bil v nedeljo, 3. avgusta 1919., ustanovni občni zbor podružnice Kmetske zveze za občino Ovsiše. Dr. Josip Lovrenčič je stvarno poročal o delovanju poslancev Vseslovenske ljudske stranke v narodnem predstavništvu v </a:t>
            </a:r>
            <a:r>
              <a:rPr lang="sl-SI" dirty="0" err="1"/>
              <a:t>Belgradu</a:t>
            </a:r>
            <a:r>
              <a:rPr lang="sl-SI" dirty="0"/>
              <a:t>. Omenjal je, kako je neumorno delavni minister dr. Korošec uredil prehrano v celi Jugoslaviji v splošno zadovoljnost. Tudi pri agrarni reformi, je rekel, se trudijo poslanci S. L. S. za ureditev v korist potrebnih kmetskih slojev. Pojasnil nam je, da je sol, petrolej, sladkor zato tako </a:t>
            </a:r>
            <a:r>
              <a:rPr lang="sl-SI" dirty="0" smtClean="0"/>
              <a:t>dragi, </a:t>
            </a:r>
            <a:r>
              <a:rPr lang="sl-SI" dirty="0"/>
              <a:t>ker jih dobivamo </a:t>
            </a:r>
            <a:r>
              <a:rPr lang="sl-SI" dirty="0" smtClean="0"/>
              <a:t>iz </a:t>
            </a:r>
            <a:r>
              <a:rPr lang="sl-SI" dirty="0"/>
              <a:t>tujih dežel ter moramo zanje plačevati visoko carino. </a:t>
            </a:r>
            <a:r>
              <a:rPr lang="sl-SI" dirty="0" smtClean="0"/>
              <a:t>[…] Možje </a:t>
            </a:r>
            <a:r>
              <a:rPr lang="sl-SI" dirty="0"/>
              <a:t>in </a:t>
            </a:r>
            <a:r>
              <a:rPr lang="sl-SI" dirty="0" err="1"/>
              <a:t>fanjte</a:t>
            </a:r>
            <a:r>
              <a:rPr lang="sl-SI" dirty="0"/>
              <a:t>, združeni v podružnici kmetske zveze za občino Ovsiše, kličemo g. dr. Josipu Lovrenčiču za njegovo zanimivo poročilo: »Bog plačaj</a:t>
            </a:r>
            <a:r>
              <a:rPr lang="sl-SI" dirty="0" smtClean="0"/>
              <a:t>!«</a:t>
            </a:r>
            <a:endParaRPr lang="sl-SI" b="1" dirty="0" smtClean="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42645"/>
            <a:ext cx="5087983" cy="4915355"/>
          </a:xfrm>
          <a:prstGeom prst="rect">
            <a:avLst/>
          </a:prstGeom>
        </p:spPr>
      </p:pic>
    </p:spTree>
    <p:extLst>
      <p:ext uri="{BB962C8B-B14F-4D97-AF65-F5344CB8AC3E}">
        <p14:creationId xmlns:p14="http://schemas.microsoft.com/office/powerpoint/2010/main" val="33204049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Lovrenčič v naših krajih</a:t>
            </a:r>
          </a:p>
        </p:txBody>
      </p:sp>
      <p:sp>
        <p:nvSpPr>
          <p:cNvPr id="3" name="Označba mesta vsebine 2"/>
          <p:cNvSpPr>
            <a:spLocks noGrp="1"/>
          </p:cNvSpPr>
          <p:nvPr>
            <p:ph idx="1"/>
          </p:nvPr>
        </p:nvSpPr>
        <p:spPr/>
        <p:txBody>
          <a:bodyPr>
            <a:normAutofit fontScale="77500" lnSpcReduction="20000"/>
          </a:bodyPr>
          <a:lstStyle/>
          <a:p>
            <a:pPr marL="0" indent="0">
              <a:buNone/>
            </a:pPr>
            <a:r>
              <a:rPr lang="sl-SI" b="1" dirty="0"/>
              <a:t>Dobrava pri Kropi. (Odkritje spominske plošče.)</a:t>
            </a:r>
            <a:r>
              <a:rPr lang="sl-SI" dirty="0"/>
              <a:t> Na dan sv. Roka, 16. avgusta se izvrši odkritje spominske plošče padlim, pogrešanim in na posledicah vojne umrlim žrtvam iz dobravske župnije iz svetovne vojne 1914—1918. Praznovanje spomina sv. Roka kot običajno! Sv. maše ob 6., 8., 9. in 10. Po tej sv. maši odkritje plošče z imeni 35 župljanov, delo Vodnikovo v Ljubljani. Na sporedu so žalostinke, deklamacije prigodnice zložene za to priliko po pesniku dr. Joži Lovrenčiču, nagovor bivšega voj. kurata g. Fr. Bonača, dobro poznanega našim </a:t>
            </a:r>
            <a:r>
              <a:rPr lang="sl-SI" dirty="0" err="1"/>
              <a:t>vojnikom</a:t>
            </a:r>
            <a:r>
              <a:rPr lang="sl-SI" dirty="0"/>
              <a:t>, in blagoslov izvršen po istem ob spremstvu duhovnikov ter molitve za pokojne. Pripravljalni odbor. -- </a:t>
            </a:r>
            <a:r>
              <a:rPr lang="sl-SI" i="1" dirty="0">
                <a:hlinkClick r:id="rId2"/>
              </a:rPr>
              <a:t>Domoljub</a:t>
            </a:r>
            <a:r>
              <a:rPr lang="sl-SI" dirty="0">
                <a:hlinkClick r:id="rId2"/>
              </a:rPr>
              <a:t> 12. 8. 1926</a:t>
            </a:r>
            <a:endParaRPr lang="sl-SI" dirty="0"/>
          </a:p>
          <a:p>
            <a:pPr marL="0" indent="0">
              <a:buNone/>
            </a:pPr>
            <a:r>
              <a:rPr lang="pl-PL" dirty="0"/>
              <a:t>Ob 70 letnici kanonika Alojzija </a:t>
            </a:r>
            <a:r>
              <a:rPr lang="pl-PL" dirty="0" smtClean="0"/>
              <a:t>Stroja (1938).</a:t>
            </a:r>
            <a:r>
              <a:rPr lang="pl-PL" dirty="0"/>
              <a:t> </a:t>
            </a:r>
          </a:p>
          <a:p>
            <a:pPr marL="0" indent="0">
              <a:buNone/>
            </a:pPr>
            <a:r>
              <a:rPr lang="sl-SI" b="1" dirty="0"/>
              <a:t>Poroka.</a:t>
            </a:r>
            <a:r>
              <a:rPr lang="sl-SI" dirty="0"/>
              <a:t> Na svečnico sta se poročila na Ježici v župni cerkvi, in sicer v prelepi novi kapeli Kraljice miru, gospodična Marica Ješe, absolventka </a:t>
            </a:r>
            <a:r>
              <a:rPr lang="sl-SI" dirty="0" err="1"/>
              <a:t>abiturientskega</a:t>
            </a:r>
            <a:r>
              <a:rPr lang="sl-SI" dirty="0"/>
              <a:t> </a:t>
            </a:r>
            <a:r>
              <a:rPr lang="sl-SI" dirty="0" err="1"/>
              <a:t>učiteljiščnega</a:t>
            </a:r>
            <a:r>
              <a:rPr lang="sl-SI" dirty="0"/>
              <a:t> tečaja in hči uglednega posestnika in tesarskega mojstra Janeza Ješeta s Spodnje Dobrave, in gospod Ciril Velušček, profesor klasične gimnazije v Ljubljani. Poročal je župnik gospod Janez Pucelj, naš znani pisatelj, priči pa sta bila nevestin stric gospod Franc Dežman, vlakovodja drž. železnic, in profesor dr. Joža Lovrenčič. Mlademu </a:t>
            </a:r>
            <a:r>
              <a:rPr lang="sl-SI" dirty="0" smtClean="0"/>
              <a:t>paru </a:t>
            </a:r>
            <a:r>
              <a:rPr lang="sl-SI" dirty="0"/>
              <a:t>želimo obilo božjega blagoslova na novi življenjski poti! -- </a:t>
            </a:r>
            <a:r>
              <a:rPr lang="sl-SI" i="1" dirty="0">
                <a:hlinkClick r:id="rId3"/>
              </a:rPr>
              <a:t>Slovenec</a:t>
            </a:r>
            <a:r>
              <a:rPr lang="sl-SI" dirty="0">
                <a:hlinkClick r:id="rId3"/>
              </a:rPr>
              <a:t> 4. 2. 1942</a:t>
            </a:r>
            <a:endParaRPr lang="sl-SI" dirty="0"/>
          </a:p>
          <a:p>
            <a:pPr marL="0" indent="0">
              <a:buNone/>
            </a:pPr>
            <a:endParaRPr lang="sl-SI" dirty="0"/>
          </a:p>
        </p:txBody>
      </p:sp>
    </p:spTree>
    <p:extLst>
      <p:ext uri="{BB962C8B-B14F-4D97-AF65-F5344CB8AC3E}">
        <p14:creationId xmlns:p14="http://schemas.microsoft.com/office/powerpoint/2010/main" val="3995458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945446" y="177026"/>
            <a:ext cx="4590747" cy="6372054"/>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75" y="184709"/>
            <a:ext cx="4888613" cy="6364371"/>
          </a:xfrm>
          <a:prstGeom prst="rect">
            <a:avLst/>
          </a:prstGeom>
        </p:spPr>
      </p:pic>
    </p:spTree>
    <p:extLst>
      <p:ext uri="{BB962C8B-B14F-4D97-AF65-F5344CB8AC3E}">
        <p14:creationId xmlns:p14="http://schemas.microsoft.com/office/powerpoint/2010/main" val="19834347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Lovrenčičeva žlahta …</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96000" y="565234"/>
            <a:ext cx="5801784" cy="4351338"/>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567" y="2866768"/>
            <a:ext cx="7141136" cy="3897870"/>
          </a:xfrm>
          <a:prstGeom prst="rect">
            <a:avLst/>
          </a:prstGeom>
        </p:spPr>
      </p:pic>
    </p:spTree>
    <p:extLst>
      <p:ext uri="{BB962C8B-B14F-4D97-AF65-F5344CB8AC3E}">
        <p14:creationId xmlns:p14="http://schemas.microsoft.com/office/powerpoint/2010/main" val="584081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 in nasledstvo: ameriški slavisti Lenček</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4194" y="1954810"/>
            <a:ext cx="7297568" cy="3983256"/>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8318" y="1539150"/>
            <a:ext cx="4403682" cy="4398916"/>
          </a:xfrm>
          <a:prstGeom prst="rect">
            <a:avLst/>
          </a:prstGeom>
        </p:spPr>
      </p:pic>
    </p:spTree>
    <p:extLst>
      <p:ext uri="{BB962C8B-B14F-4D97-AF65-F5344CB8AC3E}">
        <p14:creationId xmlns:p14="http://schemas.microsoft.com/office/powerpoint/2010/main" val="1679614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7383" y="365125"/>
            <a:ext cx="7110195" cy="1325563"/>
          </a:xfrm>
        </p:spPr>
        <p:txBody>
          <a:bodyPr>
            <a:normAutofit fontScale="90000"/>
          </a:bodyPr>
          <a:lstStyle/>
          <a:p>
            <a:r>
              <a:rPr lang="sl-SI" dirty="0" smtClean="0"/>
              <a:t>Tretji Jože: Josip Lavtižar v Ratečah, Kranjski Gori in na poti</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12529" y="2927498"/>
            <a:ext cx="2842715" cy="3790288"/>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91" y="2902614"/>
            <a:ext cx="4463520" cy="3840057"/>
          </a:xfrm>
          <a:prstGeom prst="rect">
            <a:avLst/>
          </a:prstGeom>
        </p:spPr>
      </p:pic>
      <p:pic>
        <p:nvPicPr>
          <p:cNvPr id="6" name="Slika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1970" y="57665"/>
            <a:ext cx="4560031" cy="6685006"/>
          </a:xfrm>
          <a:prstGeom prst="rect">
            <a:avLst/>
          </a:prstGeom>
        </p:spPr>
      </p:pic>
    </p:spTree>
    <p:extLst>
      <p:ext uri="{BB962C8B-B14F-4D97-AF65-F5344CB8AC3E}">
        <p14:creationId xmlns:p14="http://schemas.microsoft.com/office/powerpoint/2010/main" val="2788402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just"/>
            <a:r>
              <a:rPr lang="sl-SI" dirty="0" smtClean="0"/>
              <a:t>Josip Lavtižar …</a:t>
            </a:r>
            <a:endParaRPr lang="sl-SI" dirty="0"/>
          </a:p>
        </p:txBody>
      </p:sp>
      <p:sp>
        <p:nvSpPr>
          <p:cNvPr id="3" name="Označba mesta vsebine 2"/>
          <p:cNvSpPr>
            <a:spLocks noGrp="1"/>
          </p:cNvSpPr>
          <p:nvPr>
            <p:ph idx="1"/>
          </p:nvPr>
        </p:nvSpPr>
        <p:spPr/>
        <p:txBody>
          <a:bodyPr>
            <a:normAutofit fontScale="85000" lnSpcReduction="10000"/>
          </a:bodyPr>
          <a:lstStyle/>
          <a:p>
            <a:pPr marL="0" indent="0">
              <a:buNone/>
            </a:pPr>
            <a:r>
              <a:rPr lang="sl-SI" dirty="0" smtClean="0"/>
              <a:t>… se </a:t>
            </a:r>
            <a:r>
              <a:rPr lang="sl-SI" dirty="0"/>
              <a:t>je </a:t>
            </a:r>
            <a:r>
              <a:rPr lang="sl-SI" dirty="0" smtClean="0"/>
              <a:t>rodil v </a:t>
            </a:r>
            <a:r>
              <a:rPr lang="sl-SI" dirty="0"/>
              <a:t>Kranjski Gori leta 1851, umrl pa v visoki starosti nedaleč stran, v Ratečah </a:t>
            </a:r>
            <a:r>
              <a:rPr lang="sl-SI" dirty="0" smtClean="0"/>
              <a:t>1943. Bil </a:t>
            </a:r>
            <a:r>
              <a:rPr lang="sl-SI" dirty="0"/>
              <a:t>je duhovnik, skladatelj in operetni libretist (</a:t>
            </a:r>
            <a:r>
              <a:rPr lang="sl-SI" i="1" dirty="0"/>
              <a:t>Mlada Breda</a:t>
            </a:r>
            <a:r>
              <a:rPr lang="sl-SI" dirty="0"/>
              <a:t>, </a:t>
            </a:r>
            <a:r>
              <a:rPr lang="sl-SI" i="1" dirty="0"/>
              <a:t>Grof in opat, Adam Ravbar, Darinka</a:t>
            </a:r>
            <a:r>
              <a:rPr lang="sl-SI" dirty="0"/>
              <a:t>), svetovni popotnik, zgodovinar, </a:t>
            </a:r>
            <a:r>
              <a:rPr lang="sl-SI" dirty="0" err="1" smtClean="0"/>
              <a:t>krajepisec</a:t>
            </a:r>
            <a:r>
              <a:rPr lang="sl-SI" dirty="0" smtClean="0"/>
              <a:t>. </a:t>
            </a:r>
            <a:r>
              <a:rPr lang="sl-SI" dirty="0"/>
              <a:t>Napisal je pet zgodovinskih in biografskih povesti, več dolgih potopisov in dramo. V zgodovinskih povestih je sistematično prečesaval slovensko zgodovino od 14. do 18. stoletja: </a:t>
            </a:r>
            <a:r>
              <a:rPr lang="sl-SI" i="1" dirty="0">
                <a:hlinkClick r:id="rId2"/>
              </a:rPr>
              <a:t>Lipniški grad pri Radovljici</a:t>
            </a:r>
            <a:r>
              <a:rPr lang="sl-SI" dirty="0"/>
              <a:t> (1939) se dogaja v 14. stoletju, </a:t>
            </a:r>
            <a:r>
              <a:rPr lang="sl-SI" dirty="0">
                <a:hlinkClick r:id="rId3"/>
              </a:rPr>
              <a:t>Junaška doba Slovencev</a:t>
            </a:r>
            <a:r>
              <a:rPr lang="sl-SI" dirty="0"/>
              <a:t> (1935/36) v 15. stoletju, </a:t>
            </a:r>
            <a:r>
              <a:rPr lang="sl-SI" i="1" dirty="0">
                <a:hlinkClick r:id="rId4"/>
              </a:rPr>
              <a:t>Primož Trubar</a:t>
            </a:r>
            <a:r>
              <a:rPr lang="sl-SI" dirty="0"/>
              <a:t> (1935) v 16. stoletju, </a:t>
            </a:r>
            <a:r>
              <a:rPr lang="sl-SI" i="1" dirty="0">
                <a:hlinkClick r:id="rId5"/>
              </a:rPr>
              <a:t>Bled in Briksen</a:t>
            </a:r>
            <a:r>
              <a:rPr lang="sl-SI" dirty="0"/>
              <a:t> (1931) v 17. stoletju in </a:t>
            </a:r>
            <a:r>
              <a:rPr lang="sl-SI" i="1" dirty="0">
                <a:hlinkClick r:id="rId6"/>
              </a:rPr>
              <a:t>Šentjoški gospod </a:t>
            </a:r>
            <a:r>
              <a:rPr lang="sl-SI" i="1" dirty="0" err="1">
                <a:hlinkClick r:id="rId6"/>
              </a:rPr>
              <a:t>Šimen</a:t>
            </a:r>
            <a:r>
              <a:rPr lang="sl-SI" i="1" dirty="0">
                <a:hlinkClick r:id="rId6"/>
              </a:rPr>
              <a:t> in njegovi sodobniki</a:t>
            </a:r>
            <a:r>
              <a:rPr lang="sl-SI" i="1" dirty="0"/>
              <a:t> </a:t>
            </a:r>
            <a:r>
              <a:rPr lang="sl-SI" dirty="0"/>
              <a:t>(1938) v 18. stoletju. Vrsta njegovih knjig se ukvarja s cerkveno zgodovino: </a:t>
            </a:r>
            <a:r>
              <a:rPr lang="sl-SI" i="1" dirty="0"/>
              <a:t>Zgodovina župnij in zvonovi v dekaniji </a:t>
            </a:r>
            <a:r>
              <a:rPr lang="sl-SI" i="1" dirty="0" err="1"/>
              <a:t>Radolica</a:t>
            </a:r>
            <a:r>
              <a:rPr lang="sl-SI" dirty="0"/>
              <a:t> (1897</a:t>
            </a:r>
            <a:r>
              <a:rPr lang="sl-SI" dirty="0" smtClean="0"/>
              <a:t>).</a:t>
            </a:r>
            <a:r>
              <a:rPr lang="sl-SI" dirty="0"/>
              <a:t> </a:t>
            </a:r>
            <a:r>
              <a:rPr lang="sl-SI" dirty="0" smtClean="0"/>
              <a:t>Prav </a:t>
            </a:r>
            <a:r>
              <a:rPr lang="sl-SI" dirty="0"/>
              <a:t>nič mu ni bilo pod častjo izdajati knjige kar v samozaložbi, kadar zanje ni dovolj hitro dobil založnika</a:t>
            </a:r>
            <a:r>
              <a:rPr lang="sl-SI" dirty="0" smtClean="0"/>
              <a:t>. Z </a:t>
            </a:r>
            <a:r>
              <a:rPr lang="sl-SI" dirty="0"/>
              <a:t>zgodovinsko povestjo je želel bralca na privlačen način zainteresirati za lokalno preteklost in mu dvigati nacionalni ponos, mimogrede pa ga z versko vzgojnostjo tudi nazorsko utrditi. Enak namen so imele njegove biografije, krajepisi in potopisi.</a:t>
            </a:r>
          </a:p>
          <a:p>
            <a:pPr marL="0" indent="0">
              <a:buNone/>
            </a:pPr>
            <a:endParaRPr lang="sl-SI" dirty="0"/>
          </a:p>
        </p:txBody>
      </p:sp>
    </p:spTree>
    <p:extLst>
      <p:ext uri="{BB962C8B-B14F-4D97-AF65-F5344CB8AC3E}">
        <p14:creationId xmlns:p14="http://schemas.microsoft.com/office/powerpoint/2010/main" val="3229027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Lavtižarjeve „radovljiške“ knjige</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0648" y="1842100"/>
            <a:ext cx="3374276" cy="4674029"/>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6713" y="1908621"/>
            <a:ext cx="2876808" cy="4607508"/>
          </a:xfrm>
          <a:prstGeom prst="rect">
            <a:avLst/>
          </a:prstGeom>
        </p:spPr>
      </p:pic>
    </p:spTree>
    <p:extLst>
      <p:ext uri="{BB962C8B-B14F-4D97-AF65-F5344CB8AC3E}">
        <p14:creationId xmlns:p14="http://schemas.microsoft.com/office/powerpoint/2010/main" val="1603611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1021840" cy="1325563"/>
          </a:xfrm>
        </p:spPr>
        <p:txBody>
          <a:bodyPr/>
          <a:lstStyle/>
          <a:p>
            <a:r>
              <a:rPr lang="sl-SI" dirty="0" smtClean="0"/>
              <a:t>Zgodovina župnij in zvonovi v dekaniji </a:t>
            </a:r>
            <a:r>
              <a:rPr lang="sl-SI" dirty="0" err="1" smtClean="0"/>
              <a:t>Radolica</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938257" y="1333818"/>
            <a:ext cx="4481466" cy="5540143"/>
          </a:xfrm>
          <a:prstGeom prst="rect">
            <a:avLst/>
          </a:prstGeom>
        </p:spPr>
      </p:pic>
    </p:spTree>
    <p:extLst>
      <p:ext uri="{BB962C8B-B14F-4D97-AF65-F5344CB8AC3E}">
        <p14:creationId xmlns:p14="http://schemas.microsoft.com/office/powerpoint/2010/main" val="175716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9" y="307361"/>
            <a:ext cx="11686903" cy="5984627"/>
          </a:xfrm>
          <a:prstGeom prst="rect">
            <a:avLst/>
          </a:prstGeom>
        </p:spPr>
      </p:pic>
      <p:sp>
        <p:nvSpPr>
          <p:cNvPr id="3" name="PoljeZBesedilom 2"/>
          <p:cNvSpPr txBox="1"/>
          <p:nvPr/>
        </p:nvSpPr>
        <p:spPr>
          <a:xfrm>
            <a:off x="313508" y="6392091"/>
            <a:ext cx="7296613" cy="369332"/>
          </a:xfrm>
          <a:prstGeom prst="rect">
            <a:avLst/>
          </a:prstGeom>
          <a:noFill/>
        </p:spPr>
        <p:txBody>
          <a:bodyPr wrap="none" rtlCol="0">
            <a:spAutoFit/>
          </a:bodyPr>
          <a:lstStyle/>
          <a:p>
            <a:r>
              <a:rPr lang="sl-SI" dirty="0" smtClean="0"/>
              <a:t>149 rojenih in 49 umrlih v radovljiški občini, ki že imajo enciklopedična gesla</a:t>
            </a:r>
            <a:endParaRPr lang="sl-SI" dirty="0"/>
          </a:p>
        </p:txBody>
      </p:sp>
    </p:spTree>
    <p:extLst>
      <p:ext uri="{BB962C8B-B14F-4D97-AF65-F5344CB8AC3E}">
        <p14:creationId xmlns:p14="http://schemas.microsoft.com/office/powerpoint/2010/main" val="3349857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703184"/>
          </a:xfrm>
        </p:spPr>
        <p:txBody>
          <a:bodyPr>
            <a:normAutofit/>
          </a:bodyPr>
          <a:lstStyle/>
          <a:p>
            <a:r>
              <a:rPr lang="sl-SI" b="1" dirty="0"/>
              <a:t>Lavtižarjev opis fare </a:t>
            </a:r>
            <a:r>
              <a:rPr lang="sl-SI" b="1" dirty="0" smtClean="0"/>
              <a:t>Dobrava, 1897</a:t>
            </a:r>
            <a:endParaRPr lang="sl-SI" dirty="0"/>
          </a:p>
        </p:txBody>
      </p:sp>
      <p:sp>
        <p:nvSpPr>
          <p:cNvPr id="3" name="Označba mesta vsebine 2"/>
          <p:cNvSpPr>
            <a:spLocks noGrp="1"/>
          </p:cNvSpPr>
          <p:nvPr>
            <p:ph idx="1"/>
          </p:nvPr>
        </p:nvSpPr>
        <p:spPr>
          <a:xfrm>
            <a:off x="669956" y="1068310"/>
            <a:ext cx="10981854" cy="5667468"/>
          </a:xfrm>
        </p:spPr>
        <p:txBody>
          <a:bodyPr>
            <a:normAutofit fontScale="62500" lnSpcReduction="20000"/>
          </a:bodyPr>
          <a:lstStyle/>
          <a:p>
            <a:pPr marL="0" indent="0">
              <a:buNone/>
            </a:pPr>
            <a:r>
              <a:rPr lang="sl-SI" b="1" dirty="0"/>
              <a:t>Dobrava pri Kropi.</a:t>
            </a:r>
            <a:r>
              <a:rPr lang="sl-SI" dirty="0"/>
              <a:t> Farna cerkev sv. Križa na Dobravi stoji sredi lepo obdelanega polja, od koder je razgled po vsem Gorenjskem. Proti zapadu imaš pred seboj Triglavsko pogorje, na severu gledaš dolgo vrsto Karavank, ob jugu pa zreš Selške hribe s prijazno cerkvico sv. Primoža na Jamniku. Z enega samega kraja vidiš 26 cerkva; ta kraj (Vreče) slovi </a:t>
            </a:r>
            <a:r>
              <a:rPr lang="sl-SI" dirty="0" err="1"/>
              <a:t>zarad</a:t>
            </a:r>
            <a:r>
              <a:rPr lang="sl-SI" dirty="0"/>
              <a:t> tega. V župnijo spadajo vasi: Zgornja, Srednja in Spodnja Dobráva, Mišáče, Lipnica, Prezrénje, Podnart, Otóče in Záloše.</a:t>
            </a:r>
          </a:p>
          <a:p>
            <a:pPr marL="0" indent="0">
              <a:buNone/>
            </a:pPr>
            <a:r>
              <a:rPr lang="sl-SI" dirty="0"/>
              <a:t>Ko je bila </a:t>
            </a:r>
            <a:r>
              <a:rPr lang="sl-SI" dirty="0" err="1"/>
              <a:t>vstanovljena</a:t>
            </a:r>
            <a:r>
              <a:rPr lang="sl-SI" dirty="0"/>
              <a:t> župnija l. 1788, vzeli so prve vasi iz Mošenjske, zadnji dve (Otoče in Zaloše) iz Podbreške fare. Pripovedujejo, da so v začetku mislili župnijo </a:t>
            </a:r>
            <a:r>
              <a:rPr lang="sl-SI" dirty="0" err="1"/>
              <a:t>vstanoviti</a:t>
            </a:r>
            <a:r>
              <a:rPr lang="sl-SI" dirty="0"/>
              <a:t> v Otočah, slednjič vendar odjenjajo Otočani in Zalošani s pogojem, da bodo skrbeli samo za svojo podružnico v Otočah, kjer imajo tudi lastno pokopališče.</a:t>
            </a:r>
          </a:p>
          <a:p>
            <a:pPr marL="0" indent="0">
              <a:buNone/>
            </a:pPr>
            <a:r>
              <a:rPr lang="sl-SI" dirty="0"/>
              <a:t>Dobravska cerkev nima sicer nobene znamenitosti, vendar je snažna in s potrebnim oskrbljena, 19'5 metrov dolga, 8'5 metrov široka. V stranskem </a:t>
            </a:r>
            <a:r>
              <a:rPr lang="sl-SI" dirty="0" err="1"/>
              <a:t>altarju</a:t>
            </a:r>
            <a:r>
              <a:rPr lang="sl-SI" dirty="0"/>
              <a:t> je sv. Rok, kamor se shaja o njegovem godu 16. avgusta veliko ljudstva iz bližnjih in daljnih krajev. — V Otočah </a:t>
            </a:r>
            <a:r>
              <a:rPr lang="sl-SI" dirty="0" err="1"/>
              <a:t>časte</a:t>
            </a:r>
            <a:r>
              <a:rPr lang="sl-SI" dirty="0"/>
              <a:t> sv. Antona puščavnika, kjer je 17. </a:t>
            </a:r>
            <a:r>
              <a:rPr lang="sl-SI" dirty="0" err="1"/>
              <a:t>januarija</a:t>
            </a:r>
            <a:r>
              <a:rPr lang="sl-SI" dirty="0"/>
              <a:t> in v nedeljo potem duhovno opravilo. Ljudje prinesejo dar v denarju ali kračah, da bi imeli srečo pri živini.</a:t>
            </a:r>
          </a:p>
          <a:p>
            <a:pPr marL="0" indent="0">
              <a:buNone/>
            </a:pPr>
            <a:r>
              <a:rPr lang="sl-SI" dirty="0"/>
              <a:t>Kot posebnost moramo še omeniti, da zvoni v Otočah od spomladi do jeseni vsako </a:t>
            </a:r>
            <a:r>
              <a:rPr lang="sl-SI" dirty="0" err="1"/>
              <a:t>saboto</a:t>
            </a:r>
            <a:r>
              <a:rPr lang="sl-SI" dirty="0"/>
              <a:t> ob dveh </a:t>
            </a:r>
            <a:r>
              <a:rPr lang="sl-SI" dirty="0" err="1"/>
              <a:t>popoludne</a:t>
            </a:r>
            <a:r>
              <a:rPr lang="sl-SI" dirty="0"/>
              <a:t> z velikim zvonom v zahvalo, da so rešeni požrešnega črva, ki je več let pustošil polje in travnike.</a:t>
            </a:r>
          </a:p>
          <a:p>
            <a:pPr marL="0" indent="0">
              <a:buNone/>
            </a:pPr>
            <a:r>
              <a:rPr lang="sl-SI" dirty="0"/>
              <a:t>Krstna knjiga se začenja 16. novembra, poročna 26. novembra, mrliška 5. decembra. Vse iz l. 1788.</a:t>
            </a:r>
          </a:p>
          <a:p>
            <a:pPr marL="0" indent="0">
              <a:buNone/>
            </a:pPr>
            <a:r>
              <a:rPr lang="sl-SI" b="1" dirty="0"/>
              <a:t>Župniki.</a:t>
            </a:r>
            <a:r>
              <a:rPr lang="sl-SI" dirty="0"/>
              <a:t> Duhovnih pastirjev je imela Dobrava do sedaj </a:t>
            </a:r>
            <a:r>
              <a:rPr lang="sl-SI" dirty="0" err="1"/>
              <a:t>ednajst</a:t>
            </a:r>
            <a:r>
              <a:rPr lang="sl-SI" dirty="0"/>
              <a:t> in sicer</a:t>
            </a:r>
            <a:r>
              <a:rPr lang="sl-SI" dirty="0" smtClean="0"/>
              <a:t>: Karol </a:t>
            </a:r>
            <a:r>
              <a:rPr lang="sl-SI" dirty="0" err="1"/>
              <a:t>Benegalia</a:t>
            </a:r>
            <a:r>
              <a:rPr lang="sl-SI" dirty="0"/>
              <a:t> (1788–1792). Tega nahajamo kot župnika v Bohinjski Srednji Vasi l. 1773</a:t>
            </a:r>
            <a:r>
              <a:rPr lang="sl-SI" dirty="0" smtClean="0"/>
              <a:t>. […]</a:t>
            </a:r>
            <a:endParaRPr lang="sl-SI" dirty="0"/>
          </a:p>
          <a:p>
            <a:pPr marL="0" indent="0">
              <a:buNone/>
            </a:pPr>
            <a:r>
              <a:rPr lang="sl-SI" b="1" dirty="0"/>
              <a:t>Zvonovi</a:t>
            </a:r>
            <a:r>
              <a:rPr lang="sl-SI" dirty="0"/>
              <a:t> so z dur-trizvokom es-g-</a:t>
            </a:r>
            <a:r>
              <a:rPr lang="sl-SI" dirty="0" err="1"/>
              <a:t>hes</a:t>
            </a:r>
            <a:r>
              <a:rPr lang="sl-SI" dirty="0"/>
              <a:t> in s premerom 119 : 94 : 79 cm. Veliki zvon tehta 1600 ℔.</a:t>
            </a:r>
            <a:r>
              <a:rPr lang="sl-SI" baseline="30000" dirty="0">
                <a:hlinkClick r:id="rId2"/>
              </a:rPr>
              <a:t>[24]</a:t>
            </a:r>
            <a:r>
              <a:rPr lang="sl-SI" dirty="0"/>
              <a:t> Vlil Peter </a:t>
            </a:r>
            <a:r>
              <a:rPr lang="sl-SI" dirty="0" err="1"/>
              <a:t>Hilzer</a:t>
            </a:r>
            <a:r>
              <a:rPr lang="sl-SI" dirty="0"/>
              <a:t> v Dunajskem Novem Mestu. Napis v sredi: SVB PAROCHO R. D. IACOBO ALJAŽ A. DOMINI 1880. (Ko je bil župnik č. g. Jakob Aljaž v letu Gospodovem 1880.) Zvon je ljudstvu zelo všeč. Podobe: Križ, Marija obdana s sijajem, sv. Helena s križem</a:t>
            </a:r>
            <a:r>
              <a:rPr lang="sl-SI" dirty="0" smtClean="0"/>
              <a:t>. Srednji </a:t>
            </a:r>
            <a:r>
              <a:rPr lang="sl-SI" dirty="0"/>
              <a:t>ima teže 803 ℔ in je prišel l. 1856 iz livarne Antona </a:t>
            </a:r>
            <a:r>
              <a:rPr lang="sl-SI" dirty="0" err="1"/>
              <a:t>Samassa</a:t>
            </a:r>
            <a:r>
              <a:rPr lang="sl-SI" dirty="0"/>
              <a:t> v Ljubljani. Križ s posebno lepim izrazom Kristusove glave, sv. Rok in sv. Sebastijan, sv. Florijan</a:t>
            </a:r>
            <a:r>
              <a:rPr lang="sl-SI" dirty="0" smtClean="0"/>
              <a:t>. Mali</a:t>
            </a:r>
            <a:r>
              <a:rPr lang="sl-SI" dirty="0"/>
              <a:t>. To je tisti zvon, o katerem pravijo, da je vlit iz starih »</a:t>
            </a:r>
            <a:r>
              <a:rPr lang="sl-SI" dirty="0" err="1"/>
              <a:t>cvancgarc</a:t>
            </a:r>
            <a:r>
              <a:rPr lang="sl-SI" dirty="0"/>
              <a:t>«. Zvonar Anton </a:t>
            </a:r>
            <a:r>
              <a:rPr lang="sl-SI" dirty="0" err="1"/>
              <a:t>Samassa</a:t>
            </a:r>
            <a:r>
              <a:rPr lang="sl-SI" dirty="0"/>
              <a:t> v Ljubljani l. 1847. Teža 478 </a:t>
            </a:r>
            <a:r>
              <a:rPr lang="sl-SI" dirty="0" err="1"/>
              <a:t>Ft</a:t>
            </a:r>
            <a:r>
              <a:rPr lang="sl-SI" dirty="0"/>
              <a:t>. Križ, </a:t>
            </a:r>
            <a:r>
              <a:rPr lang="sl-SI" dirty="0" err="1"/>
              <a:t>nadangelj</a:t>
            </a:r>
            <a:r>
              <a:rPr lang="sl-SI" dirty="0"/>
              <a:t> Mihael z luciferjem v podnožju, sv. Jurij na konju. </a:t>
            </a:r>
          </a:p>
        </p:txBody>
      </p:sp>
    </p:spTree>
    <p:extLst>
      <p:ext uri="{BB962C8B-B14F-4D97-AF65-F5344CB8AC3E}">
        <p14:creationId xmlns:p14="http://schemas.microsoft.com/office/powerpoint/2010/main" val="3892033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199" y="365125"/>
            <a:ext cx="11103321" cy="1325563"/>
          </a:xfrm>
        </p:spPr>
        <p:txBody>
          <a:bodyPr/>
          <a:lstStyle/>
          <a:p>
            <a:r>
              <a:rPr lang="sl-SI" dirty="0" smtClean="0"/>
              <a:t>Radovljiška dogajališča Junaške dobe </a:t>
            </a:r>
            <a:r>
              <a:rPr lang="sl-SI" dirty="0" err="1" smtClean="0"/>
              <a:t>Slovencov</a:t>
            </a:r>
            <a:endParaRPr lang="sl-SI" dirty="0"/>
          </a:p>
        </p:txBody>
      </p:sp>
      <p:pic>
        <p:nvPicPr>
          <p:cNvPr id="5" name="Označba mesta vsebine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74097" y="1294646"/>
            <a:ext cx="9181062" cy="5495453"/>
          </a:xfrm>
          <a:prstGeom prst="rect">
            <a:avLst/>
          </a:prstGeom>
        </p:spPr>
      </p:pic>
    </p:spTree>
    <p:extLst>
      <p:ext uri="{BB962C8B-B14F-4D97-AF65-F5344CB8AC3E}">
        <p14:creationId xmlns:p14="http://schemas.microsoft.com/office/powerpoint/2010/main" val="2457139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Pusti grad, grad Kamen</a:t>
            </a:r>
            <a:endParaRPr lang="sl-SI" dirty="0"/>
          </a:p>
        </p:txBody>
      </p:sp>
      <p:pic>
        <p:nvPicPr>
          <p:cNvPr id="4" name="Označba mesta vsebine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7412" y="3319849"/>
            <a:ext cx="4479496" cy="3359622"/>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3340" y="3324096"/>
            <a:ext cx="5045676" cy="3355375"/>
          </a:xfrm>
          <a:prstGeom prst="rect">
            <a:avLst/>
          </a:prstGeom>
        </p:spPr>
      </p:pic>
    </p:spTree>
    <p:extLst>
      <p:ext uri="{BB962C8B-B14F-4D97-AF65-F5344CB8AC3E}">
        <p14:creationId xmlns:p14="http://schemas.microsoft.com/office/powerpoint/2010/main" val="2741728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Lipniški grad v povesti Junaška doba </a:t>
            </a:r>
            <a:r>
              <a:rPr lang="sl-SI" dirty="0" err="1" smtClean="0"/>
              <a:t>Slovencov</a:t>
            </a:r>
            <a:endParaRPr lang="sl-SI" dirty="0"/>
          </a:p>
        </p:txBody>
      </p:sp>
      <p:sp>
        <p:nvSpPr>
          <p:cNvPr id="3" name="Označba mesta vsebine 2"/>
          <p:cNvSpPr>
            <a:spLocks noGrp="1"/>
          </p:cNvSpPr>
          <p:nvPr>
            <p:ph idx="1"/>
          </p:nvPr>
        </p:nvSpPr>
        <p:spPr/>
        <p:txBody>
          <a:bodyPr>
            <a:normAutofit fontScale="62500" lnSpcReduction="20000"/>
          </a:bodyPr>
          <a:lstStyle/>
          <a:p>
            <a:pPr marL="0" indent="0">
              <a:buNone/>
            </a:pPr>
            <a:r>
              <a:rPr lang="sl-SI" dirty="0" err="1"/>
              <a:t>Zahvalivši</a:t>
            </a:r>
            <a:r>
              <a:rPr lang="sl-SI" dirty="0"/>
              <a:t> se </a:t>
            </a:r>
            <a:r>
              <a:rPr lang="sl-SI" dirty="0" err="1"/>
              <a:t>Klandrovim</a:t>
            </a:r>
            <a:r>
              <a:rPr lang="sl-SI" dirty="0"/>
              <a:t> za prenočišče in hrano je odšel prosjak drugo jutro skozi Srednjo vas proti Begunjam. Grad Kamen, zgrajen med skalnato sotesko, je odložil za obisk nazaj grede. Tudi v Begunjah se ni nikjer oglasil, upajoč, da bo toliko bolje opravil v Radovljici in na lipniškem gradu pri Lancovem. Toda zmotil se je. Ko so mu bili vedno naklonjeni, se ni danes v Radovljici nihče zmenil zanj. Opazil je nemirno letanje </a:t>
            </a:r>
            <a:r>
              <a:rPr lang="sl-SI" dirty="0" err="1"/>
              <a:t>semintja</a:t>
            </a:r>
            <a:r>
              <a:rPr lang="sl-SI" dirty="0"/>
              <a:t>, kakor bi se bilo zgodilo nekaj izrednega. </a:t>
            </a:r>
            <a:r>
              <a:rPr lang="sl-SI" dirty="0" err="1"/>
              <a:t>Pesebno</a:t>
            </a:r>
            <a:r>
              <a:rPr lang="sl-SI" dirty="0"/>
              <a:t> na lipniškem gradu, ki so mu rekli </a:t>
            </a:r>
            <a:r>
              <a:rPr lang="sl-SI" dirty="0" err="1"/>
              <a:t>Waldenburg</a:t>
            </a:r>
            <a:r>
              <a:rPr lang="sl-SI" dirty="0"/>
              <a:t>, in je bil poprej last grofov </a:t>
            </a:r>
            <a:r>
              <a:rPr lang="sl-SI" dirty="0" err="1"/>
              <a:t>Ortenburžanov</a:t>
            </a:r>
            <a:r>
              <a:rPr lang="sl-SI" dirty="0"/>
              <a:t>, je vladala huda zmešnjava. Še le na večkratno vprašanje mu je povedal grajski hlapec: „Pravkar je prišlo iz Ljubljane naznanilo, da so Turki blizu</a:t>
            </a:r>
            <a:r>
              <a:rPr lang="sl-SI" dirty="0" smtClean="0"/>
              <a:t>!“ […]</a:t>
            </a:r>
            <a:endParaRPr lang="sl-SI" dirty="0"/>
          </a:p>
          <a:p>
            <a:pPr marL="0" indent="0">
              <a:buNone/>
            </a:pPr>
            <a:r>
              <a:rPr lang="sl-SI" dirty="0" smtClean="0"/>
              <a:t>Balant </a:t>
            </a:r>
            <a:r>
              <a:rPr lang="sl-SI" dirty="0"/>
              <a:t>je ob štirih popoldne zapustil lipniški grad, ko mu je oskrbnik stisnil dobro plačilo v roko. Kot dober pešec je kar zdrčal po brežini proti Savi, hitel čez savski most in navzgor proti Radovljici. Tu se ni nič ustavil. Vpraševali so ga, kam gre tako hitro. „V Tržič!" - je kratko odgovarjal. Ob petih je bil na Kamnu. Povedal je, </a:t>
            </a:r>
            <a:r>
              <a:rPr lang="sl-SI" dirty="0" err="1"/>
              <a:t>odkod</a:t>
            </a:r>
            <a:r>
              <a:rPr lang="sl-SI" dirty="0"/>
              <a:t> pride, oddal na </a:t>
            </a:r>
            <a:r>
              <a:rPr lang="sl-SI" dirty="0" err="1"/>
              <a:t>pergamenu</a:t>
            </a:r>
            <a:r>
              <a:rPr lang="sl-SI" dirty="0"/>
              <a:t> pisano zapečateno poročilo, prejel potrdilo in odšel pod planino Dobrčo na Gutenberg. S kratko pripombo je izročil pismo mlademu vitezu Gašperju Lambergarju in odkorakal po prejetem potrdilu brez </a:t>
            </a:r>
            <a:r>
              <a:rPr lang="sl-SI" dirty="0" err="1"/>
              <a:t>pomude</a:t>
            </a:r>
            <a:r>
              <a:rPr lang="sl-SI" dirty="0"/>
              <a:t> v Tržič. Tržičani, že od nekdaj zelo radovedni ljudje, so stikali glave in se vpraševali, kakšen važen opravek ima Balant iz </a:t>
            </a:r>
            <a:r>
              <a:rPr lang="sl-SI" dirty="0" err="1"/>
              <a:t>Sničnega</a:t>
            </a:r>
            <a:r>
              <a:rPr lang="sl-SI" dirty="0"/>
              <a:t>. On pa je hitel v grad in oddal pisanje graščaku </a:t>
            </a:r>
            <a:r>
              <a:rPr lang="sl-SI" dirty="0" err="1"/>
              <a:t>Paradajzarju</a:t>
            </a:r>
            <a:r>
              <a:rPr lang="sl-SI" dirty="0"/>
              <a:t> točno ob sedmih zvečer. Drugo jutro je nesel prav zgodaj na Lipniški grad potrdilo o resničnem prejemu „Turških glasov</a:t>
            </a:r>
            <a:r>
              <a:rPr lang="sl-SI" dirty="0" smtClean="0"/>
              <a:t>".</a:t>
            </a:r>
          </a:p>
          <a:p>
            <a:pPr marL="0" indent="0">
              <a:buNone/>
            </a:pPr>
            <a:r>
              <a:rPr lang="sl-SI" dirty="0"/>
              <a:t>Popoldne sta šla </a:t>
            </a:r>
            <a:r>
              <a:rPr lang="sl-SI" dirty="0" err="1"/>
              <a:t>Operta</a:t>
            </a:r>
            <a:r>
              <a:rPr lang="sl-SI" dirty="0"/>
              <a:t> in Krištof na grad </a:t>
            </a:r>
            <a:r>
              <a:rPr lang="sl-SI" dirty="0" err="1"/>
              <a:t>Waldenburg</a:t>
            </a:r>
            <a:r>
              <a:rPr lang="sl-SI" dirty="0"/>
              <a:t> onstran Save ter obiskala cesarskega oskrbnika. Grad so sezidali grofje </a:t>
            </a:r>
            <a:r>
              <a:rPr lang="sl-SI" dirty="0" err="1"/>
              <a:t>Ortenburžani</a:t>
            </a:r>
            <a:r>
              <a:rPr lang="sl-SI" dirty="0"/>
              <a:t>, ki so imeli v 13. in 14. stoletju razen Bleda in Dovjega vso zgornjo savsko dolino v svoji oblasti. Ko je leta 1421. njih rod izumrl, so </a:t>
            </a:r>
            <a:r>
              <a:rPr lang="sl-SI" dirty="0" err="1"/>
              <a:t>Waldenburg</a:t>
            </a:r>
            <a:r>
              <a:rPr lang="sl-SI" dirty="0"/>
              <a:t> podedovali celjski grofi, za njimi pa je pripadel cesarju Frideriku III. Ta je imel tukaj oskrbnika za upravo gradu in za obdelovanje zemljišč. V poznejših letih je začel grad propadati in je danes v popolnih razvalinah. Ljudje mu pravijo lipniški grad.</a:t>
            </a:r>
          </a:p>
        </p:txBody>
      </p:sp>
    </p:spTree>
    <p:extLst>
      <p:ext uri="{BB962C8B-B14F-4D97-AF65-F5344CB8AC3E}">
        <p14:creationId xmlns:p14="http://schemas.microsoft.com/office/powerpoint/2010/main" val="1756175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Grad Kamen</a:t>
            </a:r>
            <a:endParaRPr lang="sl-SI" dirty="0"/>
          </a:p>
        </p:txBody>
      </p:sp>
      <p:sp>
        <p:nvSpPr>
          <p:cNvPr id="3" name="Označba mesta vsebine 2"/>
          <p:cNvSpPr>
            <a:spLocks noGrp="1"/>
          </p:cNvSpPr>
          <p:nvPr>
            <p:ph idx="1"/>
          </p:nvPr>
        </p:nvSpPr>
        <p:spPr>
          <a:xfrm>
            <a:off x="838200" y="1532710"/>
            <a:ext cx="10515600" cy="5050970"/>
          </a:xfrm>
        </p:spPr>
        <p:txBody>
          <a:bodyPr>
            <a:noAutofit/>
          </a:bodyPr>
          <a:lstStyle/>
          <a:p>
            <a:pPr marL="0" indent="0">
              <a:buNone/>
            </a:pPr>
            <a:r>
              <a:rPr lang="sl-SI" sz="1600" dirty="0"/>
              <a:t>Proti večeru se je vrnil Krištof na Kamen ter pripovedoval Anici, kako prijetno mu je minil dan v Radovljici in v </a:t>
            </a:r>
            <a:r>
              <a:rPr lang="sl-SI" sz="1600" dirty="0" err="1"/>
              <a:t>Waldenburgu</a:t>
            </a:r>
            <a:r>
              <a:rPr lang="sl-SI" sz="1600" dirty="0"/>
              <a:t>. Pozabil je polagoma skrbi, ki mu je delalo novo podjetje ter bil vesel, da mu gre vse po sreči. Seveda je bila ta sreča posledica njegovega razumnega gospodarstva. Mlademu vitezu je dal Bog obilico talentov, ki jih ni uporabljal le v svojo korist, temveč tudi v </a:t>
            </a:r>
            <a:r>
              <a:rPr lang="sl-SI" sz="1600" dirty="0" err="1"/>
              <a:t>prospeh</a:t>
            </a:r>
            <a:r>
              <a:rPr lang="sl-SI" sz="1600" dirty="0"/>
              <a:t> drugih. Bil je do gotovih mej mirnega značaja, previdne razsodnosti in usmiljenega srca. Poleg tega pa jako krepke narave, ne samo vitez po velikodušnosti, temveč tudi korenjak po postavi. V pravični borbi se ni bal tekmeca, bil je vztrajen do konca. Tudi njegov brat Gašper mu je bil podoben bodisi v duševnih in telesnih vrlinah, toda kdor je dobro poznal oba, je vendar prednost dal Krištofu.</a:t>
            </a:r>
          </a:p>
          <a:p>
            <a:pPr marL="0" indent="0">
              <a:buNone/>
            </a:pPr>
            <a:r>
              <a:rPr lang="sl-SI" sz="1600" dirty="0"/>
              <a:t>Grad Kamen je slovel daleč okoli. Že njegova lepa lega je vabila na obisk, še bolj pa kamenski gospod in njegova sestra prijazna ter postrežljiva grofica Anica.</a:t>
            </a:r>
          </a:p>
          <a:p>
            <a:pPr marL="0" indent="0">
              <a:buNone/>
            </a:pPr>
            <a:r>
              <a:rPr lang="sl-SI" sz="1600" dirty="0"/>
              <a:t>Večkratni gost na Kamnu je bil škof Žiga Lamberg. Kadar je bil izmučen po obilnih opravkih, je rad dospel na Kamen in tam bival nekaj dni. Mnogo rajši je dohajal na Kamen kakor v Gornji Grad na Spodnjem Štajerskem. Gornji Grad mu ni bil v dobrem spominu zaradi neljubih dogodkov v prvih letih škofovanja. Težave je imel z ondotnim benediktinskim samostanom. Redovniki se mu niso hoteli pokoriti, da je moral na pomoč klicati apostolsko stolico. Nam že dobro znani papež Sikst IV. je leta 1473. </a:t>
            </a:r>
            <a:r>
              <a:rPr lang="sl-SI" sz="1600" dirty="0" err="1"/>
              <a:t>gornjegradski</a:t>
            </a:r>
            <a:r>
              <a:rPr lang="sl-SI" sz="1600" dirty="0"/>
              <a:t> samostan zatrl in škofu Lambergu naročil, naj ustanovi ondi družbo svetnih duhovnikov za božjo službo in za dušno pastirstvo. Poleg tega je imel škof križ tudi s </a:t>
            </a:r>
            <a:r>
              <a:rPr lang="sl-SI" sz="1600" dirty="0" err="1"/>
              <a:t>tamošnjimi</a:t>
            </a:r>
            <a:r>
              <a:rPr lang="sl-SI" sz="1600" dirty="0"/>
              <a:t> kmeti, ki mu niso hoteli delati tlake in dajati desetine.</a:t>
            </a:r>
          </a:p>
          <a:p>
            <a:pPr marL="0" indent="0">
              <a:buNone/>
            </a:pPr>
            <a:r>
              <a:rPr lang="sl-SI" sz="1600" dirty="0"/>
              <a:t>Žiga Lamberg je za časa svojega oddiha na Kamnu maševal v grajski kapeli sv. Valentina ali v begunjski cerkvi sv. Urha, radovljiški župniji. Priljubljena mu je bila ozka skalovita dolina, držeča proti severni strani v podnožje gore </a:t>
            </a:r>
            <a:r>
              <a:rPr lang="sl-SI" sz="1600" dirty="0" err="1"/>
              <a:t>Begunjšice</a:t>
            </a:r>
            <a:r>
              <a:rPr lang="sl-SI" sz="1600" dirty="0"/>
              <a:t>.</a:t>
            </a:r>
          </a:p>
          <a:p>
            <a:pPr marL="0" indent="0">
              <a:buNone/>
            </a:pPr>
            <a:r>
              <a:rPr lang="sl-SI" sz="1600" dirty="0" err="1"/>
              <a:t>Pravtako</a:t>
            </a:r>
            <a:r>
              <a:rPr lang="sl-SI" sz="1600" dirty="0"/>
              <a:t> je </a:t>
            </a:r>
            <a:r>
              <a:rPr lang="sl-SI" sz="1600" dirty="0" err="1"/>
              <a:t>posetil</a:t>
            </a:r>
            <a:r>
              <a:rPr lang="sl-SI" sz="1600" dirty="0"/>
              <a:t> dom sv. Petra, čeprav je bil oddaljen skoraj eno uro od Kamna visoko v gorovju. Ta kraj mu je bil posebno všeč zaradi obširnega razgleda in zaradi ondotne cerkve, dozidane nekaj let poprej z dvema ladjama v gotskem slogu. V notranjščini je ogledoval na stenah naslikane prizore Kristusovega trpljenja</a:t>
            </a:r>
            <a:r>
              <a:rPr lang="sl-SI" sz="1600" dirty="0" smtClean="0"/>
              <a:t>.</a:t>
            </a:r>
            <a:endParaRPr lang="sl-SI" sz="1600" dirty="0"/>
          </a:p>
        </p:txBody>
      </p:sp>
    </p:spTree>
    <p:extLst>
      <p:ext uri="{BB962C8B-B14F-4D97-AF65-F5344CB8AC3E}">
        <p14:creationId xmlns:p14="http://schemas.microsoft.com/office/powerpoint/2010/main" val="961766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 ogrevanje</a:t>
            </a:r>
            <a:endParaRPr lang="sl-SI" dirty="0"/>
          </a:p>
        </p:txBody>
      </p:sp>
      <p:sp>
        <p:nvSpPr>
          <p:cNvPr id="5" name="Označba mesta vsebine 4"/>
          <p:cNvSpPr>
            <a:spLocks noGrp="1"/>
          </p:cNvSpPr>
          <p:nvPr>
            <p:ph idx="1"/>
          </p:nvPr>
        </p:nvSpPr>
        <p:spPr/>
        <p:txBody>
          <a:bodyPr/>
          <a:lstStyle/>
          <a:p>
            <a:r>
              <a:rPr lang="sl-SI" dirty="0" smtClean="0"/>
              <a:t>Prešeren: </a:t>
            </a:r>
            <a:r>
              <a:rPr lang="sl-SI" dirty="0" err="1" smtClean="0"/>
              <a:t>Radolška</a:t>
            </a:r>
            <a:r>
              <a:rPr lang="sl-SI" dirty="0" smtClean="0"/>
              <a:t> roža (pozneje </a:t>
            </a:r>
            <a:r>
              <a:rPr lang="sl-SI" dirty="0"/>
              <a:t>Turjaška </a:t>
            </a:r>
            <a:r>
              <a:rPr lang="sl-SI" dirty="0" err="1" smtClean="0"/>
              <a:t>Rozamunda</a:t>
            </a:r>
            <a:r>
              <a:rPr lang="sl-SI" dirty="0" smtClean="0"/>
              <a:t>) </a:t>
            </a:r>
          </a:p>
          <a:p>
            <a:r>
              <a:rPr lang="sl-SI" dirty="0" smtClean="0"/>
              <a:t>Rado </a:t>
            </a:r>
            <a:r>
              <a:rPr lang="sl-SI" dirty="0"/>
              <a:t>Murnik: Predor pri Radovljici. </a:t>
            </a:r>
            <a:r>
              <a:rPr lang="sl-SI" dirty="0" smtClean="0"/>
              <a:t>Slovenski narod 1908</a:t>
            </a:r>
            <a:endParaRPr lang="sl-SI" dirty="0"/>
          </a:p>
        </p:txBody>
      </p:sp>
      <p:pic>
        <p:nvPicPr>
          <p:cNvPr id="6" name="Slika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8409" y="2908663"/>
            <a:ext cx="7943294" cy="3885077"/>
          </a:xfrm>
          <a:prstGeom prst="rect">
            <a:avLst/>
          </a:prstGeom>
        </p:spPr>
      </p:pic>
    </p:spTree>
    <p:extLst>
      <p:ext uri="{BB962C8B-B14F-4D97-AF65-F5344CB8AC3E}">
        <p14:creationId xmlns:p14="http://schemas.microsoft.com/office/powerpoint/2010/main" val="112944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7"/>
          <p:cNvSpPr>
            <a:spLocks noGrp="1"/>
          </p:cNvSpPr>
          <p:nvPr>
            <p:ph type="title"/>
          </p:nvPr>
        </p:nvSpPr>
        <p:spPr/>
        <p:txBody>
          <a:bodyPr/>
          <a:lstStyle/>
          <a:p>
            <a:r>
              <a:rPr lang="sl-SI" dirty="0" smtClean="0"/>
              <a:t>Peter Kupljenik 1911, 1924, 1994</a:t>
            </a:r>
            <a:endParaRPr lang="sl-SI" dirty="0"/>
          </a:p>
        </p:txBody>
      </p:sp>
      <p:pic>
        <p:nvPicPr>
          <p:cNvPr id="10" name="Označba mesta vsebine 9"/>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6235" y="1570251"/>
            <a:ext cx="3209483" cy="4896451"/>
          </a:xfrm>
          <a:prstGeom prst="rect">
            <a:avLst/>
          </a:prstGeom>
        </p:spPr>
      </p:pic>
      <p:pic>
        <p:nvPicPr>
          <p:cNvPr id="11" name="Slika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2748" y="1375720"/>
            <a:ext cx="4045173" cy="5056466"/>
          </a:xfrm>
          <a:prstGeom prst="rect">
            <a:avLst/>
          </a:prstGeom>
        </p:spPr>
      </p:pic>
      <p:pic>
        <p:nvPicPr>
          <p:cNvPr id="12" name="Slika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1958" y="610121"/>
            <a:ext cx="3880042" cy="5822065"/>
          </a:xfrm>
          <a:prstGeom prst="rect">
            <a:avLst/>
          </a:prstGeom>
        </p:spPr>
      </p:pic>
    </p:spTree>
    <p:extLst>
      <p:ext uri="{BB962C8B-B14F-4D97-AF65-F5344CB8AC3E}">
        <p14:creationId xmlns:p14="http://schemas.microsoft.com/office/powerpoint/2010/main" val="1152114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 Budalu</a:t>
            </a:r>
            <a:endParaRPr lang="sl-SI" dirty="0"/>
          </a:p>
        </p:txBody>
      </p:sp>
      <p:sp>
        <p:nvSpPr>
          <p:cNvPr id="3" name="Označba mesta vsebine 2"/>
          <p:cNvSpPr>
            <a:spLocks noGrp="1"/>
          </p:cNvSpPr>
          <p:nvPr>
            <p:ph idx="1"/>
          </p:nvPr>
        </p:nvSpPr>
        <p:spPr/>
        <p:txBody>
          <a:bodyPr>
            <a:normAutofit lnSpcReduction="10000"/>
          </a:bodyPr>
          <a:lstStyle/>
          <a:p>
            <a:pPr marL="0" indent="0">
              <a:buNone/>
            </a:pPr>
            <a:r>
              <a:rPr lang="sl-SI" dirty="0" smtClean="0"/>
              <a:t>Andrej Budal je bil rojen 1889 v Štandrežu pri Gorici, umrl 1972 v Trstu. Doktoriral iz romanistike, po prvi svetovni vojni je bil profesor slovenščine in francoščine v Gorici, Idriji, Tolminu, Vidmu, Perugii in Benetkah. Po letu 1945 je bil član goriške delegacije na mirovni konferenci v Parizu, 1947--1959 je vodil Slovensko stalno gledališče v Trstu.</a:t>
            </a:r>
          </a:p>
          <a:p>
            <a:pPr marL="0" indent="0">
              <a:buNone/>
            </a:pPr>
            <a:r>
              <a:rPr lang="sl-SI" dirty="0"/>
              <a:t>Pod </a:t>
            </a:r>
            <a:r>
              <a:rPr lang="sl-SI" dirty="0" smtClean="0"/>
              <a:t>psevdonimom </a:t>
            </a:r>
            <a:r>
              <a:rPr lang="sl-SI" dirty="0" err="1" smtClean="0"/>
              <a:t>Pastúškin</a:t>
            </a:r>
            <a:r>
              <a:rPr lang="sl-SI" dirty="0" smtClean="0"/>
              <a:t> je pisal kmečke povesti s primorskim dogajališčem in tematiko prve svetovne vojne, eden redkih intelektualcev (poleg Bevka in Feigla), ki ni emigriral v Jugoslavijo. Bil je stalni kritiški spremljevalec Bevkove proze, pisec učbenikov in prevajalec (npr. </a:t>
            </a:r>
            <a:r>
              <a:rPr lang="sl-SI" dirty="0" err="1" smtClean="0"/>
              <a:t>Boccacciov</a:t>
            </a:r>
            <a:r>
              <a:rPr lang="sl-SI" dirty="0" smtClean="0"/>
              <a:t> </a:t>
            </a:r>
            <a:r>
              <a:rPr lang="sl-SI" dirty="0" err="1" smtClean="0"/>
              <a:t>Dekameron</a:t>
            </a:r>
            <a:r>
              <a:rPr lang="sl-SI" dirty="0" smtClean="0"/>
              <a:t>).</a:t>
            </a:r>
            <a:endParaRPr lang="sl-SI" dirty="0"/>
          </a:p>
        </p:txBody>
      </p:sp>
    </p:spTree>
    <p:extLst>
      <p:ext uri="{BB962C8B-B14F-4D97-AF65-F5344CB8AC3E}">
        <p14:creationId xmlns:p14="http://schemas.microsoft.com/office/powerpoint/2010/main" val="1699320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Andrej Budal</a:t>
            </a:r>
            <a:endParaRPr lang="sl-SI" dirty="0"/>
          </a:p>
        </p:txBody>
      </p:sp>
      <p:pic>
        <p:nvPicPr>
          <p:cNvPr id="1026" name="Picture 2" descr="Portre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46728" y="1619679"/>
            <a:ext cx="266299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g_193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1197" y="1619679"/>
            <a:ext cx="370543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Peter Kupljenik …</a:t>
            </a:r>
            <a:endParaRPr lang="sl-SI" dirty="0"/>
          </a:p>
        </p:txBody>
      </p:sp>
      <p:sp>
        <p:nvSpPr>
          <p:cNvPr id="3" name="Označba mesta vsebine 2"/>
          <p:cNvSpPr>
            <a:spLocks noGrp="1"/>
          </p:cNvSpPr>
          <p:nvPr>
            <p:ph idx="1"/>
          </p:nvPr>
        </p:nvSpPr>
        <p:spPr>
          <a:xfrm>
            <a:off x="838199" y="1474572"/>
            <a:ext cx="10612395" cy="5132173"/>
          </a:xfrm>
        </p:spPr>
        <p:txBody>
          <a:bodyPr>
            <a:normAutofit fontScale="77500" lnSpcReduction="20000"/>
          </a:bodyPr>
          <a:lstStyle/>
          <a:p>
            <a:pPr marL="0" indent="0">
              <a:buNone/>
            </a:pPr>
            <a:r>
              <a:rPr lang="sl-SI" dirty="0" smtClean="0"/>
              <a:t>Rojen med </a:t>
            </a:r>
            <a:r>
              <a:rPr lang="sl-SI" dirty="0"/>
              <a:t>1520 in 1530 v </a:t>
            </a:r>
            <a:r>
              <a:rPr lang="sl-SI" dirty="0" smtClean="0">
                <a:hlinkClick r:id="rId2" tooltip="Radovljica"/>
              </a:rPr>
              <a:t>Radovljici</a:t>
            </a:r>
            <a:r>
              <a:rPr lang="sl-SI" dirty="0" smtClean="0"/>
              <a:t> očetu kovaču, 1553—1563 župnik </a:t>
            </a:r>
            <a:r>
              <a:rPr lang="sl-SI" dirty="0"/>
              <a:t>v </a:t>
            </a:r>
            <a:r>
              <a:rPr lang="sl-SI" dirty="0" smtClean="0">
                <a:hlinkClick r:id="rId3" tooltip="Kovor"/>
              </a:rPr>
              <a:t>Kovorju</a:t>
            </a:r>
            <a:r>
              <a:rPr lang="sl-SI" dirty="0" smtClean="0"/>
              <a:t>, prestopil med </a:t>
            </a:r>
            <a:r>
              <a:rPr lang="sl-SI" dirty="0" smtClean="0">
                <a:hlinkClick r:id="rId4" tooltip="Protestant"/>
              </a:rPr>
              <a:t>protestant</a:t>
            </a:r>
            <a:r>
              <a:rPr lang="sl-SI" dirty="0" smtClean="0"/>
              <a:t>e, se preselil </a:t>
            </a:r>
            <a:r>
              <a:rPr lang="sl-SI" dirty="0"/>
              <a:t>v </a:t>
            </a:r>
            <a:r>
              <a:rPr lang="sl-SI" dirty="0">
                <a:hlinkClick r:id="rId5" tooltip="Kropa"/>
              </a:rPr>
              <a:t>Kropo</a:t>
            </a:r>
            <a:r>
              <a:rPr lang="sl-SI" dirty="0"/>
              <a:t> in se oženil. </a:t>
            </a:r>
            <a:r>
              <a:rPr lang="sl-SI" dirty="0" smtClean="0"/>
              <a:t>1564 </a:t>
            </a:r>
            <a:r>
              <a:rPr lang="sl-SI" dirty="0"/>
              <a:t>je </a:t>
            </a:r>
            <a:r>
              <a:rPr lang="sl-SI" dirty="0" smtClean="0"/>
              <a:t>pridigal v</a:t>
            </a:r>
            <a:r>
              <a:rPr lang="sl-SI" dirty="0"/>
              <a:t> </a:t>
            </a:r>
            <a:r>
              <a:rPr lang="sl-SI" dirty="0" smtClean="0">
                <a:hlinkClick r:id="rId6" tooltip="Lesce"/>
              </a:rPr>
              <a:t>Lescah</a:t>
            </a:r>
            <a:r>
              <a:rPr lang="sl-SI" dirty="0" smtClean="0"/>
              <a:t> 400-glavi protestantski občini (kmetom, meščanom </a:t>
            </a:r>
            <a:r>
              <a:rPr lang="sl-SI" dirty="0"/>
              <a:t>in </a:t>
            </a:r>
            <a:r>
              <a:rPr lang="sl-SI" dirty="0" smtClean="0"/>
              <a:t>plemstvu), plačevali </a:t>
            </a:r>
            <a:r>
              <a:rPr lang="sl-SI" dirty="0"/>
              <a:t>so ga </a:t>
            </a:r>
            <a:r>
              <a:rPr lang="sl-SI" dirty="0">
                <a:hlinkClick r:id="rId7" tooltip="Kranjski deželni stanovi (stran ne obstaja)"/>
              </a:rPr>
              <a:t>kranjski </a:t>
            </a:r>
            <a:r>
              <a:rPr lang="sl-SI" dirty="0" smtClean="0">
                <a:hlinkClick r:id="rId7" tooltip="Kranjski deželni stanovi (stran ne obstaja)"/>
              </a:rPr>
              <a:t>stanovi</a:t>
            </a:r>
            <a:r>
              <a:rPr lang="sl-SI" dirty="0" smtClean="0"/>
              <a:t>. </a:t>
            </a:r>
            <a:r>
              <a:rPr lang="sl-SI" dirty="0"/>
              <a:t>Leta 1572 je </a:t>
            </a:r>
            <a:r>
              <a:rPr lang="sl-SI" dirty="0">
                <a:hlinkClick r:id="rId8" tooltip="Nadvojvoda Karel II."/>
              </a:rPr>
              <a:t>nadvojvoda Karel</a:t>
            </a:r>
            <a:r>
              <a:rPr lang="sl-SI" dirty="0"/>
              <a:t> od njegovega zaščitnika </a:t>
            </a:r>
            <a:r>
              <a:rPr lang="sl-SI" dirty="0" smtClean="0"/>
              <a:t>graščaka </a:t>
            </a:r>
            <a:r>
              <a:rPr lang="sl-SI" dirty="0" err="1" smtClean="0"/>
              <a:t>Dietrichsteina</a:t>
            </a:r>
            <a:r>
              <a:rPr lang="sl-SI" dirty="0" smtClean="0"/>
              <a:t> </a:t>
            </a:r>
            <a:r>
              <a:rPr lang="sl-SI" dirty="0"/>
              <a:t>zahteval, naj Kupljenika odstrani s svojega posestva, če ne mu bo zaplenil posestvo. </a:t>
            </a:r>
            <a:r>
              <a:rPr lang="sl-SI" dirty="0" smtClean="0"/>
              <a:t>Preselil se je v</a:t>
            </a:r>
            <a:r>
              <a:rPr lang="sl-SI" dirty="0"/>
              <a:t> </a:t>
            </a:r>
            <a:r>
              <a:rPr lang="sl-SI" dirty="0" smtClean="0">
                <a:hlinkClick r:id="rId9" tooltip="Begunje"/>
              </a:rPr>
              <a:t>Begunje</a:t>
            </a:r>
            <a:r>
              <a:rPr lang="sl-SI" dirty="0" smtClean="0"/>
              <a:t> in še naprej pridigal</a:t>
            </a:r>
            <a:r>
              <a:rPr lang="sl-SI" dirty="0"/>
              <a:t>. Nadvojvoda je 1580 prepovedal meščanom Radovljice hoditi </a:t>
            </a:r>
            <a:r>
              <a:rPr lang="sl-SI" dirty="0" smtClean="0"/>
              <a:t>k njegovim pridigam </a:t>
            </a:r>
            <a:r>
              <a:rPr lang="sl-SI" dirty="0"/>
              <a:t>in ukazal Kupljenika </a:t>
            </a:r>
            <a:r>
              <a:rPr lang="sl-SI" dirty="0" smtClean="0"/>
              <a:t>zapreti. 1587 so </a:t>
            </a:r>
            <a:r>
              <a:rPr lang="sl-SI" dirty="0"/>
              <a:t>ga </a:t>
            </a:r>
            <a:r>
              <a:rPr lang="sl-SI" dirty="0" smtClean="0"/>
              <a:t>zajeli, ko se je vračal od bolnika v Železnikih, </a:t>
            </a:r>
            <a:r>
              <a:rPr lang="sl-SI" dirty="0"/>
              <a:t>in ga izročili oglejskemu patriarhu, ki ga je </a:t>
            </a:r>
            <a:r>
              <a:rPr lang="sl-SI" dirty="0" smtClean="0"/>
              <a:t>bil posvetil </a:t>
            </a:r>
            <a:r>
              <a:rPr lang="sl-SI" dirty="0"/>
              <a:t>v duhovnika. Da bi se rešil kazni, je </a:t>
            </a:r>
            <a:r>
              <a:rPr lang="sl-SI" dirty="0" smtClean="0"/>
              <a:t>v</a:t>
            </a:r>
            <a:r>
              <a:rPr lang="sl-SI" dirty="0"/>
              <a:t> </a:t>
            </a:r>
            <a:r>
              <a:rPr lang="sl-SI" dirty="0">
                <a:hlinkClick r:id="rId10" tooltip="Videm, Italija"/>
              </a:rPr>
              <a:t>Vidmu</a:t>
            </a:r>
            <a:r>
              <a:rPr lang="sl-SI" dirty="0"/>
              <a:t> </a:t>
            </a:r>
            <a:r>
              <a:rPr lang="sl-SI" dirty="0" smtClean="0"/>
              <a:t>na </a:t>
            </a:r>
            <a:r>
              <a:rPr lang="sl-SI" dirty="0"/>
              <a:t>videz </a:t>
            </a:r>
            <a:r>
              <a:rPr lang="sl-SI" dirty="0" smtClean="0"/>
              <a:t>preklical </a:t>
            </a:r>
            <a:r>
              <a:rPr lang="sl-SI" dirty="0"/>
              <a:t>svoje </a:t>
            </a:r>
            <a:r>
              <a:rPr lang="sl-SI" dirty="0" smtClean="0"/>
              <a:t>nauke. Odvzeli so mu duhovniško posvečenje, ga obsodili </a:t>
            </a:r>
            <a:r>
              <a:rPr lang="sl-SI" dirty="0"/>
              <a:t>na </a:t>
            </a:r>
            <a:r>
              <a:rPr lang="sl-SI" dirty="0" smtClean="0"/>
              <a:t>smrt, ga na nepojasnjen način oprostili </a:t>
            </a:r>
            <a:r>
              <a:rPr lang="sl-SI" dirty="0"/>
              <a:t>in 9. februarja 1590 </a:t>
            </a:r>
            <a:r>
              <a:rPr lang="sl-SI" dirty="0" smtClean="0"/>
              <a:t>se je z odpravnino deželnih stanov izselil </a:t>
            </a:r>
            <a:r>
              <a:rPr lang="sl-SI" dirty="0"/>
              <a:t>iz dežele. </a:t>
            </a:r>
            <a:endParaRPr lang="sl-SI" dirty="0" smtClean="0"/>
          </a:p>
          <a:p>
            <a:pPr marL="0" indent="0">
              <a:buNone/>
            </a:pPr>
            <a:r>
              <a:rPr lang="sl-SI" dirty="0" smtClean="0"/>
              <a:t>Šele leta 1995 je </a:t>
            </a:r>
            <a:r>
              <a:rPr lang="sl-SI" dirty="0"/>
              <a:t>italijanski zgodovinar </a:t>
            </a:r>
            <a:r>
              <a:rPr lang="sl-SI" dirty="0">
                <a:hlinkClick r:id="rId11" tooltip="Silvano Cavazza (stran ne obstaja)"/>
              </a:rPr>
              <a:t>Silvano Cavazza</a:t>
            </a:r>
            <a:r>
              <a:rPr lang="sl-SI" dirty="0"/>
              <a:t> </a:t>
            </a:r>
            <a:r>
              <a:rPr lang="sl-SI" dirty="0" smtClean="0"/>
              <a:t>v Rimu našel dokumentacijo, </a:t>
            </a:r>
            <a:r>
              <a:rPr lang="sl-SI" dirty="0"/>
              <a:t>da je bil Kupljenik od maja 1590 zaprt v zaporih rimskega </a:t>
            </a:r>
            <a:r>
              <a:rPr lang="sl-SI" dirty="0">
                <a:hlinkClick r:id="rId12" tooltip="Inkvizicija"/>
              </a:rPr>
              <a:t>inkvizicijskega</a:t>
            </a:r>
            <a:r>
              <a:rPr lang="sl-SI" dirty="0"/>
              <a:t> sodišča. </a:t>
            </a:r>
            <a:r>
              <a:rPr lang="sl-SI" dirty="0" smtClean="0"/>
              <a:t>Ker se ni odpovedal protestantizmu, so </a:t>
            </a:r>
            <a:r>
              <a:rPr lang="sl-SI" dirty="0"/>
              <a:t>ga </a:t>
            </a:r>
            <a:r>
              <a:rPr lang="sl-SI" dirty="0">
                <a:hlinkClick r:id="rId13" tooltip="20. maj"/>
              </a:rPr>
              <a:t>20. maja</a:t>
            </a:r>
            <a:r>
              <a:rPr lang="sl-SI" dirty="0"/>
              <a:t> </a:t>
            </a:r>
            <a:r>
              <a:rPr lang="sl-SI" dirty="0">
                <a:hlinkClick r:id="rId14" tooltip="1595"/>
              </a:rPr>
              <a:t>1595</a:t>
            </a:r>
            <a:r>
              <a:rPr lang="sl-SI" dirty="0"/>
              <a:t> kot krivoverca sežgali na rimskem trgu </a:t>
            </a:r>
            <a:r>
              <a:rPr lang="sl-SI" dirty="0" err="1"/>
              <a:t>Campo</a:t>
            </a:r>
            <a:r>
              <a:rPr lang="sl-SI" dirty="0"/>
              <a:t> del </a:t>
            </a:r>
            <a:r>
              <a:rPr lang="sl-SI" dirty="0" err="1"/>
              <a:t>Fiori</a:t>
            </a:r>
            <a:r>
              <a:rPr lang="sl-SI" dirty="0"/>
              <a:t>, tako kot pet let pozneje znamenitega renesančnega misleca </a:t>
            </a:r>
            <a:r>
              <a:rPr lang="sl-SI" dirty="0">
                <a:hlinkClick r:id="rId15" tooltip="Giordano Bruno"/>
              </a:rPr>
              <a:t>Giordana Bruna</a:t>
            </a:r>
            <a:r>
              <a:rPr lang="sl-SI" dirty="0"/>
              <a:t>.</a:t>
            </a:r>
          </a:p>
          <a:p>
            <a:pPr marL="0" indent="0">
              <a:buNone/>
            </a:pPr>
            <a:r>
              <a:rPr lang="sl-SI" dirty="0"/>
              <a:t>Njegov lik je navdahnil več slovenskih pisateljev. Omenjata ga </a:t>
            </a:r>
            <a:r>
              <a:rPr lang="sl-SI" dirty="0">
                <a:hlinkClick r:id="rId16" tooltip="Ivan Tavčar"/>
              </a:rPr>
              <a:t>Ivan Tavčar</a:t>
            </a:r>
            <a:r>
              <a:rPr lang="sl-SI" dirty="0"/>
              <a:t> v Grajskem pisarju in V Zali ter </a:t>
            </a:r>
            <a:r>
              <a:rPr lang="sl-SI" dirty="0">
                <a:hlinkClick r:id="rId17" tooltip="Ivan Pregelj"/>
              </a:rPr>
              <a:t>Ivan Pregelj</a:t>
            </a:r>
            <a:r>
              <a:rPr lang="sl-SI" dirty="0"/>
              <a:t> v </a:t>
            </a:r>
            <a:r>
              <a:rPr lang="sl-SI" i="1" dirty="0"/>
              <a:t>Bogovcu Jerneju</a:t>
            </a:r>
            <a:r>
              <a:rPr lang="sl-SI" dirty="0"/>
              <a:t> (1923), </a:t>
            </a:r>
            <a:r>
              <a:rPr lang="sl-SI" dirty="0">
                <a:hlinkClick r:id="rId18" tooltip="Andrej Budal"/>
              </a:rPr>
              <a:t>Andrej </a:t>
            </a:r>
            <a:r>
              <a:rPr lang="sl-SI" dirty="0" smtClean="0">
                <a:hlinkClick r:id="rId18" tooltip="Andrej Budal"/>
              </a:rPr>
              <a:t>Budal</a:t>
            </a:r>
            <a:r>
              <a:rPr lang="sl-SI" dirty="0" smtClean="0"/>
              <a:t> ima o njem povest,</a:t>
            </a:r>
            <a:r>
              <a:rPr lang="sl-SI" dirty="0"/>
              <a:t> </a:t>
            </a:r>
            <a:r>
              <a:rPr lang="sl-SI" dirty="0">
                <a:hlinkClick r:id="rId19" tooltip="Alojz Rebula"/>
              </a:rPr>
              <a:t>Alojz Rebula</a:t>
            </a:r>
            <a:r>
              <a:rPr lang="sl-SI" dirty="0"/>
              <a:t> pa v zbirki </a:t>
            </a:r>
            <a:r>
              <a:rPr lang="sl-SI" i="1" dirty="0"/>
              <a:t>Arhipel</a:t>
            </a:r>
            <a:r>
              <a:rPr lang="sl-SI" dirty="0"/>
              <a:t> novelo </a:t>
            </a:r>
            <a:r>
              <a:rPr lang="sl-SI" dirty="0" smtClean="0"/>
              <a:t>(</a:t>
            </a:r>
            <a:r>
              <a:rPr lang="sl-SI" dirty="0"/>
              <a:t>2002).</a:t>
            </a:r>
          </a:p>
        </p:txBody>
      </p:sp>
    </p:spTree>
    <p:extLst>
      <p:ext uri="{BB962C8B-B14F-4D97-AF65-F5344CB8AC3E}">
        <p14:creationId xmlns:p14="http://schemas.microsoft.com/office/powerpoint/2010/main" val="2118579520"/>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15666</TotalTime>
  <Words>3254</Words>
  <Application>Microsoft Office PowerPoint</Application>
  <PresentationFormat>Širokozaslonsko</PresentationFormat>
  <Paragraphs>127</Paragraphs>
  <Slides>44</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44</vt:i4>
      </vt:variant>
    </vt:vector>
  </HeadingPairs>
  <TitlesOfParts>
    <vt:vector size="48" baseType="lpstr">
      <vt:lpstr>Arial</vt:lpstr>
      <vt:lpstr>Calibri</vt:lpstr>
      <vt:lpstr>Calibri Light</vt:lpstr>
      <vt:lpstr>Officeova tema</vt:lpstr>
      <vt:lpstr>Literarna Radovljica</vt:lpstr>
      <vt:lpstr>PowerPointova predstavitev</vt:lpstr>
      <vt:lpstr>Trije Jožeti in en Peter (oziroma Andrej)</vt:lpstr>
      <vt:lpstr>PowerPointova predstavitev</vt:lpstr>
      <vt:lpstr>Za ogrevanje</vt:lpstr>
      <vt:lpstr>Peter Kupljenik 1911, 1924, 1994</vt:lpstr>
      <vt:lpstr>O Budalu</vt:lpstr>
      <vt:lpstr>Andrej Budal</vt:lpstr>
      <vt:lpstr>Peter Kupljenik …</vt:lpstr>
      <vt:lpstr>… in njegov križev pot</vt:lpstr>
      <vt:lpstr>Zagovor katolicizma</vt:lpstr>
      <vt:lpstr>Prvi Jože: Jožef Žemlja</vt:lpstr>
      <vt:lpstr>Jožef Žemlja ob Vodniku in Prešernu</vt:lpstr>
      <vt:lpstr>PowerPointova predstavitev</vt:lpstr>
      <vt:lpstr>Zakaj še ena epska pesnitev?</vt:lpstr>
      <vt:lpstr>Habent sua fata libelli ali Dve železi v ognju</vt:lpstr>
      <vt:lpstr>Zagrebška predhodnica Žemljevih Sedmih sinov</vt:lpstr>
      <vt:lpstr>PowerPointova predstavitev</vt:lpstr>
      <vt:lpstr>Zgodba o materi detomorilki in Kolarjev načrt slovanske vzajemnosti</vt:lpstr>
      <vt:lpstr>PowerPointova predstavitev</vt:lpstr>
      <vt:lpstr>Drugi Jože: Joža Lovrenčič</vt:lpstr>
      <vt:lpstr>Joža Lovrenčič</vt:lpstr>
      <vt:lpstr>PowerPointova predstavitev</vt:lpstr>
      <vt:lpstr>PowerPointova predstavitev</vt:lpstr>
      <vt:lpstr>Pereči ogenj, 1. poglavje: Na preji</vt:lpstr>
      <vt:lpstr>PowerPointova predstavitev</vt:lpstr>
      <vt:lpstr>Pri Rožmanu</vt:lpstr>
      <vt:lpstr>Pereči ogenj: O Lipnici</vt:lpstr>
      <vt:lpstr>17. poglavje: Sveti Rok na Dobravi (16. avg.)</vt:lpstr>
      <vt:lpstr>PowerPointova predstavitev</vt:lpstr>
      <vt:lpstr>Lovrenčič v naših krajih</vt:lpstr>
      <vt:lpstr>Lovrenčič v naših krajih</vt:lpstr>
      <vt:lpstr>PowerPointova predstavitev</vt:lpstr>
      <vt:lpstr>Lovrenčičeva žlahta …</vt:lpstr>
      <vt:lpstr>… in nasledstvo: ameriški slavisti Lenček</vt:lpstr>
      <vt:lpstr>Tretji Jože: Josip Lavtižar v Ratečah, Kranjski Gori in na poti</vt:lpstr>
      <vt:lpstr>Josip Lavtižar …</vt:lpstr>
      <vt:lpstr>Lavtižarjeve „radovljiške“ knjige</vt:lpstr>
      <vt:lpstr>Zgodovina župnij in zvonovi v dekaniji Radolica</vt:lpstr>
      <vt:lpstr>Lavtižarjev opis fare Dobrava, 1897</vt:lpstr>
      <vt:lpstr>Radovljiška dogajališča Junaške dobe Slovencov</vt:lpstr>
      <vt:lpstr>Pusti grad, grad Kamen</vt:lpstr>
      <vt:lpstr>Lipniški grad v povesti Junaška doba Slovencov</vt:lpstr>
      <vt:lpstr>Grad Kamen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Literarna Radovljica</dc:title>
  <dc:creator>Uporabnik sistema Windows</dc:creator>
  <cp:lastModifiedBy>Uporabnik sistema Windows</cp:lastModifiedBy>
  <cp:revision>67</cp:revision>
  <dcterms:created xsi:type="dcterms:W3CDTF">2019-11-28T09:47:08Z</dcterms:created>
  <dcterms:modified xsi:type="dcterms:W3CDTF">2020-10-12T21:24:46Z</dcterms:modified>
</cp:coreProperties>
</file>