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6" r:id="rId3"/>
    <p:sldId id="257" r:id="rId4"/>
    <p:sldId id="262" r:id="rId5"/>
    <p:sldId id="277" r:id="rId6"/>
    <p:sldId id="271" r:id="rId7"/>
    <p:sldId id="269" r:id="rId8"/>
    <p:sldId id="270" r:id="rId9"/>
    <p:sldId id="273" r:id="rId10"/>
    <p:sldId id="272" r:id="rId11"/>
    <p:sldId id="274" r:id="rId12"/>
    <p:sldId id="275" r:id="rId13"/>
    <p:sldId id="276" r:id="rId14"/>
    <p:sldId id="261" r:id="rId15"/>
    <p:sldId id="258" r:id="rId16"/>
    <p:sldId id="260" r:id="rId17"/>
    <p:sldId id="259" r:id="rId18"/>
    <p:sldId id="263" r:id="rId19"/>
    <p:sldId id="287" r:id="rId20"/>
    <p:sldId id="283" r:id="rId21"/>
    <p:sldId id="300" r:id="rId22"/>
    <p:sldId id="289" r:id="rId23"/>
    <p:sldId id="301" r:id="rId24"/>
    <p:sldId id="290" r:id="rId25"/>
    <p:sldId id="291" r:id="rId26"/>
    <p:sldId id="293" r:id="rId27"/>
    <p:sldId id="294" r:id="rId28"/>
    <p:sldId id="299" r:id="rId29"/>
    <p:sldId id="298" r:id="rId30"/>
    <p:sldId id="303" r:id="rId31"/>
    <p:sldId id="304" r:id="rId32"/>
    <p:sldId id="305" r:id="rId33"/>
    <p:sldId id="306" r:id="rId34"/>
    <p:sldId id="302" r:id="rId35"/>
    <p:sldId id="295" r:id="rId36"/>
    <p:sldId id="297" r:id="rId37"/>
    <p:sldId id="266" r:id="rId38"/>
    <p:sldId id="278" r:id="rId39"/>
    <p:sldId id="279" r:id="rId40"/>
    <p:sldId id="280" r:id="rId41"/>
    <p:sldId id="292" r:id="rId42"/>
    <p:sldId id="281" r:id="rId43"/>
    <p:sldId id="282" r:id="rId44"/>
    <p:sldId id="307" r:id="rId45"/>
    <p:sldId id="308" r:id="rId46"/>
    <p:sldId id="267" r:id="rId47"/>
    <p:sldId id="268" r:id="rId48"/>
    <p:sldId id="264" r:id="rId49"/>
    <p:sldId id="284" r:id="rId50"/>
    <p:sldId id="28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l-SI" smtClean="0"/>
              <a:t>Uredite slog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509A250-FF31-4206-8172-F9D3106AACB1}"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l-SI" smtClean="0"/>
              <a:t>Uredite slog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l-SI" smtClean="0"/>
              <a:t>Uredite slog naslova matrice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l-SI" smtClean="0"/>
              <a:t>Uredite sloge besedila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smtClean="0"/>
              <a:t>Uredite slog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smtClean="0"/>
              <a:t>Uredite slog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l-SI" smtClean="0"/>
              <a:t>Uredite slog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796027F-7875-4030-9381-8BD8C4F21935}"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7" name="Date Placeholder 4"/>
          <p:cNvSpPr>
            <a:spLocks noGrp="1"/>
          </p:cNvSpPr>
          <p:nvPr>
            <p:ph type="dt" sz="half" idx="10"/>
          </p:nvPr>
        </p:nvSpPr>
        <p:spPr/>
        <p:txBody>
          <a:bodyPr/>
          <a:lstStyle/>
          <a:p>
            <a:fld id="{4509A250-FF31-4206-8172-F9D3106AACB1}" type="datetimeFigureOut">
              <a:rPr lang="en-US" dirty="0"/>
              <a:t>10/7/2020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509A250-FF31-4206-8172-F9D3106AACB1}"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l-SI" smtClean="0"/>
              <a:t>Uredite slog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l.wikisource.org/wiki/Pono%C4%8Dnjak_(France_Pre%C5%A1er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sl.wikisource.org/wiki/Marija_Taborska" TargetMode="External"/><Relationship Id="rId2" Type="http://schemas.openxmlformats.org/officeDocument/2006/relationships/hyperlink" Target="https://sl.wikisource.org/wiki/Gospa_Marina"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lov.si/doc/lavtizar_lipnisk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Literarna Radovljica, 2</a:t>
            </a:r>
            <a:endParaRPr lang="sl-SI" dirty="0"/>
          </a:p>
        </p:txBody>
      </p:sp>
      <p:sp>
        <p:nvSpPr>
          <p:cNvPr id="3" name="Podnaslov 2"/>
          <p:cNvSpPr>
            <a:spLocks noGrp="1"/>
          </p:cNvSpPr>
          <p:nvPr>
            <p:ph type="subTitle" idx="1"/>
          </p:nvPr>
        </p:nvSpPr>
        <p:spPr/>
        <p:txBody>
          <a:bodyPr/>
          <a:lstStyle/>
          <a:p>
            <a:r>
              <a:rPr lang="sl-SI" dirty="0" smtClean="0"/>
              <a:t>Miran </a:t>
            </a:r>
            <a:r>
              <a:rPr lang="sl-SI" dirty="0" err="1" smtClean="0"/>
              <a:t>hladnik</a:t>
            </a:r>
            <a:endParaRPr lang="sl-SI" dirty="0"/>
          </a:p>
        </p:txBody>
      </p:sp>
    </p:spTree>
    <p:extLst>
      <p:ext uri="{BB962C8B-B14F-4D97-AF65-F5344CB8AC3E}">
        <p14:creationId xmlns:p14="http://schemas.microsoft.com/office/powerpoint/2010/main" val="131523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Po(d)</a:t>
            </a:r>
            <a:r>
              <a:rPr lang="sl-SI" dirty="0" err="1" smtClean="0"/>
              <a:t>gradovec</a:t>
            </a:r>
            <a:r>
              <a:rPr lang="sl-SI" dirty="0" smtClean="0"/>
              <a:t>, Zgornja Lipnica 5</a:t>
            </a:r>
            <a:endParaRPr lang="sl-SI" dirty="0"/>
          </a:p>
        </p:txBody>
      </p:sp>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6295" y="1433383"/>
            <a:ext cx="8625015" cy="5214551"/>
          </a:xfrm>
          <a:prstGeom prst="rect">
            <a:avLst/>
          </a:prstGeom>
        </p:spPr>
      </p:pic>
    </p:spTree>
    <p:extLst>
      <p:ext uri="{BB962C8B-B14F-4D97-AF65-F5344CB8AC3E}">
        <p14:creationId xmlns:p14="http://schemas.microsoft.com/office/powerpoint/2010/main" val="283345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Lipniški grad pri </a:t>
            </a:r>
            <a:r>
              <a:rPr lang="sl-SI" dirty="0" smtClean="0"/>
              <a:t>Radovljici: </a:t>
            </a:r>
            <a:r>
              <a:rPr lang="sl-SI" dirty="0" err="1" smtClean="0"/>
              <a:t>potovka</a:t>
            </a:r>
            <a:r>
              <a:rPr lang="sl-SI" dirty="0" smtClean="0"/>
              <a:t> Brdarjeva </a:t>
            </a:r>
            <a:r>
              <a:rPr lang="sl-SI" dirty="0"/>
              <a:t>Polona </a:t>
            </a:r>
            <a:r>
              <a:rPr lang="sl-SI" dirty="0" smtClean="0"/>
              <a:t>in </a:t>
            </a:r>
            <a:r>
              <a:rPr lang="sl-SI" dirty="0"/>
              <a:t>Galetova Mara </a:t>
            </a:r>
          </a:p>
        </p:txBody>
      </p:sp>
      <p:sp>
        <p:nvSpPr>
          <p:cNvPr id="3" name="Označba mesta vsebine 2"/>
          <p:cNvSpPr>
            <a:spLocks noGrp="1"/>
          </p:cNvSpPr>
          <p:nvPr>
            <p:ph idx="1"/>
          </p:nvPr>
        </p:nvSpPr>
        <p:spPr/>
        <p:txBody>
          <a:bodyPr/>
          <a:lstStyle/>
          <a:p>
            <a:r>
              <a:rPr lang="sl-SI" dirty="0" smtClean="0"/>
              <a:t>Pri Brdarju, tega hišnega imena med devetimi </a:t>
            </a:r>
            <a:r>
              <a:rPr lang="sl-SI" dirty="0" err="1" smtClean="0"/>
              <a:t>domačlijami</a:t>
            </a:r>
            <a:r>
              <a:rPr lang="sl-SI" dirty="0" smtClean="0"/>
              <a:t> v Brdih ni.</a:t>
            </a:r>
          </a:p>
          <a:p>
            <a:r>
              <a:rPr lang="sl-SI" dirty="0" smtClean="0"/>
              <a:t>Pri Galetu, Lancovo 41, nekoč št. 11, </a:t>
            </a:r>
            <a:r>
              <a:rPr lang="sl-SI" b="1" dirty="0" smtClean="0"/>
              <a:t>EŠD</a:t>
            </a:r>
            <a:r>
              <a:rPr lang="sl-SI" b="1" dirty="0"/>
              <a:t>: </a:t>
            </a:r>
            <a:r>
              <a:rPr lang="sl-SI" b="1" dirty="0" smtClean="0"/>
              <a:t>17757, </a:t>
            </a:r>
            <a:r>
              <a:rPr lang="sl-SI" dirty="0" err="1"/>
              <a:t>Pər</a:t>
            </a:r>
            <a:r>
              <a:rPr lang="sl-SI" dirty="0"/>
              <a:t> </a:t>
            </a:r>
            <a:r>
              <a:rPr lang="sl-SI" dirty="0" err="1" smtClean="0"/>
              <a:t>Galét</a:t>
            </a:r>
            <a:r>
              <a:rPr lang="sl-SI" dirty="0" smtClean="0"/>
              <a:t>, 1827 </a:t>
            </a:r>
            <a:r>
              <a:rPr lang="sl-SI" dirty="0" err="1" smtClean="0"/>
              <a:t>Galletoutz</a:t>
            </a:r>
            <a:r>
              <a:rPr lang="sl-SI" dirty="0" smtClean="0"/>
              <a:t>, lastnik Grilc.</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7674" y="3215339"/>
            <a:ext cx="6247509" cy="3584995"/>
          </a:xfrm>
          <a:prstGeom prst="rect">
            <a:avLst/>
          </a:prstGeom>
        </p:spPr>
      </p:pic>
    </p:spTree>
    <p:extLst>
      <p:ext uri="{BB962C8B-B14F-4D97-AF65-F5344CB8AC3E}">
        <p14:creationId xmlns:p14="http://schemas.microsoft.com/office/powerpoint/2010/main" val="200628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982" y="131806"/>
            <a:ext cx="8921049" cy="6544962"/>
          </a:xfrm>
          <a:prstGeom prst="rect">
            <a:avLst/>
          </a:prstGeom>
        </p:spPr>
      </p:pic>
    </p:spTree>
    <p:extLst>
      <p:ext uri="{BB962C8B-B14F-4D97-AF65-F5344CB8AC3E}">
        <p14:creationId xmlns:p14="http://schemas.microsoft.com/office/powerpoint/2010/main" val="250576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177" y="197582"/>
            <a:ext cx="9271765" cy="6602753"/>
          </a:xfrm>
          <a:prstGeom prst="rect">
            <a:avLst/>
          </a:prstGeom>
        </p:spPr>
      </p:pic>
    </p:spTree>
    <p:extLst>
      <p:ext uri="{BB962C8B-B14F-4D97-AF65-F5344CB8AC3E}">
        <p14:creationId xmlns:p14="http://schemas.microsoft.com/office/powerpoint/2010/main" val="274826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5272216" y="2056686"/>
            <a:ext cx="6096000" cy="4801314"/>
          </a:xfrm>
          <a:prstGeom prst="rect">
            <a:avLst/>
          </a:prstGeom>
        </p:spPr>
        <p:txBody>
          <a:bodyPr>
            <a:spAutoFit/>
          </a:bodyPr>
          <a:lstStyle/>
          <a:p>
            <a:r>
              <a:rPr lang="sl-SI" dirty="0"/>
              <a:t>#Ljudje rojeni v Občini </a:t>
            </a:r>
            <a:r>
              <a:rPr lang="sl-SI" dirty="0" smtClean="0"/>
              <a:t>Radovljica (</a:t>
            </a:r>
            <a:r>
              <a:rPr lang="sl-SI" dirty="0"/>
              <a:t>Q15910</a:t>
            </a:r>
            <a:r>
              <a:rPr lang="sl-SI" dirty="0" smtClean="0"/>
              <a:t>)</a:t>
            </a:r>
            <a:endParaRPr lang="sl-SI" dirty="0"/>
          </a:p>
          <a:p>
            <a:r>
              <a:rPr lang="sl-SI" dirty="0"/>
              <a:t># PAZI: Rezultati so za tiste osebe, ki imajo vpisan kraj rojstva v WD; vsi Slovenci ga namreč nimajo</a:t>
            </a:r>
          </a:p>
          <a:p>
            <a:r>
              <a:rPr lang="sl-SI" dirty="0"/>
              <a:t>SELECT ?</a:t>
            </a:r>
            <a:r>
              <a:rPr lang="sl-SI" dirty="0" err="1"/>
              <a:t>somebody</a:t>
            </a:r>
            <a:r>
              <a:rPr lang="sl-SI" dirty="0"/>
              <a:t> ?</a:t>
            </a:r>
            <a:r>
              <a:rPr lang="sl-SI" dirty="0" err="1"/>
              <a:t>somebodyLabel</a:t>
            </a:r>
            <a:r>
              <a:rPr lang="sl-SI" dirty="0"/>
              <a:t> ?</a:t>
            </a:r>
            <a:r>
              <a:rPr lang="sl-SI" dirty="0" err="1"/>
              <a:t>kraj_rojstva</a:t>
            </a:r>
            <a:r>
              <a:rPr lang="sl-SI" dirty="0"/>
              <a:t> ?</a:t>
            </a:r>
            <a:r>
              <a:rPr lang="sl-SI" dirty="0" err="1"/>
              <a:t>kraj_rojstvaLabel</a:t>
            </a:r>
            <a:r>
              <a:rPr lang="sl-SI" dirty="0"/>
              <a:t> ?poklic ?</a:t>
            </a:r>
            <a:r>
              <a:rPr lang="sl-SI" dirty="0" err="1"/>
              <a:t>poklicLabel</a:t>
            </a:r>
            <a:r>
              <a:rPr lang="sl-SI" dirty="0"/>
              <a:t> WHERE {</a:t>
            </a:r>
          </a:p>
          <a:p>
            <a:r>
              <a:rPr lang="sl-SI" dirty="0"/>
              <a:t>  ?</a:t>
            </a:r>
            <a:r>
              <a:rPr lang="sl-SI" dirty="0" err="1"/>
              <a:t>somebody</a:t>
            </a:r>
            <a:r>
              <a:rPr lang="sl-SI" dirty="0"/>
              <a:t> wdt:P31 wd:Q5.</a:t>
            </a:r>
          </a:p>
          <a:p>
            <a:r>
              <a:rPr lang="sl-SI" dirty="0"/>
              <a:t>  ?</a:t>
            </a:r>
            <a:r>
              <a:rPr lang="sl-SI" dirty="0" err="1"/>
              <a:t>somebody</a:t>
            </a:r>
            <a:r>
              <a:rPr lang="sl-SI" dirty="0"/>
              <a:t> wdt:P19 ?</a:t>
            </a:r>
            <a:r>
              <a:rPr lang="sl-SI" dirty="0" err="1"/>
              <a:t>kraj_rojstva</a:t>
            </a:r>
            <a:r>
              <a:rPr lang="sl-SI" dirty="0"/>
              <a:t>.</a:t>
            </a:r>
          </a:p>
          <a:p>
            <a:r>
              <a:rPr lang="sl-SI" dirty="0"/>
              <a:t>  ?</a:t>
            </a:r>
            <a:r>
              <a:rPr lang="sl-SI" dirty="0" err="1"/>
              <a:t>somebody</a:t>
            </a:r>
            <a:r>
              <a:rPr lang="sl-SI" dirty="0"/>
              <a:t> wdt:P106 ?poklic.</a:t>
            </a:r>
          </a:p>
          <a:p>
            <a:r>
              <a:rPr lang="sl-SI" dirty="0"/>
              <a:t>  ?</a:t>
            </a:r>
            <a:r>
              <a:rPr lang="sl-SI" dirty="0" err="1"/>
              <a:t>kraj_rojstva</a:t>
            </a:r>
            <a:r>
              <a:rPr lang="sl-SI" dirty="0"/>
              <a:t> wdt:P131 </a:t>
            </a:r>
            <a:r>
              <a:rPr lang="sl-SI" dirty="0"/>
              <a:t>wd:Q15910.</a:t>
            </a:r>
            <a:endParaRPr lang="sl-SI" dirty="0"/>
          </a:p>
          <a:p>
            <a:r>
              <a:rPr lang="sl-SI" dirty="0"/>
              <a:t>   FILTER ( ?poklic in ( wd:Q36180, wd:Q214917, wd:Q11774202, wd:Q49757, wd:Q333634, wd:Q4263842, wd:Q13570226 ) ) #pisatelj, dramatik, esejist, pesnik, prevajalec, literarni kritik, literarni zgodovinar</a:t>
            </a:r>
          </a:p>
          <a:p>
            <a:r>
              <a:rPr lang="sl-SI" dirty="0"/>
              <a:t> SERVICE </a:t>
            </a:r>
            <a:r>
              <a:rPr lang="sl-SI" dirty="0" err="1"/>
              <a:t>wikibase:label</a:t>
            </a:r>
            <a:r>
              <a:rPr lang="sl-SI" dirty="0"/>
              <a:t> { </a:t>
            </a:r>
            <a:r>
              <a:rPr lang="sl-SI" dirty="0" err="1"/>
              <a:t>bd:serviceParam</a:t>
            </a:r>
            <a:r>
              <a:rPr lang="sl-SI" dirty="0"/>
              <a:t> </a:t>
            </a:r>
            <a:r>
              <a:rPr lang="sl-SI" dirty="0" err="1"/>
              <a:t>wikibase:language</a:t>
            </a:r>
            <a:r>
              <a:rPr lang="sl-SI" dirty="0"/>
              <a:t> "</a:t>
            </a:r>
            <a:r>
              <a:rPr lang="sl-SI" dirty="0" err="1"/>
              <a:t>sl,en</a:t>
            </a:r>
            <a:r>
              <a:rPr lang="sl-SI" dirty="0"/>
              <a:t>". }</a:t>
            </a:r>
          </a:p>
          <a:p>
            <a:r>
              <a:rPr lang="sl-SI" dirty="0"/>
              <a:t>}</a:t>
            </a:r>
          </a:p>
        </p:txBody>
      </p:sp>
      <p:sp>
        <p:nvSpPr>
          <p:cNvPr id="5" name="Pravokotnik 4"/>
          <p:cNvSpPr/>
          <p:nvPr/>
        </p:nvSpPr>
        <p:spPr>
          <a:xfrm>
            <a:off x="782593" y="438146"/>
            <a:ext cx="7595287" cy="738664"/>
          </a:xfrm>
          <a:prstGeom prst="rect">
            <a:avLst/>
          </a:prstGeom>
        </p:spPr>
        <p:txBody>
          <a:bodyPr wrap="square">
            <a:spAutoFit/>
          </a:bodyPr>
          <a:lstStyle/>
          <a:p>
            <a:r>
              <a:rPr lang="sl-SI" sz="4200" dirty="0">
                <a:solidFill>
                  <a:srgbClr val="EBEBEB"/>
                </a:solidFill>
                <a:ea typeface="+mj-ea"/>
                <a:cs typeface="+mj-cs"/>
              </a:rPr>
              <a:t>V Radovljici rojeni književniki </a:t>
            </a:r>
            <a:endParaRPr lang="sl-SI" dirty="0"/>
          </a:p>
        </p:txBody>
      </p:sp>
      <p:sp>
        <p:nvSpPr>
          <p:cNvPr id="2" name="PoljeZBesedilom 1"/>
          <p:cNvSpPr txBox="1"/>
          <p:nvPr/>
        </p:nvSpPr>
        <p:spPr>
          <a:xfrm>
            <a:off x="271850" y="5000368"/>
            <a:ext cx="3616410" cy="923330"/>
          </a:xfrm>
          <a:prstGeom prst="rect">
            <a:avLst/>
          </a:prstGeom>
          <a:noFill/>
        </p:spPr>
        <p:txBody>
          <a:bodyPr wrap="square" rtlCol="0">
            <a:spAutoFit/>
          </a:bodyPr>
          <a:lstStyle/>
          <a:p>
            <a:r>
              <a:rPr lang="sl-SI" dirty="0" smtClean="0"/>
              <a:t>Skript za iskanje po </a:t>
            </a:r>
            <a:r>
              <a:rPr lang="sl-SI" dirty="0" err="1" smtClean="0"/>
              <a:t>Wikipodatkih</a:t>
            </a:r>
            <a:r>
              <a:rPr lang="sl-SI" dirty="0" smtClean="0"/>
              <a:t> je pripravila Vera Pelhan. </a:t>
            </a:r>
            <a:endParaRPr lang="sl-SI" dirty="0"/>
          </a:p>
        </p:txBody>
      </p:sp>
    </p:spTree>
    <p:extLst>
      <p:ext uri="{BB962C8B-B14F-4D97-AF65-F5344CB8AC3E}">
        <p14:creationId xmlns:p14="http://schemas.microsoft.com/office/powerpoint/2010/main" val="399157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646111" y="452718"/>
            <a:ext cx="10359640" cy="1400530"/>
          </a:xfrm>
        </p:spPr>
        <p:txBody>
          <a:bodyPr/>
          <a:lstStyle/>
          <a:p>
            <a:r>
              <a:rPr lang="sl-SI" dirty="0" smtClean="0"/>
              <a:t>V Radovljici rojeni književniki (</a:t>
            </a:r>
            <a:r>
              <a:rPr lang="sl-SI" dirty="0" smtClean="0"/>
              <a:t>28)</a:t>
            </a:r>
            <a:endParaRPr lang="sl-SI" dirty="0"/>
          </a:p>
        </p:txBody>
      </p:sp>
      <p:sp>
        <p:nvSpPr>
          <p:cNvPr id="8" name="Označba mesta besedila 7"/>
          <p:cNvSpPr>
            <a:spLocks noGrp="1"/>
          </p:cNvSpPr>
          <p:nvPr>
            <p:ph type="body" sz="half" idx="15"/>
          </p:nvPr>
        </p:nvSpPr>
        <p:spPr>
          <a:xfrm>
            <a:off x="652463" y="1664043"/>
            <a:ext cx="3054564" cy="4592295"/>
          </a:xfrm>
        </p:spPr>
        <p:txBody>
          <a:bodyPr>
            <a:normAutofit/>
          </a:bodyPr>
          <a:lstStyle/>
          <a:p>
            <a:r>
              <a:rPr lang="sl-SI" sz="2000" dirty="0"/>
              <a:t>Lovro Toman</a:t>
            </a:r>
          </a:p>
          <a:p>
            <a:r>
              <a:rPr lang="sl-SI" sz="2000" dirty="0"/>
              <a:t>Anton Berce</a:t>
            </a:r>
          </a:p>
          <a:p>
            <a:r>
              <a:rPr lang="sl-SI" sz="2000" dirty="0"/>
              <a:t>Joža Vovk</a:t>
            </a:r>
          </a:p>
          <a:p>
            <a:r>
              <a:rPr lang="sl-SI" sz="2000" dirty="0"/>
              <a:t>Matej Brence</a:t>
            </a:r>
          </a:p>
          <a:p>
            <a:r>
              <a:rPr lang="sl-SI" sz="2000" dirty="0"/>
              <a:t>Leopold Kordeš</a:t>
            </a:r>
          </a:p>
          <a:p>
            <a:r>
              <a:rPr lang="sl-SI" sz="2000" dirty="0"/>
              <a:t>Ivan Podržaj</a:t>
            </a:r>
          </a:p>
          <a:p>
            <a:r>
              <a:rPr lang="sl-SI" sz="2000" dirty="0"/>
              <a:t>Blaž </a:t>
            </a:r>
            <a:r>
              <a:rPr lang="sl-SI" sz="2000" dirty="0" smtClean="0"/>
              <a:t>Tomaževič</a:t>
            </a:r>
          </a:p>
          <a:p>
            <a:r>
              <a:rPr lang="sl-SI" sz="2000" dirty="0"/>
              <a:t>Ivan Resman</a:t>
            </a:r>
          </a:p>
          <a:p>
            <a:r>
              <a:rPr lang="sl-SI" sz="2000" dirty="0"/>
              <a:t>Janez Krstnik </a:t>
            </a:r>
            <a:r>
              <a:rPr lang="sl-SI" sz="2000" dirty="0" smtClean="0"/>
              <a:t>Prešeren</a:t>
            </a:r>
            <a:endParaRPr lang="sl-SI" sz="2000" dirty="0"/>
          </a:p>
        </p:txBody>
      </p:sp>
      <p:sp>
        <p:nvSpPr>
          <p:cNvPr id="9" name="Označba mesta besedila 8"/>
          <p:cNvSpPr>
            <a:spLocks noGrp="1"/>
          </p:cNvSpPr>
          <p:nvPr>
            <p:ph type="body" sz="half" idx="16"/>
          </p:nvPr>
        </p:nvSpPr>
        <p:spPr>
          <a:xfrm>
            <a:off x="3873105" y="1754659"/>
            <a:ext cx="2964299" cy="4501679"/>
          </a:xfrm>
        </p:spPr>
        <p:txBody>
          <a:bodyPr>
            <a:normAutofit/>
          </a:bodyPr>
          <a:lstStyle/>
          <a:p>
            <a:r>
              <a:rPr lang="sl-SI" sz="2000" dirty="0" smtClean="0"/>
              <a:t>Vladimir </a:t>
            </a:r>
            <a:r>
              <a:rPr lang="sl-SI" sz="2000" dirty="0"/>
              <a:t>Kapus</a:t>
            </a:r>
          </a:p>
          <a:p>
            <a:r>
              <a:rPr lang="sl-SI" sz="2000" dirty="0"/>
              <a:t>Jožef Mihelič</a:t>
            </a:r>
          </a:p>
          <a:p>
            <a:r>
              <a:rPr lang="sl-SI" sz="2000" dirty="0"/>
              <a:t>Avgust Bukovec</a:t>
            </a:r>
          </a:p>
          <a:p>
            <a:r>
              <a:rPr lang="sl-SI" sz="2000" dirty="0"/>
              <a:t>Božidar Bežek</a:t>
            </a:r>
          </a:p>
          <a:p>
            <a:r>
              <a:rPr lang="sl-SI" sz="2000" dirty="0"/>
              <a:t>Janez Ažman</a:t>
            </a:r>
          </a:p>
          <a:p>
            <a:r>
              <a:rPr lang="sl-SI" sz="2000" dirty="0"/>
              <a:t>Jaro Novak</a:t>
            </a:r>
          </a:p>
          <a:p>
            <a:r>
              <a:rPr lang="sl-SI" sz="2000" dirty="0"/>
              <a:t>Kristina Šuler</a:t>
            </a:r>
          </a:p>
          <a:p>
            <a:r>
              <a:rPr lang="sl-SI" sz="2000" dirty="0"/>
              <a:t>Matevž Wolf</a:t>
            </a:r>
          </a:p>
          <a:p>
            <a:r>
              <a:rPr lang="sl-SI" sz="2000" dirty="0"/>
              <a:t>Ivan </a:t>
            </a:r>
            <a:r>
              <a:rPr lang="sl-SI" sz="2000" dirty="0" smtClean="0"/>
              <a:t>Hribovšek</a:t>
            </a:r>
            <a:endParaRPr lang="sl-SI" sz="2000" dirty="0"/>
          </a:p>
        </p:txBody>
      </p:sp>
      <p:sp>
        <p:nvSpPr>
          <p:cNvPr id="10" name="Označba mesta besedila 9"/>
          <p:cNvSpPr>
            <a:spLocks noGrp="1"/>
          </p:cNvSpPr>
          <p:nvPr>
            <p:ph type="body" sz="half" idx="17"/>
          </p:nvPr>
        </p:nvSpPr>
        <p:spPr>
          <a:xfrm>
            <a:off x="7124700" y="1853248"/>
            <a:ext cx="2991365" cy="4403090"/>
          </a:xfrm>
        </p:spPr>
        <p:txBody>
          <a:bodyPr>
            <a:normAutofit/>
          </a:bodyPr>
          <a:lstStyle/>
          <a:p>
            <a:r>
              <a:rPr lang="sl-SI" sz="1800" dirty="0" smtClean="0"/>
              <a:t>Mirko </a:t>
            </a:r>
            <a:r>
              <a:rPr lang="sl-SI" sz="1800" dirty="0"/>
              <a:t>Kunčič</a:t>
            </a:r>
          </a:p>
          <a:p>
            <a:r>
              <a:rPr lang="sl-SI" sz="1800" dirty="0"/>
              <a:t>Janez Božič</a:t>
            </a:r>
          </a:p>
          <a:p>
            <a:r>
              <a:rPr lang="sl-SI" sz="1800" dirty="0"/>
              <a:t>Jakob Prešern</a:t>
            </a:r>
          </a:p>
          <a:p>
            <a:r>
              <a:rPr lang="sl-SI" sz="1800" dirty="0"/>
              <a:t>Lidija Brezavšček</a:t>
            </a:r>
          </a:p>
          <a:p>
            <a:r>
              <a:rPr lang="sl-SI" sz="1800" dirty="0"/>
              <a:t>Boris </a:t>
            </a:r>
            <a:r>
              <a:rPr lang="sl-SI" sz="1800" dirty="0" err="1"/>
              <a:t>Rihteršič</a:t>
            </a:r>
            <a:endParaRPr lang="sl-SI" sz="1800" dirty="0"/>
          </a:p>
          <a:p>
            <a:r>
              <a:rPr lang="sl-SI" sz="1800" dirty="0"/>
              <a:t>Emanuel Kolman</a:t>
            </a:r>
          </a:p>
          <a:p>
            <a:r>
              <a:rPr lang="sl-SI" sz="1800" dirty="0"/>
              <a:t>France Vurnik</a:t>
            </a:r>
          </a:p>
          <a:p>
            <a:r>
              <a:rPr lang="sl-SI" sz="1800" dirty="0"/>
              <a:t>Jurij Varl</a:t>
            </a:r>
          </a:p>
          <a:p>
            <a:r>
              <a:rPr lang="sl-SI" sz="1800" dirty="0"/>
              <a:t>Vlado Rojec</a:t>
            </a:r>
          </a:p>
          <a:p>
            <a:r>
              <a:rPr lang="sl-SI" sz="1800" dirty="0"/>
              <a:t>Ivanka </a:t>
            </a:r>
            <a:r>
              <a:rPr lang="sl-SI" sz="1800" dirty="0" smtClean="0"/>
              <a:t>Korošec</a:t>
            </a:r>
            <a:endParaRPr lang="sl-SI" sz="1800" dirty="0"/>
          </a:p>
        </p:txBody>
      </p:sp>
    </p:spTree>
    <p:extLst>
      <p:ext uri="{BB962C8B-B14F-4D97-AF65-F5344CB8AC3E}">
        <p14:creationId xmlns:p14="http://schemas.microsoft.com/office/powerpoint/2010/main" val="279831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ravokotnik 24"/>
          <p:cNvSpPr/>
          <p:nvPr/>
        </p:nvSpPr>
        <p:spPr>
          <a:xfrm>
            <a:off x="4786184" y="1918030"/>
            <a:ext cx="6096000" cy="4801314"/>
          </a:xfrm>
          <a:prstGeom prst="rect">
            <a:avLst/>
          </a:prstGeom>
        </p:spPr>
        <p:txBody>
          <a:bodyPr>
            <a:spAutoFit/>
          </a:bodyPr>
          <a:lstStyle/>
          <a:p>
            <a:r>
              <a:rPr lang="sl-SI" dirty="0"/>
              <a:t>#Ljudje umrli v Občini Radovljica (Q15910)</a:t>
            </a:r>
          </a:p>
          <a:p>
            <a:r>
              <a:rPr lang="sl-SI" dirty="0"/>
              <a:t># PAZI: Rezultati so za tiste osebe, ki imajo vpisan kraj rojstva v WD; vsi Slovenci ga namreč nimajo</a:t>
            </a:r>
          </a:p>
          <a:p>
            <a:r>
              <a:rPr lang="sl-SI" dirty="0"/>
              <a:t>SELECT ?</a:t>
            </a:r>
            <a:r>
              <a:rPr lang="sl-SI" dirty="0" err="1"/>
              <a:t>somebody</a:t>
            </a:r>
            <a:r>
              <a:rPr lang="sl-SI" dirty="0"/>
              <a:t> ?</a:t>
            </a:r>
            <a:r>
              <a:rPr lang="sl-SI" dirty="0" err="1"/>
              <a:t>somebodyLabel</a:t>
            </a:r>
            <a:r>
              <a:rPr lang="sl-SI" dirty="0"/>
              <a:t> ?</a:t>
            </a:r>
            <a:r>
              <a:rPr lang="sl-SI" dirty="0" err="1"/>
              <a:t>kraj_smrti</a:t>
            </a:r>
            <a:r>
              <a:rPr lang="sl-SI" dirty="0"/>
              <a:t> ?</a:t>
            </a:r>
            <a:r>
              <a:rPr lang="sl-SI" dirty="0" err="1"/>
              <a:t>kraj_smrtiLabel</a:t>
            </a:r>
            <a:r>
              <a:rPr lang="sl-SI" dirty="0"/>
              <a:t> ?poklic ?</a:t>
            </a:r>
            <a:r>
              <a:rPr lang="sl-SI" dirty="0" err="1"/>
              <a:t>poklicLabel</a:t>
            </a:r>
            <a:r>
              <a:rPr lang="sl-SI" dirty="0"/>
              <a:t> WHERE {</a:t>
            </a:r>
          </a:p>
          <a:p>
            <a:r>
              <a:rPr lang="sl-SI" dirty="0"/>
              <a:t>  ?</a:t>
            </a:r>
            <a:r>
              <a:rPr lang="sl-SI" dirty="0" err="1"/>
              <a:t>somebody</a:t>
            </a:r>
            <a:r>
              <a:rPr lang="sl-SI" dirty="0"/>
              <a:t> wdt:P31 wd:Q5.</a:t>
            </a:r>
          </a:p>
          <a:p>
            <a:r>
              <a:rPr lang="sl-SI" dirty="0"/>
              <a:t>  ?</a:t>
            </a:r>
            <a:r>
              <a:rPr lang="sl-SI" dirty="0" err="1"/>
              <a:t>somebody</a:t>
            </a:r>
            <a:r>
              <a:rPr lang="sl-SI" dirty="0"/>
              <a:t> wdt:P20 ?</a:t>
            </a:r>
            <a:r>
              <a:rPr lang="sl-SI" dirty="0" err="1"/>
              <a:t>kraj_smrti</a:t>
            </a:r>
            <a:r>
              <a:rPr lang="sl-SI" dirty="0"/>
              <a:t>.</a:t>
            </a:r>
          </a:p>
          <a:p>
            <a:r>
              <a:rPr lang="sl-SI" dirty="0"/>
              <a:t>  ?</a:t>
            </a:r>
            <a:r>
              <a:rPr lang="sl-SI" dirty="0" err="1"/>
              <a:t>somebody</a:t>
            </a:r>
            <a:r>
              <a:rPr lang="sl-SI" dirty="0"/>
              <a:t> wdt:P106 ?poklic.</a:t>
            </a:r>
          </a:p>
          <a:p>
            <a:r>
              <a:rPr lang="sl-SI" dirty="0"/>
              <a:t>  ?</a:t>
            </a:r>
            <a:r>
              <a:rPr lang="sl-SI" dirty="0" err="1"/>
              <a:t>kraj_smrti</a:t>
            </a:r>
            <a:r>
              <a:rPr lang="sl-SI" dirty="0"/>
              <a:t> wdt:P131 wd:Q15910.</a:t>
            </a:r>
          </a:p>
          <a:p>
            <a:r>
              <a:rPr lang="sl-SI" dirty="0"/>
              <a:t>   FILTER ( ?poklic in ( wd:Q36180, wd:Q214917, wd:Q11774202, wd:Q49757, wd:Q333634, wd:Q4263842, wd:Q13570226 ) ) #pisatelj, dramatik, esejist, pesnik, prevajalec, literarni kritik, literarni zgodovinar</a:t>
            </a:r>
          </a:p>
          <a:p>
            <a:r>
              <a:rPr lang="sl-SI" dirty="0"/>
              <a:t> SERVICE </a:t>
            </a:r>
            <a:r>
              <a:rPr lang="sl-SI" dirty="0" err="1"/>
              <a:t>wikibase:label</a:t>
            </a:r>
            <a:r>
              <a:rPr lang="sl-SI" dirty="0"/>
              <a:t> { </a:t>
            </a:r>
            <a:r>
              <a:rPr lang="sl-SI" dirty="0" err="1"/>
              <a:t>bd:serviceParam</a:t>
            </a:r>
            <a:r>
              <a:rPr lang="sl-SI" dirty="0"/>
              <a:t> </a:t>
            </a:r>
            <a:r>
              <a:rPr lang="sl-SI" dirty="0" err="1"/>
              <a:t>wikibase:language</a:t>
            </a:r>
            <a:r>
              <a:rPr lang="sl-SI" dirty="0"/>
              <a:t> "</a:t>
            </a:r>
            <a:r>
              <a:rPr lang="sl-SI" dirty="0" err="1"/>
              <a:t>sl,en</a:t>
            </a:r>
            <a:r>
              <a:rPr lang="sl-SI" dirty="0"/>
              <a:t>". }</a:t>
            </a:r>
          </a:p>
          <a:p>
            <a:r>
              <a:rPr lang="sl-SI" dirty="0"/>
              <a:t>}</a:t>
            </a:r>
          </a:p>
        </p:txBody>
      </p:sp>
      <p:sp>
        <p:nvSpPr>
          <p:cNvPr id="28" name="Pravokotnik 27"/>
          <p:cNvSpPr/>
          <p:nvPr/>
        </p:nvSpPr>
        <p:spPr>
          <a:xfrm>
            <a:off x="716691" y="446384"/>
            <a:ext cx="8369643" cy="738664"/>
          </a:xfrm>
          <a:prstGeom prst="rect">
            <a:avLst/>
          </a:prstGeom>
        </p:spPr>
        <p:txBody>
          <a:bodyPr wrap="square">
            <a:spAutoFit/>
          </a:bodyPr>
          <a:lstStyle/>
          <a:p>
            <a:r>
              <a:rPr lang="sl-SI" sz="4200" dirty="0">
                <a:solidFill>
                  <a:srgbClr val="EBEBEB"/>
                </a:solidFill>
                <a:ea typeface="+mj-ea"/>
                <a:cs typeface="+mj-cs"/>
              </a:rPr>
              <a:t>V Radovljici umrli književniki </a:t>
            </a:r>
            <a:endParaRPr lang="sl-SI" dirty="0"/>
          </a:p>
        </p:txBody>
      </p:sp>
    </p:spTree>
    <p:extLst>
      <p:ext uri="{BB962C8B-B14F-4D97-AF65-F5344CB8AC3E}">
        <p14:creationId xmlns:p14="http://schemas.microsoft.com/office/powerpoint/2010/main" val="91129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 Radovljici umrli književniki (</a:t>
            </a:r>
            <a:r>
              <a:rPr lang="sl-SI" dirty="0" smtClean="0"/>
              <a:t>15)</a:t>
            </a:r>
            <a:endParaRPr lang="sl-SI" dirty="0"/>
          </a:p>
        </p:txBody>
      </p:sp>
      <p:sp>
        <p:nvSpPr>
          <p:cNvPr id="4" name="Označba mesta besedila 3"/>
          <p:cNvSpPr>
            <a:spLocks noGrp="1"/>
          </p:cNvSpPr>
          <p:nvPr>
            <p:ph type="body" sz="half" idx="15"/>
          </p:nvPr>
        </p:nvSpPr>
        <p:spPr/>
        <p:txBody>
          <a:bodyPr>
            <a:normAutofit/>
          </a:bodyPr>
          <a:lstStyle/>
          <a:p>
            <a:r>
              <a:rPr lang="sl-SI" sz="2400" dirty="0"/>
              <a:t>Aleš Debeljak</a:t>
            </a:r>
          </a:p>
          <a:p>
            <a:r>
              <a:rPr lang="sl-SI" sz="2400" dirty="0"/>
              <a:t>Janez Jalen</a:t>
            </a:r>
          </a:p>
          <a:p>
            <a:r>
              <a:rPr lang="sl-SI" sz="2400" dirty="0"/>
              <a:t>Franc Avsec</a:t>
            </a:r>
          </a:p>
          <a:p>
            <a:r>
              <a:rPr lang="sl-SI" sz="2400" dirty="0"/>
              <a:t>Matevž Wolf</a:t>
            </a:r>
          </a:p>
          <a:p>
            <a:r>
              <a:rPr lang="sl-SI" sz="2400" dirty="0"/>
              <a:t>Mitja Šarabon</a:t>
            </a:r>
          </a:p>
          <a:p>
            <a:endParaRPr lang="sl-SI" sz="2400" dirty="0"/>
          </a:p>
        </p:txBody>
      </p:sp>
      <p:sp>
        <p:nvSpPr>
          <p:cNvPr id="6" name="Označba mesta besedila 5"/>
          <p:cNvSpPr>
            <a:spLocks noGrp="1"/>
          </p:cNvSpPr>
          <p:nvPr>
            <p:ph type="body" sz="half" idx="16"/>
          </p:nvPr>
        </p:nvSpPr>
        <p:spPr>
          <a:xfrm>
            <a:off x="3873105" y="2667000"/>
            <a:ext cx="3178483" cy="3589338"/>
          </a:xfrm>
        </p:spPr>
        <p:txBody>
          <a:bodyPr>
            <a:normAutofit/>
          </a:bodyPr>
          <a:lstStyle/>
          <a:p>
            <a:r>
              <a:rPr lang="sl-SI" sz="2400" dirty="0"/>
              <a:t>Jožef Žemlja</a:t>
            </a:r>
          </a:p>
          <a:p>
            <a:r>
              <a:rPr lang="sl-SI" sz="2400" dirty="0"/>
              <a:t>Ciril Jeglič</a:t>
            </a:r>
          </a:p>
          <a:p>
            <a:r>
              <a:rPr lang="sl-SI" sz="2400" dirty="0"/>
              <a:t>Jakob Prešern</a:t>
            </a:r>
          </a:p>
          <a:p>
            <a:r>
              <a:rPr lang="sl-SI" sz="2400" dirty="0" err="1"/>
              <a:t>Krizostom</a:t>
            </a:r>
            <a:r>
              <a:rPr lang="sl-SI" sz="2400" dirty="0"/>
              <a:t> </a:t>
            </a:r>
            <a:r>
              <a:rPr lang="sl-SI" sz="2400" dirty="0" err="1"/>
              <a:t>Sekovanič</a:t>
            </a:r>
            <a:endParaRPr lang="sl-SI" sz="2400" dirty="0"/>
          </a:p>
          <a:p>
            <a:r>
              <a:rPr lang="sl-SI" sz="2400" dirty="0"/>
              <a:t>Marija Ilc</a:t>
            </a:r>
          </a:p>
          <a:p>
            <a:endParaRPr lang="sl-SI" sz="2400" dirty="0"/>
          </a:p>
        </p:txBody>
      </p:sp>
      <p:sp>
        <p:nvSpPr>
          <p:cNvPr id="8" name="Označba mesta besedila 7"/>
          <p:cNvSpPr>
            <a:spLocks noGrp="1"/>
          </p:cNvSpPr>
          <p:nvPr>
            <p:ph type="body" sz="half" idx="17"/>
          </p:nvPr>
        </p:nvSpPr>
        <p:spPr/>
        <p:txBody>
          <a:bodyPr>
            <a:normAutofit/>
          </a:bodyPr>
          <a:lstStyle/>
          <a:p>
            <a:r>
              <a:rPr lang="sl-SI" sz="2400" dirty="0"/>
              <a:t>Emanuel Kolman</a:t>
            </a:r>
          </a:p>
          <a:p>
            <a:r>
              <a:rPr lang="sl-SI" sz="2400" dirty="0"/>
              <a:t>Stanko Lapuh</a:t>
            </a:r>
          </a:p>
          <a:p>
            <a:r>
              <a:rPr lang="sl-SI" sz="2400" dirty="0"/>
              <a:t>Vladimir Kapus</a:t>
            </a:r>
          </a:p>
          <a:p>
            <a:r>
              <a:rPr lang="sl-SI" sz="2400" dirty="0"/>
              <a:t>Jožef </a:t>
            </a:r>
            <a:r>
              <a:rPr lang="sl-SI" sz="2400" dirty="0" smtClean="0"/>
              <a:t>Mihelič</a:t>
            </a:r>
          </a:p>
          <a:p>
            <a:r>
              <a:rPr lang="sl-SI" sz="2400" dirty="0" smtClean="0"/>
              <a:t>Melita Volk</a:t>
            </a:r>
            <a:endParaRPr lang="sl-SI" sz="2400" dirty="0"/>
          </a:p>
          <a:p>
            <a:endParaRPr lang="sl-SI" sz="2400" dirty="0"/>
          </a:p>
        </p:txBody>
      </p:sp>
    </p:spTree>
    <p:extLst>
      <p:ext uri="{BB962C8B-B14F-4D97-AF65-F5344CB8AC3E}">
        <p14:creationId xmlns:p14="http://schemas.microsoft.com/office/powerpoint/2010/main" val="3507699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8385" y="955589"/>
            <a:ext cx="11921297" cy="5844231"/>
          </a:xfrm>
        </p:spPr>
      </p:pic>
    </p:spTree>
    <p:extLst>
      <p:ext uri="{BB962C8B-B14F-4D97-AF65-F5344CB8AC3E}">
        <p14:creationId xmlns:p14="http://schemas.microsoft.com/office/powerpoint/2010/main" val="508495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hlinkClick r:id="rId2"/>
              </a:rPr>
              <a:t>France Prešeren: Ponočnjak</a:t>
            </a:r>
            <a:endParaRPr lang="sl-SI" dirty="0"/>
          </a:p>
        </p:txBody>
      </p:sp>
      <p:sp>
        <p:nvSpPr>
          <p:cNvPr id="3" name="Označba mesta vsebine 2"/>
          <p:cNvSpPr>
            <a:spLocks noGrp="1"/>
          </p:cNvSpPr>
          <p:nvPr>
            <p:ph idx="1"/>
          </p:nvPr>
        </p:nvSpPr>
        <p:spPr/>
        <p:txBody>
          <a:bodyPr>
            <a:normAutofit fontScale="92500" lnSpcReduction="10000"/>
          </a:bodyPr>
          <a:lstStyle/>
          <a:p>
            <a:pPr marL="0" indent="0">
              <a:buNone/>
            </a:pPr>
            <a:r>
              <a:rPr lang="sl-SI" dirty="0"/>
              <a:t>Stoji, stoji samoten kraj,</a:t>
            </a:r>
            <a:r>
              <a:rPr lang="sl-SI" dirty="0" smtClean="0"/>
              <a:t/>
            </a:r>
            <a:br>
              <a:rPr lang="sl-SI" dirty="0" smtClean="0"/>
            </a:br>
            <a:r>
              <a:rPr lang="sl-SI" dirty="0"/>
              <a:t>soseska iz treh hiš,</a:t>
            </a:r>
            <a:r>
              <a:rPr lang="sl-SI" dirty="0" smtClean="0"/>
              <a:t/>
            </a:r>
            <a:br>
              <a:rPr lang="sl-SI" dirty="0" smtClean="0"/>
            </a:br>
            <a:r>
              <a:rPr lang="sl-SI" dirty="0"/>
              <a:t>stoji vas </a:t>
            </a:r>
            <a:r>
              <a:rPr lang="sl-SI" dirty="0" err="1"/>
              <a:t>Mošna</a:t>
            </a:r>
            <a:r>
              <a:rPr lang="sl-SI" dirty="0"/>
              <a:t>, kjer do zdaj,</a:t>
            </a:r>
            <a:r>
              <a:rPr lang="sl-SI" dirty="0" smtClean="0"/>
              <a:t/>
            </a:r>
            <a:br>
              <a:rPr lang="sl-SI" dirty="0" smtClean="0"/>
            </a:br>
            <a:r>
              <a:rPr lang="sl-SI" dirty="0"/>
              <a:t>ni znan bil fantov </a:t>
            </a:r>
            <a:r>
              <a:rPr lang="sl-SI" dirty="0" err="1"/>
              <a:t>vriš</a:t>
            </a:r>
            <a:r>
              <a:rPr lang="sl-SI" dirty="0"/>
              <a:t>.</a:t>
            </a:r>
            <a:r>
              <a:rPr lang="sl-SI" dirty="0" smtClean="0"/>
              <a:t/>
            </a:r>
            <a:br>
              <a:rPr lang="sl-SI" dirty="0" smtClean="0"/>
            </a:br>
            <a:r>
              <a:rPr lang="sl-SI" dirty="0" smtClean="0"/>
              <a:t/>
            </a:r>
            <a:br>
              <a:rPr lang="sl-SI" dirty="0" smtClean="0"/>
            </a:br>
            <a:r>
              <a:rPr lang="sl-SI" dirty="0" smtClean="0"/>
              <a:t/>
            </a:r>
            <a:br>
              <a:rPr lang="sl-SI" dirty="0" smtClean="0"/>
            </a:br>
            <a:r>
              <a:rPr lang="sl-SI" dirty="0" smtClean="0"/>
              <a:t>In </a:t>
            </a:r>
            <a:r>
              <a:rPr lang="sl-SI" dirty="0"/>
              <a:t>tam cveté ko lije cvet</a:t>
            </a:r>
            <a:r>
              <a:rPr lang="sl-SI" dirty="0" smtClean="0"/>
              <a:t/>
            </a:r>
            <a:br>
              <a:rPr lang="sl-SI" dirty="0" smtClean="0"/>
            </a:br>
            <a:r>
              <a:rPr lang="sl-SI" dirty="0" err="1"/>
              <a:t>nevidene</a:t>
            </a:r>
            <a:r>
              <a:rPr lang="sl-SI" dirty="0"/>
              <a:t> ljudém,</a:t>
            </a:r>
            <a:r>
              <a:rPr lang="sl-SI" dirty="0" smtClean="0"/>
              <a:t/>
            </a:r>
            <a:br>
              <a:rPr lang="sl-SI" dirty="0" smtClean="0"/>
            </a:br>
            <a:r>
              <a:rPr lang="sl-SI" dirty="0"/>
              <a:t>Alenčica, roža deklet,</a:t>
            </a:r>
            <a:r>
              <a:rPr lang="sl-SI" dirty="0" smtClean="0"/>
              <a:t/>
            </a:r>
            <a:br>
              <a:rPr lang="sl-SI" dirty="0" smtClean="0"/>
            </a:br>
            <a:r>
              <a:rPr lang="sl-SI" dirty="0"/>
              <a:t>le znana mal’ očém.</a:t>
            </a:r>
            <a:r>
              <a:rPr lang="sl-SI" dirty="0" smtClean="0"/>
              <a:t/>
            </a:r>
            <a:br>
              <a:rPr lang="sl-SI" dirty="0" smtClean="0"/>
            </a:br>
            <a:r>
              <a:rPr lang="sl-SI" dirty="0" smtClean="0"/>
              <a:t/>
            </a:r>
            <a:br>
              <a:rPr lang="sl-SI" dirty="0" smtClean="0"/>
            </a:br>
            <a:r>
              <a:rPr lang="sl-SI" dirty="0"/>
              <a:t>V </a:t>
            </a:r>
            <a:r>
              <a:rPr lang="sl-SI" dirty="0" err="1"/>
              <a:t>Radólco</a:t>
            </a:r>
            <a:r>
              <a:rPr lang="sl-SI" dirty="0"/>
              <a:t> grè nedeljski dan,</a:t>
            </a:r>
            <a:r>
              <a:rPr lang="sl-SI" dirty="0" smtClean="0"/>
              <a:t/>
            </a:r>
            <a:br>
              <a:rPr lang="sl-SI" dirty="0" smtClean="0"/>
            </a:br>
            <a:r>
              <a:rPr lang="sl-SI" dirty="0"/>
              <a:t>nebeški kruh užit,</a:t>
            </a:r>
            <a:r>
              <a:rPr lang="sl-SI" dirty="0" smtClean="0"/>
              <a:t/>
            </a:r>
            <a:br>
              <a:rPr lang="sl-SI" dirty="0" smtClean="0"/>
            </a:br>
            <a:r>
              <a:rPr lang="sl-SI" dirty="0"/>
              <a:t>zagleda fant moj </a:t>
            </a:r>
            <a:r>
              <a:rPr lang="sl-SI" dirty="0" err="1"/>
              <a:t>razujzdan</a:t>
            </a:r>
            <a:r>
              <a:rPr lang="sl-SI" dirty="0"/>
              <a:t>’</a:t>
            </a:r>
            <a:r>
              <a:rPr lang="sl-SI" dirty="0" smtClean="0"/>
              <a:t/>
            </a:r>
            <a:br>
              <a:rPr lang="sl-SI" dirty="0" smtClean="0"/>
            </a:br>
            <a:r>
              <a:rPr lang="sl-SI" dirty="0"/>
              <a:t>lepote njene svit.</a:t>
            </a:r>
          </a:p>
        </p:txBody>
      </p:sp>
    </p:spTree>
    <p:extLst>
      <p:ext uri="{BB962C8B-B14F-4D97-AF65-F5344CB8AC3E}">
        <p14:creationId xmlns:p14="http://schemas.microsoft.com/office/powerpoint/2010/main" val="184310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404723" cy="2199866"/>
          </a:xfrm>
        </p:spPr>
        <p:txBody>
          <a:bodyPr/>
          <a:lstStyle/>
          <a:p>
            <a:pPr algn="ctr"/>
            <a:r>
              <a:rPr lang="sl-SI" dirty="0" smtClean="0"/>
              <a:t>Radovljica </a:t>
            </a:r>
            <a:br>
              <a:rPr lang="sl-SI" dirty="0" smtClean="0"/>
            </a:br>
            <a:r>
              <a:rPr lang="sl-SI" dirty="0" smtClean="0"/>
              <a:t>Linhartovo mesto &gt; „pristno sladka“ (mesto čokolade)</a:t>
            </a:r>
            <a:endParaRPr lang="sl-SI" dirty="0"/>
          </a:p>
        </p:txBody>
      </p:sp>
      <p:sp>
        <p:nvSpPr>
          <p:cNvPr id="3" name="Označba mesta vsebine 2"/>
          <p:cNvSpPr>
            <a:spLocks noGrp="1"/>
          </p:cNvSpPr>
          <p:nvPr>
            <p:ph idx="1"/>
          </p:nvPr>
        </p:nvSpPr>
        <p:spPr>
          <a:xfrm>
            <a:off x="716134" y="3476368"/>
            <a:ext cx="8946541" cy="2903837"/>
          </a:xfrm>
        </p:spPr>
        <p:txBody>
          <a:bodyPr/>
          <a:lstStyle/>
          <a:p>
            <a:pPr marL="0" indent="0">
              <a:buNone/>
            </a:pPr>
            <a:r>
              <a:rPr lang="sl-SI" dirty="0" smtClean="0">
                <a:solidFill>
                  <a:schemeClr val="bg2">
                    <a:lumMod val="40000"/>
                    <a:lumOff val="60000"/>
                  </a:schemeClr>
                </a:solidFill>
              </a:rPr>
              <a:t>čebele, čokolada, Šivčeva hiša</a:t>
            </a:r>
            <a:r>
              <a:rPr lang="sl-SI" dirty="0" smtClean="0"/>
              <a:t>, </a:t>
            </a:r>
            <a:r>
              <a:rPr lang="sl-SI" b="1" dirty="0" smtClean="0">
                <a:solidFill>
                  <a:schemeClr val="accent1">
                    <a:lumMod val="60000"/>
                    <a:lumOff val="40000"/>
                  </a:schemeClr>
                </a:solidFill>
              </a:rPr>
              <a:t>Hribovšek, Linhart</a:t>
            </a:r>
            <a:r>
              <a:rPr lang="sl-SI" dirty="0" smtClean="0"/>
              <a:t>, </a:t>
            </a:r>
            <a:r>
              <a:rPr lang="sl-SI" dirty="0" smtClean="0">
                <a:solidFill>
                  <a:schemeClr val="bg2">
                    <a:lumMod val="40000"/>
                    <a:lumOff val="60000"/>
                  </a:schemeClr>
                </a:solidFill>
              </a:rPr>
              <a:t>železarski muzej, Lectar, Grad Kamen, Draga, sv. Peter, Begunjščica, Kunstelj, Globočnik, Vurnik, vitez Josip Pogačnik,</a:t>
            </a:r>
            <a:r>
              <a:rPr lang="sl-SI" dirty="0" smtClean="0"/>
              <a:t> Lovro Toman, </a:t>
            </a:r>
            <a:r>
              <a:rPr lang="sl-SI" dirty="0" smtClean="0">
                <a:solidFill>
                  <a:schemeClr val="bg2">
                    <a:lumMod val="40000"/>
                    <a:lumOff val="60000"/>
                  </a:schemeClr>
                </a:solidFill>
              </a:rPr>
              <a:t>Brezje, Jelovica (brez Jamnika, ki spada pod Kranj), Lesce, </a:t>
            </a:r>
            <a:r>
              <a:rPr lang="sl-SI" dirty="0" err="1" smtClean="0">
                <a:solidFill>
                  <a:schemeClr val="bg2">
                    <a:lumMod val="40000"/>
                    <a:lumOff val="60000"/>
                  </a:schemeClr>
                </a:solidFill>
              </a:rPr>
              <a:t>Šobec</a:t>
            </a:r>
            <a:r>
              <a:rPr lang="sl-SI" dirty="0" smtClean="0">
                <a:solidFill>
                  <a:schemeClr val="bg2">
                    <a:lumMod val="40000"/>
                    <a:lumOff val="60000"/>
                  </a:schemeClr>
                </a:solidFill>
              </a:rPr>
              <a:t>, Begunjščica, Dobrča, Ljubno …</a:t>
            </a:r>
            <a:endParaRPr lang="sl-SI" dirty="0"/>
          </a:p>
        </p:txBody>
      </p:sp>
    </p:spTree>
    <p:extLst>
      <p:ext uri="{BB962C8B-B14F-4D97-AF65-F5344CB8AC3E}">
        <p14:creationId xmlns:p14="http://schemas.microsoft.com/office/powerpoint/2010/main" val="24848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82595" y="299651"/>
            <a:ext cx="10091351" cy="5947701"/>
          </a:xfrm>
          <a:prstGeom prst="rect">
            <a:avLst/>
          </a:prstGeom>
          <a:solidFill>
            <a:srgbClr val="00B0F0"/>
          </a:solidFill>
        </p:spPr>
      </p:pic>
    </p:spTree>
    <p:extLst>
      <p:ext uri="{BB962C8B-B14F-4D97-AF65-F5344CB8AC3E}">
        <p14:creationId xmlns:p14="http://schemas.microsoft.com/office/powerpoint/2010/main" val="166852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404723" cy="865336"/>
          </a:xfrm>
        </p:spPr>
        <p:txBody>
          <a:bodyPr/>
          <a:lstStyle/>
          <a:p>
            <a:r>
              <a:rPr lang="sl-SI" dirty="0" smtClean="0"/>
              <a:t>Opombe k Ponočnjaku</a:t>
            </a:r>
            <a:endParaRPr lang="sl-SI" dirty="0"/>
          </a:p>
        </p:txBody>
      </p:sp>
      <p:sp>
        <p:nvSpPr>
          <p:cNvPr id="3" name="Označba mesta vsebine 2"/>
          <p:cNvSpPr>
            <a:spLocks noGrp="1"/>
          </p:cNvSpPr>
          <p:nvPr>
            <p:ph idx="1"/>
          </p:nvPr>
        </p:nvSpPr>
        <p:spPr>
          <a:xfrm>
            <a:off x="646112" y="1318054"/>
            <a:ext cx="9799466" cy="5404022"/>
          </a:xfrm>
        </p:spPr>
        <p:txBody>
          <a:bodyPr>
            <a:normAutofit fontScale="77500" lnSpcReduction="20000"/>
          </a:bodyPr>
          <a:lstStyle/>
          <a:p>
            <a:pPr marL="0" indent="0">
              <a:buNone/>
            </a:pPr>
            <a:r>
              <a:rPr lang="sl-SI" dirty="0" smtClean="0"/>
              <a:t>Balado je </a:t>
            </a:r>
            <a:r>
              <a:rPr lang="sl-SI" dirty="0"/>
              <a:t>pesnik namenil objavi v </a:t>
            </a:r>
            <a:r>
              <a:rPr lang="sl-SI" i="1" dirty="0"/>
              <a:t>Kranjski čebelici </a:t>
            </a:r>
            <a:r>
              <a:rPr lang="sl-SI" dirty="0"/>
              <a:t>1834, vendar mu jo je prijatelj Čop v vlogi c. k. cenzorja »</a:t>
            </a:r>
            <a:r>
              <a:rPr lang="sl-SI" dirty="0" err="1"/>
              <a:t>wegen</a:t>
            </a:r>
            <a:r>
              <a:rPr lang="sl-SI" dirty="0"/>
              <a:t> </a:t>
            </a:r>
            <a:r>
              <a:rPr lang="sl-SI" dirty="0" err="1"/>
              <a:t>ein</a:t>
            </a:r>
            <a:r>
              <a:rPr lang="sl-SI" dirty="0"/>
              <a:t> </a:t>
            </a:r>
            <a:r>
              <a:rPr lang="sl-SI" dirty="0" err="1"/>
              <a:t>paar</a:t>
            </a:r>
            <a:r>
              <a:rPr lang="sl-SI" dirty="0"/>
              <a:t> </a:t>
            </a:r>
            <a:r>
              <a:rPr lang="sl-SI" dirty="0" err="1"/>
              <a:t>derben</a:t>
            </a:r>
            <a:r>
              <a:rPr lang="sl-SI" dirty="0"/>
              <a:t> </a:t>
            </a:r>
            <a:r>
              <a:rPr lang="sl-SI" dirty="0" err="1"/>
              <a:t>Ausdrücke</a:t>
            </a:r>
            <a:r>
              <a:rPr lang="sl-SI" dirty="0"/>
              <a:t>« (zaradi nekaj krepkih izrazov) črtal, po Prešernovi izjavi zato, da bi dokazal svojo strogost. Jernej Kopitar, ki je kot dunajski cenzor pesem dobil v roke, je na rokopis </a:t>
            </a:r>
            <a:r>
              <a:rPr lang="sl-SI" dirty="0" smtClean="0"/>
              <a:t>privoščljivo </a:t>
            </a:r>
            <a:r>
              <a:rPr lang="sl-SI" dirty="0"/>
              <a:t>zapisal: »hoc non </a:t>
            </a:r>
            <a:r>
              <a:rPr lang="sl-SI" dirty="0" err="1"/>
              <a:t>delevit</a:t>
            </a:r>
            <a:r>
              <a:rPr lang="sl-SI" dirty="0"/>
              <a:t> </a:t>
            </a:r>
            <a:r>
              <a:rPr lang="sl-SI" dirty="0" err="1"/>
              <a:t>Vindobonensis</a:t>
            </a:r>
            <a:r>
              <a:rPr lang="sl-SI" dirty="0"/>
              <a:t>, </a:t>
            </a:r>
            <a:r>
              <a:rPr lang="sl-SI" dirty="0" err="1"/>
              <a:t>sed</a:t>
            </a:r>
            <a:r>
              <a:rPr lang="sl-SI" dirty="0"/>
              <a:t> </a:t>
            </a:r>
            <a:r>
              <a:rPr lang="sl-SI" dirty="0" err="1"/>
              <a:t>recte</a:t>
            </a:r>
            <a:r>
              <a:rPr lang="sl-SI" dirty="0"/>
              <a:t> et prior, nam </a:t>
            </a:r>
            <a:r>
              <a:rPr lang="sl-SI" dirty="0" err="1"/>
              <a:t>aliter</a:t>
            </a:r>
            <a:r>
              <a:rPr lang="sl-SI" dirty="0"/>
              <a:t>, </a:t>
            </a:r>
            <a:r>
              <a:rPr lang="sl-SI" dirty="0" err="1"/>
              <a:t>longe</a:t>
            </a:r>
            <a:r>
              <a:rPr lang="sl-SI" dirty="0"/>
              <a:t> </a:t>
            </a:r>
            <a:r>
              <a:rPr lang="sl-SI" dirty="0" err="1"/>
              <a:t>aliter</a:t>
            </a:r>
            <a:r>
              <a:rPr lang="sl-SI" dirty="0"/>
              <a:t> </a:t>
            </a:r>
            <a:r>
              <a:rPr lang="sl-SI" dirty="0" err="1"/>
              <a:t>narraret</a:t>
            </a:r>
            <a:r>
              <a:rPr lang="sl-SI" dirty="0"/>
              <a:t> </a:t>
            </a:r>
            <a:r>
              <a:rPr lang="sl-SI" dirty="0" err="1"/>
              <a:t>haec</a:t>
            </a:r>
            <a:r>
              <a:rPr lang="sl-SI" dirty="0"/>
              <a:t> vel </a:t>
            </a:r>
            <a:r>
              <a:rPr lang="sl-SI" dirty="0" err="1"/>
              <a:t>Čelakovski</a:t>
            </a:r>
            <a:r>
              <a:rPr lang="sl-SI" dirty="0"/>
              <a:t>, </a:t>
            </a:r>
            <a:r>
              <a:rPr lang="sl-SI" dirty="0" err="1"/>
              <a:t>etiamsi</a:t>
            </a:r>
            <a:r>
              <a:rPr lang="sl-SI" dirty="0"/>
              <a:t> </a:t>
            </a:r>
            <a:r>
              <a:rPr lang="sl-SI" dirty="0" err="1"/>
              <a:t>alia</a:t>
            </a:r>
            <a:r>
              <a:rPr lang="sl-SI" dirty="0"/>
              <a:t> sat </a:t>
            </a:r>
            <a:r>
              <a:rPr lang="sl-SI" dirty="0" err="1"/>
              <a:t>moliatur</a:t>
            </a:r>
            <a:r>
              <a:rPr lang="sl-SI" dirty="0"/>
              <a:t> </a:t>
            </a:r>
            <a:r>
              <a:rPr lang="sl-SI" dirty="0" err="1"/>
              <a:t>inepte</a:t>
            </a:r>
            <a:r>
              <a:rPr lang="sl-SI" dirty="0"/>
              <a:t>«, v Grafenauerjevem prevodu: nisem jaz Dunajčan tega prečrtal, ampak nekdo drugi pred menoj, in sicer po pravici, zakaj drugače, čisto drugače bi bil povedal to celo </a:t>
            </a:r>
            <a:r>
              <a:rPr lang="sl-SI" dirty="0" err="1"/>
              <a:t>Čelakovsky</a:t>
            </a:r>
            <a:r>
              <a:rPr lang="sl-SI" dirty="0"/>
              <a:t>, dasi so druge njegove stvari dovolj zanič. </a:t>
            </a:r>
          </a:p>
          <a:p>
            <a:pPr marL="0" indent="0">
              <a:buNone/>
            </a:pPr>
            <a:r>
              <a:rPr lang="sl-SI" dirty="0"/>
              <a:t>Balado so čez desetletja našli v zapuščini urednika </a:t>
            </a:r>
            <a:r>
              <a:rPr lang="sl-SI" dirty="0" err="1"/>
              <a:t>KČb</a:t>
            </a:r>
            <a:r>
              <a:rPr lang="sl-SI" dirty="0"/>
              <a:t> Miha Kastelica in jo objavili leta 1910. Prešernova sestra Lenka je prešernoslovcu </a:t>
            </a:r>
            <a:r>
              <a:rPr lang="sl-SI" dirty="0" err="1"/>
              <a:t>monsignorju</a:t>
            </a:r>
            <a:r>
              <a:rPr lang="sl-SI" dirty="0"/>
              <a:t> Tomu Zupanu, pripovedovala, da je Ponočnjaka naredil po vzorcu svaka Jožefa Vovka, ki je prevzel </a:t>
            </a:r>
            <a:r>
              <a:rPr lang="sl-SI" dirty="0" err="1"/>
              <a:t>Ribčevino</a:t>
            </a:r>
            <a:r>
              <a:rPr lang="sl-SI" dirty="0"/>
              <a:t>, potem ko se je poročil s Prešernovo sestro Mino, in zaradi čigar grobosti sta šla potem od hiše Prešernova starša. Doma je bil s Črnivca pri Brezjah (</a:t>
            </a:r>
            <a:r>
              <a:rPr lang="sl-SI" dirty="0" err="1"/>
              <a:t>Štantarjev</a:t>
            </a:r>
            <a:r>
              <a:rPr lang="sl-SI" dirty="0"/>
              <a:t>, h. št. 3) in je imel v Mošnjah že prej punco, h kateri je zahajal še po poroki. Ko je umrla Prešernova mama, žene Mine zaradi rodbinskih zamer ni pustil na pogreb, izkazal pa se je v času Prešernovega umiranja, ko ga je prekladal, da ne bi dobil preležanin, kar vzbuja dvome v nepristranskost enoglasne obsodbe, ki je je bil deležen s strani Prešernovih.</a:t>
            </a:r>
          </a:p>
          <a:p>
            <a:pPr marL="0" indent="0">
              <a:buNone/>
            </a:pPr>
            <a:r>
              <a:rPr lang="sl-SI" dirty="0" smtClean="0"/>
              <a:t>Ponočnjak </a:t>
            </a:r>
            <a:r>
              <a:rPr lang="sl-SI" dirty="0"/>
              <a:t>se odpravi čez most v vas Mošnjo na drugi strani Save, »samoten kraj, soseska iz treh hiš«. Danes se vas imenuje Ravnica, ker so jo vaščani po drugi svetovni vojni zaradi imena, ki se jim je zdelo nespodobno, preimenovali. Navihani Prešeren ni umestil dogajanja v Mošnjo namesto v sosednje Mošnje, kamor je hodil vasovat njegov svak, samo zaradi asociacij spolne narave, ampak mogoče tudi zaradi neke druge podobnosti. Od tamkajšnjih treh domačij se je eni reklo pri </a:t>
            </a:r>
            <a:r>
              <a:rPr lang="sl-SI" dirty="0" err="1"/>
              <a:t>Muhovcu</a:t>
            </a:r>
            <a:r>
              <a:rPr lang="sl-SI" dirty="0"/>
              <a:t> (h. št. 2, danes št. 7, lastnik se je pisal </a:t>
            </a:r>
            <a:r>
              <a:rPr lang="sl-SI" dirty="0" err="1"/>
              <a:t>Svetinn</a:t>
            </a:r>
            <a:r>
              <a:rPr lang="sl-SI" dirty="0"/>
              <a:t>). Prešernova mati Mina je bila rojena v Žirovnici v hiši, kje se je tudi reklo pri </a:t>
            </a:r>
            <a:r>
              <a:rPr lang="sl-SI" dirty="0" err="1"/>
              <a:t>Muhovcu</a:t>
            </a:r>
            <a:r>
              <a:rPr lang="sl-SI" dirty="0"/>
              <a:t>, pisala pa se je Svetina; mogoče je kak rodoslovec že kdaj preveril, ali sta bili domačiji celo sorodstveno povezani. </a:t>
            </a:r>
          </a:p>
        </p:txBody>
      </p:sp>
    </p:spTree>
    <p:extLst>
      <p:ext uri="{BB962C8B-B14F-4D97-AF65-F5344CB8AC3E}">
        <p14:creationId xmlns:p14="http://schemas.microsoft.com/office/powerpoint/2010/main" val="93712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600" dirty="0" smtClean="0"/>
              <a:t>Mošnja, „vulgo </a:t>
            </a:r>
            <a:r>
              <a:rPr lang="sl-SI" sz="3600" dirty="0" err="1" smtClean="0"/>
              <a:t>Muchouz</a:t>
            </a:r>
            <a:r>
              <a:rPr lang="sl-SI" sz="3600" dirty="0" smtClean="0"/>
              <a:t>“, lastnik </a:t>
            </a:r>
            <a:r>
              <a:rPr lang="sl-SI" sz="3600" dirty="0" err="1" smtClean="0"/>
              <a:t>Svetinn</a:t>
            </a:r>
            <a:r>
              <a:rPr lang="sl-SI" sz="3600" dirty="0" smtClean="0"/>
              <a:t>, h. št. 2, danes št. 7 (Hišna imena na Gorenjskem, </a:t>
            </a:r>
            <a:r>
              <a:rPr lang="sl-SI" sz="3600" dirty="0" err="1" smtClean="0"/>
              <a:t>Geopedija</a:t>
            </a:r>
            <a:r>
              <a:rPr lang="sl-SI" sz="3600" dirty="0" smtClean="0"/>
              <a:t>)</a:t>
            </a:r>
            <a:endParaRPr lang="sl-SI" sz="3600" dirty="0"/>
          </a:p>
        </p:txBody>
      </p:sp>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82240" y="1914365"/>
            <a:ext cx="8043425" cy="4917173"/>
          </a:xfrm>
        </p:spPr>
      </p:pic>
    </p:spTree>
    <p:extLst>
      <p:ext uri="{BB962C8B-B14F-4D97-AF65-F5344CB8AC3E}">
        <p14:creationId xmlns:p14="http://schemas.microsoft.com/office/powerpoint/2010/main" val="1814986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Čez kateri most je šel ponočnjak v </a:t>
            </a:r>
            <a:r>
              <a:rPr lang="sl-SI" dirty="0" smtClean="0"/>
              <a:t>Ravnico in kje je bil umorjen?</a:t>
            </a:r>
            <a:endParaRPr lang="sl-SI" dirty="0"/>
          </a:p>
        </p:txBody>
      </p:sp>
      <p:sp>
        <p:nvSpPr>
          <p:cNvPr id="3" name="Označba mesta vsebine 2"/>
          <p:cNvSpPr>
            <a:spLocks noGrp="1"/>
          </p:cNvSpPr>
          <p:nvPr>
            <p:ph idx="1"/>
          </p:nvPr>
        </p:nvSpPr>
        <p:spPr/>
        <p:txBody>
          <a:bodyPr/>
          <a:lstStyle/>
          <a:p>
            <a:pPr marL="0" indent="0">
              <a:buNone/>
            </a:pPr>
            <a:r>
              <a:rPr lang="sl-SI" dirty="0"/>
              <a:t>Ponočnjak hoče vzeti nedolžnost lepi Alenčici, na nočni poti v Mošnjo se mu pridruži hudič (v podobi turško oblečenega mejaša) in ga na morišču po celonočnem razgrajanju ugonobi. Zraven so še vešče s Kleka (ki ni nujno Klek pri Ogulinu, kakor domneva </a:t>
            </a:r>
            <a:r>
              <a:rPr lang="sl-SI" dirty="0" smtClean="0"/>
              <a:t>Anton Slodnjak</a:t>
            </a:r>
            <a:r>
              <a:rPr lang="sl-SI" dirty="0"/>
              <a:t>, saj je predaleč, ampak eden od bližnjih Klekov (najverjetneje ta nad Planino pod Golico v Karavankah). </a:t>
            </a:r>
          </a:p>
          <a:p>
            <a:pPr marL="0" indent="0">
              <a:buNone/>
            </a:pPr>
            <a:r>
              <a:rPr lang="sl-SI" dirty="0"/>
              <a:t>Omenjeno radovljiško morišče se je nahajalo na desnem bregu Save v Spodnjem Lancovem, torej je ponočnjak prečkal Savo prav tam. Danes se gre iz Radovljice peš v Ravnico po bližnjici čez Fuksovo brv (nekdanjo brv Planinskega društva) dobra dva kilometra nižje, vendar v Prešernovem času brvi tam še ni bilo. </a:t>
            </a:r>
          </a:p>
          <a:p>
            <a:pPr marL="0" indent="0">
              <a:buNone/>
            </a:pPr>
            <a:endParaRPr lang="sl-SI" dirty="0"/>
          </a:p>
        </p:txBody>
      </p:sp>
    </p:spTree>
    <p:extLst>
      <p:ext uri="{BB962C8B-B14F-4D97-AF65-F5344CB8AC3E}">
        <p14:creationId xmlns:p14="http://schemas.microsoft.com/office/powerpoint/2010/main" val="370923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5592" y="288325"/>
            <a:ext cx="11166937" cy="6401360"/>
          </a:xfrm>
        </p:spPr>
      </p:pic>
    </p:spTree>
    <p:extLst>
      <p:ext uri="{BB962C8B-B14F-4D97-AF65-F5344CB8AC3E}">
        <p14:creationId xmlns:p14="http://schemas.microsoft.com/office/powerpoint/2010/main" val="387391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8898" y="436369"/>
            <a:ext cx="8386118" cy="6289589"/>
          </a:xfrm>
        </p:spPr>
      </p:pic>
    </p:spTree>
    <p:extLst>
      <p:ext uri="{BB962C8B-B14F-4D97-AF65-F5344CB8AC3E}">
        <p14:creationId xmlns:p14="http://schemas.microsoft.com/office/powerpoint/2010/main" val="352568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Prelat Alojzij Stroj iz Lipnice</a:t>
            </a:r>
            <a:endParaRPr lang="sl-SI" dirty="0"/>
          </a:p>
        </p:txBody>
      </p:sp>
      <p:pic>
        <p:nvPicPr>
          <p:cNvPr id="1026" name="Picture 2" descr="Slika:Alojzij Stroj.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23117" y="1789027"/>
            <a:ext cx="3082028" cy="4195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lib.si/stream/URN:NBN:SI:IMG-1MBTGHKG/22598a58-f238-4333-a0c2-d72fcac8bdff/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0174" y="87744"/>
            <a:ext cx="3855308" cy="6623419"/>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5511114" y="1327362"/>
            <a:ext cx="2079415" cy="461665"/>
          </a:xfrm>
          <a:prstGeom prst="rect">
            <a:avLst/>
          </a:prstGeom>
          <a:noFill/>
        </p:spPr>
        <p:txBody>
          <a:bodyPr wrap="none" rtlCol="0">
            <a:spAutoFit/>
          </a:bodyPr>
          <a:lstStyle/>
          <a:p>
            <a:r>
              <a:rPr lang="sl-SI" sz="2400" dirty="0" smtClean="0"/>
              <a:t>(1868—1957)</a:t>
            </a:r>
            <a:endParaRPr lang="sl-SI" sz="2400" dirty="0"/>
          </a:p>
        </p:txBody>
      </p:sp>
    </p:spTree>
    <p:extLst>
      <p:ext uri="{BB962C8B-B14F-4D97-AF65-F5344CB8AC3E}">
        <p14:creationId xmlns:p14="http://schemas.microsoft.com/office/powerpoint/2010/main" val="2911127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5130" y="238534"/>
            <a:ext cx="9404723" cy="750006"/>
          </a:xfrm>
        </p:spPr>
        <p:txBody>
          <a:bodyPr/>
          <a:lstStyle/>
          <a:p>
            <a:r>
              <a:rPr lang="sl-SI" dirty="0" smtClean="0"/>
              <a:t>Alojzij Stroj </a:t>
            </a:r>
            <a:endParaRPr lang="sl-SI" dirty="0"/>
          </a:p>
        </p:txBody>
      </p:sp>
      <p:sp>
        <p:nvSpPr>
          <p:cNvPr id="3" name="Označba mesta vsebine 2"/>
          <p:cNvSpPr>
            <a:spLocks noGrp="1"/>
          </p:cNvSpPr>
          <p:nvPr>
            <p:ph idx="1"/>
          </p:nvPr>
        </p:nvSpPr>
        <p:spPr>
          <a:xfrm>
            <a:off x="645130" y="988540"/>
            <a:ext cx="10088773" cy="5675871"/>
          </a:xfrm>
        </p:spPr>
        <p:txBody>
          <a:bodyPr>
            <a:normAutofit fontScale="85000" lnSpcReduction="10000"/>
          </a:bodyPr>
          <a:lstStyle/>
          <a:p>
            <a:pPr marL="0" indent="0">
              <a:buNone/>
            </a:pPr>
            <a:r>
              <a:rPr lang="sl-SI" dirty="0"/>
              <a:t>Lipnica, 15. 6. 1868 – Ljubljana, 18. 6. 1957. Prelat, organizator, nabožni pisec, duhovnik. Rojen je bil v Lipnici pri Kovaču kočarju Martinu in Heleni, rojeni Balantič. Dva razreda gimnazije je napravil 1882–83 v Kranju, v Ljubljani pa razrede od 3 do 8 (1884–89; matura 1889) kot </a:t>
            </a:r>
            <a:r>
              <a:rPr lang="sl-SI" dirty="0" err="1"/>
              <a:t>alojzijeviščnik</a:t>
            </a:r>
            <a:r>
              <a:rPr lang="sl-SI" dirty="0"/>
              <a:t>. Bogoslovje je študiral v Ljubljani (posvečen je bil leta 1892 in 23. julija tega leta je pel novo mašo na domači Dobravi), V Ljubljani je ostal eno leto kot semeniški duhovnik. 1893–94 je bil kaplan v Črnem vrhu nad Idrijo, 1894–95 v Ljubljani katehet na </a:t>
            </a:r>
            <a:r>
              <a:rPr lang="sl-SI" dirty="0" smtClean="0"/>
              <a:t>uršulinski </a:t>
            </a:r>
            <a:r>
              <a:rPr lang="sl-SI" dirty="0"/>
              <a:t>ljudski in meščanski šoli, 1905–19 </a:t>
            </a:r>
            <a:r>
              <a:rPr lang="sl-SI" dirty="0" err="1"/>
              <a:t>spiritual</a:t>
            </a:r>
            <a:r>
              <a:rPr lang="sl-SI" dirty="0"/>
              <a:t> v semenišču, od 1919 stolni kanonik, od 1942 prelat. Leta 1904 je postal predsednik Katoliške družbe rokodelskih pomočnikov v </a:t>
            </a:r>
            <a:r>
              <a:rPr lang="sl-SI" dirty="0" smtClean="0"/>
              <a:t>Ljubljani; na </a:t>
            </a:r>
            <a:r>
              <a:rPr lang="sl-SI" dirty="0"/>
              <a:t>koncu leta </a:t>
            </a:r>
            <a:r>
              <a:rPr lang="sl-SI" dirty="0" smtClean="0"/>
              <a:t>je prirejal </a:t>
            </a:r>
            <a:r>
              <a:rPr lang="sl-SI" dirty="0"/>
              <a:t>razstave (1905 prva razstava motorjev in strojev za malo obrt v </a:t>
            </a:r>
            <a:r>
              <a:rPr lang="sl-SI" dirty="0" smtClean="0"/>
              <a:t>Ljubljani). Rokodelci so imeli tudi gledališko skupino. 1908 </a:t>
            </a:r>
            <a:r>
              <a:rPr lang="sl-SI" dirty="0"/>
              <a:t>je ustanovil Društvo rokodelskih mojstrov, </a:t>
            </a:r>
            <a:r>
              <a:rPr lang="sl-SI" dirty="0" smtClean="0"/>
              <a:t>1909 </a:t>
            </a:r>
            <a:r>
              <a:rPr lang="sl-SI" dirty="0"/>
              <a:t>Katoliško mladeniško društvo za obrtne in trgovske vajence in Društvo za varstvo vajencev, Vajeniški dom v okviru Rokodelskega </a:t>
            </a:r>
            <a:r>
              <a:rPr lang="sl-SI" dirty="0" smtClean="0"/>
              <a:t>doma, </a:t>
            </a:r>
            <a:r>
              <a:rPr lang="sl-SI" dirty="0"/>
              <a:t>1927 Obrtniško stavbno zadrugo. V Črnem vrhu je 1894 ustanovil Marijino kongregacijo za dekleta, 1898 za učenke uršulinske meščanske šole, 1908 za bogoslovce in duhovnike, od 1919 je predsedoval Bratovščini za vedno </a:t>
            </a:r>
            <a:r>
              <a:rPr lang="sl-SI" dirty="0" smtClean="0"/>
              <a:t>češčenje </a:t>
            </a:r>
            <a:r>
              <a:rPr lang="sl-SI" dirty="0"/>
              <a:t>presvetega Rešnjega Telesa, ki je skrbela za lepo opremljenost revnih cerkva. Pisal je o slovenski </a:t>
            </a:r>
            <a:r>
              <a:rPr lang="sl-SI" dirty="0" smtClean="0"/>
              <a:t>zgodovini, Slovencih </a:t>
            </a:r>
            <a:r>
              <a:rPr lang="sl-SI" dirty="0"/>
              <a:t>v </a:t>
            </a:r>
            <a:r>
              <a:rPr lang="sl-SI" dirty="0" smtClean="0"/>
              <a:t>Ameriki. </a:t>
            </a:r>
            <a:r>
              <a:rPr lang="sl-SI" dirty="0"/>
              <a:t>Kot nabožni pisec je uporabljal psevdonim Krščanski </a:t>
            </a:r>
            <a:r>
              <a:rPr lang="sl-SI" dirty="0" err="1"/>
              <a:t>detoljub</a:t>
            </a:r>
            <a:r>
              <a:rPr lang="sl-SI" dirty="0"/>
              <a:t>. Objavljal je v </a:t>
            </a:r>
            <a:r>
              <a:rPr lang="sl-SI" dirty="0" smtClean="0"/>
              <a:t>časopisu</a:t>
            </a:r>
            <a:r>
              <a:rPr lang="sl-SI" dirty="0"/>
              <a:t> </a:t>
            </a:r>
            <a:r>
              <a:rPr lang="sl-SI" i="1" dirty="0"/>
              <a:t>Angelček</a:t>
            </a:r>
            <a:r>
              <a:rPr lang="sl-SI" dirty="0"/>
              <a:t>, urejal </a:t>
            </a:r>
            <a:r>
              <a:rPr lang="sl-SI" i="1" dirty="0" smtClean="0"/>
              <a:t>Pomladne glasove</a:t>
            </a:r>
            <a:r>
              <a:rPr lang="sl-SI" dirty="0"/>
              <a:t>, </a:t>
            </a:r>
            <a:r>
              <a:rPr lang="sl-SI" i="1" dirty="0"/>
              <a:t>Duhovnega pastirja</a:t>
            </a:r>
            <a:r>
              <a:rPr lang="sl-SI" dirty="0"/>
              <a:t>, zbornike društva rokodelskih </a:t>
            </a:r>
            <a:r>
              <a:rPr lang="sl-SI" dirty="0" smtClean="0"/>
              <a:t>pomočnikov</a:t>
            </a:r>
            <a:r>
              <a:rPr lang="sl-SI" dirty="0" smtClean="0"/>
              <a:t>, p</a:t>
            </a:r>
            <a:r>
              <a:rPr lang="sl-SI" dirty="0" smtClean="0"/>
              <a:t>isal </a:t>
            </a:r>
            <a:r>
              <a:rPr lang="sl-SI" dirty="0"/>
              <a:t>je biografije </a:t>
            </a:r>
            <a:r>
              <a:rPr lang="sl-SI" dirty="0" smtClean="0"/>
              <a:t>stanovskih kolegov knezoškofu A</a:t>
            </a:r>
            <a:r>
              <a:rPr lang="sl-SI" dirty="0"/>
              <a:t>. B. </a:t>
            </a:r>
            <a:r>
              <a:rPr lang="sl-SI" dirty="0" smtClean="0"/>
              <a:t>Jegliču,  </a:t>
            </a:r>
            <a:r>
              <a:rPr lang="sl-SI" dirty="0"/>
              <a:t>o katehetu </a:t>
            </a:r>
            <a:r>
              <a:rPr lang="sl-SI" dirty="0" smtClean="0"/>
              <a:t>A</a:t>
            </a:r>
            <a:r>
              <a:rPr lang="sl-SI" dirty="0"/>
              <a:t>. </a:t>
            </a:r>
            <a:r>
              <a:rPr lang="sl-SI" dirty="0" smtClean="0"/>
              <a:t>Kržiču, o sv</a:t>
            </a:r>
            <a:r>
              <a:rPr lang="sl-SI" dirty="0"/>
              <a:t>. </a:t>
            </a:r>
            <a:r>
              <a:rPr lang="sl-SI" dirty="0" smtClean="0"/>
              <a:t>Petru </a:t>
            </a:r>
            <a:r>
              <a:rPr lang="sl-SI" dirty="0" err="1" smtClean="0"/>
              <a:t>Kaniziju</a:t>
            </a:r>
            <a:r>
              <a:rPr lang="sl-SI" dirty="0" smtClean="0"/>
              <a:t>. Liturgične knjige</a:t>
            </a:r>
            <a:r>
              <a:rPr lang="sl-SI" dirty="0"/>
              <a:t>: </a:t>
            </a:r>
            <a:r>
              <a:rPr lang="sl-SI" i="1" dirty="0"/>
              <a:t>Obiskovanje presvetega Rešnjega Telesa</a:t>
            </a:r>
            <a:r>
              <a:rPr lang="sl-SI" dirty="0"/>
              <a:t> (1903, 1904), </a:t>
            </a:r>
            <a:r>
              <a:rPr lang="sl-SI" i="1" dirty="0"/>
              <a:t>Kratka zgodovina katoliške Cerkve</a:t>
            </a:r>
            <a:r>
              <a:rPr lang="sl-SI" dirty="0"/>
              <a:t> (1904, 1922), </a:t>
            </a:r>
            <a:r>
              <a:rPr lang="sl-SI" i="1" dirty="0"/>
              <a:t>Liturgika</a:t>
            </a:r>
            <a:r>
              <a:rPr lang="sl-SI" dirty="0"/>
              <a:t> (1907, 1922), prevod knjige </a:t>
            </a:r>
            <a:r>
              <a:rPr lang="sl-SI" dirty="0" err="1"/>
              <a:t>Jules</a:t>
            </a:r>
            <a:r>
              <a:rPr lang="sl-SI" dirty="0"/>
              <a:t> </a:t>
            </a:r>
            <a:r>
              <a:rPr lang="sl-SI" dirty="0" err="1"/>
              <a:t>Lintelo</a:t>
            </a:r>
            <a:r>
              <a:rPr lang="sl-SI" dirty="0"/>
              <a:t>, </a:t>
            </a:r>
            <a:r>
              <a:rPr lang="sl-SI" i="1" dirty="0"/>
              <a:t>Mladini!</a:t>
            </a:r>
            <a:r>
              <a:rPr lang="sl-SI" dirty="0"/>
              <a:t> (1911), molitvenik </a:t>
            </a:r>
            <a:r>
              <a:rPr lang="sl-SI" i="1" dirty="0"/>
              <a:t>Sv. Anton Padovanski</a:t>
            </a:r>
            <a:r>
              <a:rPr lang="sl-SI" dirty="0"/>
              <a:t> (1929), </a:t>
            </a:r>
            <a:r>
              <a:rPr lang="sl-SI" i="1" dirty="0"/>
              <a:t>Marija, kraljica src: Nauk blaženega </a:t>
            </a:r>
            <a:r>
              <a:rPr lang="sl-SI" i="1" dirty="0" err="1"/>
              <a:t>Grinjona</a:t>
            </a:r>
            <a:r>
              <a:rPr lang="sl-SI" i="1" dirty="0"/>
              <a:t> </a:t>
            </a:r>
            <a:r>
              <a:rPr lang="sl-SI" i="1" dirty="0" err="1"/>
              <a:t>Montfortskega</a:t>
            </a:r>
            <a:r>
              <a:rPr lang="sl-SI" i="1" dirty="0"/>
              <a:t> o pravi pobožnosti do Matere božje</a:t>
            </a:r>
            <a:r>
              <a:rPr lang="sl-SI" dirty="0"/>
              <a:t> (1912, 1917). </a:t>
            </a:r>
          </a:p>
        </p:txBody>
      </p:sp>
    </p:spTree>
    <p:extLst>
      <p:ext uri="{BB962C8B-B14F-4D97-AF65-F5344CB8AC3E}">
        <p14:creationId xmlns:p14="http://schemas.microsoft.com/office/powerpoint/2010/main" val="157389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 življenja Alojzija Stroja</a:t>
            </a:r>
            <a:endParaRPr lang="sl-SI" dirty="0"/>
          </a:p>
        </p:txBody>
      </p:sp>
      <p:sp>
        <p:nvSpPr>
          <p:cNvPr id="3" name="Označba mesta vsebine 2"/>
          <p:cNvSpPr>
            <a:spLocks noGrp="1"/>
          </p:cNvSpPr>
          <p:nvPr>
            <p:ph idx="1"/>
          </p:nvPr>
        </p:nvSpPr>
        <p:spPr>
          <a:xfrm>
            <a:off x="559616" y="1962302"/>
            <a:ext cx="7455802" cy="4195481"/>
          </a:xfrm>
        </p:spPr>
        <p:txBody>
          <a:bodyPr/>
          <a:lstStyle/>
          <a:p>
            <a:pPr marL="0" indent="0">
              <a:buNone/>
            </a:pPr>
            <a:r>
              <a:rPr lang="sl-SI" dirty="0" smtClean="0"/>
              <a:t>1881 je bil s 13 leti vpisan med naročniki knjig Mohorjeve družbe še kot „šolarček“, naslednja leta kot šolar in dijak; leto prej je prejel denar iz sirotinskega sklada.</a:t>
            </a:r>
          </a:p>
          <a:p>
            <a:pPr marL="0" indent="0">
              <a:buNone/>
            </a:pPr>
            <a:r>
              <a:rPr lang="sl-SI" dirty="0" smtClean="0"/>
              <a:t>Ob 70.-letnici mu je jubilejni članek napisal Joža Lovrenčič, ki je bil sorodstveno povezan z rodbino Strojev.</a:t>
            </a:r>
            <a:endParaRPr lang="sl-SI" dirty="0"/>
          </a:p>
        </p:txBody>
      </p:sp>
      <p:pic>
        <p:nvPicPr>
          <p:cNvPr id="2050" name="Picture 2" descr="File:Grobovi na Srednji Dobravi 1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65060" y="2052918"/>
            <a:ext cx="3259953" cy="471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5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Strojevo daljše pisanje</a:t>
            </a:r>
            <a:endParaRPr lang="sl-SI" dirty="0"/>
          </a:p>
        </p:txBody>
      </p:sp>
      <p:sp>
        <p:nvSpPr>
          <p:cNvPr id="3" name="Označba mesta vsebine 2"/>
          <p:cNvSpPr>
            <a:spLocks noGrp="1"/>
          </p:cNvSpPr>
          <p:nvPr>
            <p:ph idx="1"/>
          </p:nvPr>
        </p:nvSpPr>
        <p:spPr/>
        <p:txBody>
          <a:bodyPr/>
          <a:lstStyle/>
          <a:p>
            <a:r>
              <a:rPr lang="sl-SI" dirty="0" smtClean="0"/>
              <a:t>Marija pomočnica. </a:t>
            </a:r>
            <a:r>
              <a:rPr lang="sl-SI" i="1" dirty="0" smtClean="0"/>
              <a:t>Pomladni glasi </a:t>
            </a:r>
            <a:r>
              <a:rPr lang="sl-SI" dirty="0" smtClean="0"/>
              <a:t>1891</a:t>
            </a:r>
          </a:p>
          <a:p>
            <a:r>
              <a:rPr lang="sl-SI" dirty="0" smtClean="0"/>
              <a:t>Iz ljubezni do </a:t>
            </a:r>
            <a:r>
              <a:rPr lang="sl-SI" dirty="0" err="1" smtClean="0"/>
              <a:t>starišev</a:t>
            </a:r>
            <a:r>
              <a:rPr lang="sl-SI" dirty="0" smtClean="0"/>
              <a:t>. </a:t>
            </a:r>
            <a:r>
              <a:rPr lang="sl-SI" i="1" dirty="0"/>
              <a:t>Pomladni glasi </a:t>
            </a:r>
            <a:r>
              <a:rPr lang="sl-SI" dirty="0" smtClean="0"/>
              <a:t>1892</a:t>
            </a:r>
            <a:endParaRPr lang="sl-SI" dirty="0"/>
          </a:p>
          <a:p>
            <a:r>
              <a:rPr lang="sl-SI" dirty="0" smtClean="0"/>
              <a:t>Gospod </a:t>
            </a:r>
            <a:r>
              <a:rPr lang="sl-SI" dirty="0"/>
              <a:t>iz Trsta. Otroška igra v dveh dejanjih. </a:t>
            </a:r>
            <a:r>
              <a:rPr lang="sl-SI" i="1" dirty="0"/>
              <a:t>Pomladni glasi </a:t>
            </a:r>
            <a:r>
              <a:rPr lang="sl-SI" dirty="0"/>
              <a:t>1993</a:t>
            </a:r>
          </a:p>
          <a:p>
            <a:r>
              <a:rPr lang="sl-SI" dirty="0" smtClean="0"/>
              <a:t>Povesti iz avstrijske zgodovine. </a:t>
            </a:r>
            <a:r>
              <a:rPr lang="sl-SI" i="1" dirty="0" smtClean="0"/>
              <a:t>Vrtec</a:t>
            </a:r>
            <a:r>
              <a:rPr lang="sl-SI" dirty="0" smtClean="0"/>
              <a:t> 1895 in 1896</a:t>
            </a:r>
          </a:p>
          <a:p>
            <a:r>
              <a:rPr lang="sl-SI" dirty="0" smtClean="0"/>
              <a:t>Prvo sv. obhajilo. </a:t>
            </a:r>
            <a:r>
              <a:rPr lang="sl-SI" i="1" dirty="0" err="1" smtClean="0"/>
              <a:t>Angeljček</a:t>
            </a:r>
            <a:r>
              <a:rPr lang="sl-SI" dirty="0" smtClean="0"/>
              <a:t> 1898 </a:t>
            </a:r>
            <a:r>
              <a:rPr lang="sl-SI" dirty="0" err="1" smtClean="0"/>
              <a:t>ini</a:t>
            </a:r>
            <a:r>
              <a:rPr lang="sl-SI" dirty="0" smtClean="0"/>
              <a:t> 1899</a:t>
            </a:r>
          </a:p>
          <a:p>
            <a:r>
              <a:rPr lang="sl-SI" dirty="0" smtClean="0"/>
              <a:t>Nebeška lestvica. </a:t>
            </a:r>
            <a:r>
              <a:rPr lang="sl-SI" i="1" dirty="0" err="1" smtClean="0"/>
              <a:t>Angeljček</a:t>
            </a:r>
            <a:r>
              <a:rPr lang="sl-SI" dirty="0" smtClean="0"/>
              <a:t> 1899</a:t>
            </a:r>
          </a:p>
          <a:p>
            <a:r>
              <a:rPr lang="sl-SI" dirty="0"/>
              <a:t>Cvetice iz rajskega vrta. </a:t>
            </a:r>
            <a:r>
              <a:rPr lang="sl-SI" i="1" dirty="0" err="1"/>
              <a:t>Angeljček</a:t>
            </a:r>
            <a:r>
              <a:rPr lang="sl-SI" dirty="0"/>
              <a:t> 1902</a:t>
            </a:r>
          </a:p>
          <a:p>
            <a:endParaRPr lang="sl-SI" dirty="0"/>
          </a:p>
        </p:txBody>
      </p:sp>
    </p:spTree>
    <p:extLst>
      <p:ext uri="{BB962C8B-B14F-4D97-AF65-F5344CB8AC3E}">
        <p14:creationId xmlns:p14="http://schemas.microsoft.com/office/powerpoint/2010/main" val="236666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pPr marL="0" indent="0">
              <a:buNone/>
            </a:pPr>
            <a:r>
              <a:rPr lang="sl-SI" dirty="0"/>
              <a:t>Zadnjič smo se ukvarjali s Petrom Kupljenikom, Jožefom Žemljo, Jožo</a:t>
            </a:r>
            <a:br>
              <a:rPr lang="sl-SI" dirty="0"/>
            </a:br>
            <a:r>
              <a:rPr lang="sl-SI" dirty="0"/>
              <a:t>Lovrenčičem in Josipom Lavtižarjem, tokrat pa bomo začeli s </a:t>
            </a:r>
            <a:r>
              <a:rPr lang="sl-SI" dirty="0" smtClean="0"/>
              <a:t>Prešernovo erotično </a:t>
            </a:r>
            <a:r>
              <a:rPr lang="sl-SI" dirty="0"/>
              <a:t>balado, ki se dogaja v Radovljici, nadaljevali s </a:t>
            </a:r>
            <a:r>
              <a:rPr lang="sl-SI" dirty="0" smtClean="0"/>
              <a:t>poezijo prelata </a:t>
            </a:r>
            <a:r>
              <a:rPr lang="sl-SI" dirty="0"/>
              <a:t>Alojzija Stroja iz Lipnice, ki se je podpisoval s </a:t>
            </a:r>
            <a:r>
              <a:rPr lang="sl-SI" dirty="0" smtClean="0"/>
              <a:t>psevdonimom Krščanski </a:t>
            </a:r>
            <a:r>
              <a:rPr lang="sl-SI" dirty="0" err="1"/>
              <a:t>detoljub</a:t>
            </a:r>
            <a:r>
              <a:rPr lang="sl-SI" dirty="0"/>
              <a:t>, in </a:t>
            </a:r>
            <a:r>
              <a:rPr lang="sl-SI" dirty="0" smtClean="0"/>
              <a:t>zaključili z radovljiškimi verzi in kupleti iz 110 let stare knjige igralca Antona Cerarja Danila.</a:t>
            </a:r>
          </a:p>
          <a:p>
            <a:pPr marL="0" indent="0">
              <a:buNone/>
            </a:pPr>
            <a:r>
              <a:rPr lang="sl-SI" dirty="0" smtClean="0"/>
              <a:t>Za naprej pa pripravljam predstavitev mladinskega pesnika Jožefa Miheliča </a:t>
            </a:r>
            <a:r>
              <a:rPr lang="sl-SI" dirty="0"/>
              <a:t>z </a:t>
            </a:r>
            <a:r>
              <a:rPr lang="sl-SI" dirty="0" smtClean="0"/>
              <a:t>Dobrave, verze, </a:t>
            </a:r>
            <a:r>
              <a:rPr lang="sl-SI" dirty="0"/>
              <a:t>ki jih je </a:t>
            </a:r>
            <a:r>
              <a:rPr lang="sl-SI" dirty="0" smtClean="0"/>
              <a:t>Alojz Gradnik </a:t>
            </a:r>
            <a:r>
              <a:rPr lang="sl-SI" dirty="0"/>
              <a:t>snoval v Novi </a:t>
            </a:r>
            <a:r>
              <a:rPr lang="sl-SI" dirty="0" smtClean="0"/>
              <a:t>vasi, Mimi </a:t>
            </a:r>
            <a:r>
              <a:rPr lang="sl-SI" dirty="0"/>
              <a:t>Malenšek </a:t>
            </a:r>
            <a:r>
              <a:rPr lang="sl-SI" dirty="0" smtClean="0"/>
              <a:t>z zgodovinsko </a:t>
            </a:r>
            <a:r>
              <a:rPr lang="sl-SI" dirty="0"/>
              <a:t>povestjo Marija Taborska, ki se začne na </a:t>
            </a:r>
            <a:r>
              <a:rPr lang="sl-SI" dirty="0" smtClean="0"/>
              <a:t>Posavcu, in še kaj.</a:t>
            </a:r>
            <a:endParaRPr lang="sl-SI" dirty="0"/>
          </a:p>
        </p:txBody>
      </p:sp>
    </p:spTree>
    <p:extLst>
      <p:ext uri="{BB962C8B-B14F-4D97-AF65-F5344CB8AC3E}">
        <p14:creationId xmlns:p14="http://schemas.microsoft.com/office/powerpoint/2010/main" val="231592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506" y="139681"/>
            <a:ext cx="9404723" cy="939477"/>
          </a:xfrm>
        </p:spPr>
        <p:txBody>
          <a:bodyPr/>
          <a:lstStyle/>
          <a:p>
            <a:r>
              <a:rPr lang="sl-SI" dirty="0" smtClean="0"/>
              <a:t>Marija Pomočnica</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152" y="914400"/>
            <a:ext cx="5212376" cy="5869460"/>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3553" y="143828"/>
            <a:ext cx="5110965" cy="6640031"/>
          </a:xfrm>
          <a:prstGeom prst="rect">
            <a:avLst/>
          </a:prstGeom>
        </p:spPr>
      </p:pic>
    </p:spTree>
    <p:extLst>
      <p:ext uri="{BB962C8B-B14F-4D97-AF65-F5344CB8AC3E}">
        <p14:creationId xmlns:p14="http://schemas.microsoft.com/office/powerpoint/2010/main" val="1573998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7"/>
            <a:ext cx="5853543" cy="2348147"/>
          </a:xfrm>
        </p:spPr>
        <p:txBody>
          <a:bodyPr/>
          <a:lstStyle/>
          <a:p>
            <a:r>
              <a:rPr lang="sl-SI" dirty="0" smtClean="0"/>
              <a:t>Sv. Lenart na Gradišču nad Bodeščami</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70205"/>
            <a:ext cx="6296916" cy="4199994"/>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0747" y="452718"/>
            <a:ext cx="5201920" cy="3469640"/>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96188" y="4291914"/>
            <a:ext cx="3250131" cy="2434282"/>
          </a:xfrm>
          <a:prstGeom prst="rect">
            <a:avLst/>
          </a:prstGeom>
        </p:spPr>
      </p:pic>
    </p:spTree>
    <p:extLst>
      <p:ext uri="{BB962C8B-B14F-4D97-AF65-F5344CB8AC3E}">
        <p14:creationId xmlns:p14="http://schemas.microsoft.com/office/powerpoint/2010/main" val="2289365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521" y="359650"/>
            <a:ext cx="9100614" cy="6070038"/>
          </a:xfrm>
          <a:prstGeom prst="rect">
            <a:avLst/>
          </a:prstGeom>
        </p:spPr>
      </p:pic>
    </p:spTree>
    <p:extLst>
      <p:ext uri="{BB962C8B-B14F-4D97-AF65-F5344CB8AC3E}">
        <p14:creationId xmlns:p14="http://schemas.microsoft.com/office/powerpoint/2010/main" val="331190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 Dolžanu?</a:t>
            </a:r>
            <a:endParaRPr lang="sl-SI" dirty="0"/>
          </a:p>
        </p:txBody>
      </p:sp>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97468" y="1408671"/>
            <a:ext cx="9086792" cy="5324292"/>
          </a:xfrm>
          <a:prstGeom prst="rect">
            <a:avLst/>
          </a:prstGeom>
        </p:spPr>
      </p:pic>
    </p:spTree>
    <p:extLst>
      <p:ext uri="{BB962C8B-B14F-4D97-AF65-F5344CB8AC3E}">
        <p14:creationId xmlns:p14="http://schemas.microsoft.com/office/powerpoint/2010/main" val="3499732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404723" cy="815909"/>
          </a:xfrm>
        </p:spPr>
        <p:txBody>
          <a:bodyPr/>
          <a:lstStyle/>
          <a:p>
            <a:r>
              <a:rPr lang="sl-SI" dirty="0" smtClean="0"/>
              <a:t>Polona Škrinjar o bodeški pečini</a:t>
            </a:r>
            <a:endParaRPr lang="sl-SI" dirty="0"/>
          </a:p>
        </p:txBody>
      </p:sp>
      <p:sp>
        <p:nvSpPr>
          <p:cNvPr id="3" name="Označba mesta vsebine 2"/>
          <p:cNvSpPr>
            <a:spLocks noGrp="1"/>
          </p:cNvSpPr>
          <p:nvPr>
            <p:ph idx="1"/>
          </p:nvPr>
        </p:nvSpPr>
        <p:spPr>
          <a:xfrm>
            <a:off x="1103312" y="1458098"/>
            <a:ext cx="8946541" cy="4790302"/>
          </a:xfrm>
        </p:spPr>
        <p:txBody>
          <a:bodyPr>
            <a:normAutofit fontScale="92500"/>
          </a:bodyPr>
          <a:lstStyle/>
          <a:p>
            <a:pPr marL="0" indent="0">
              <a:buNone/>
            </a:pPr>
            <a:r>
              <a:rPr lang="sl-SI" dirty="0" smtClean="0"/>
              <a:t>„Pečina </a:t>
            </a:r>
            <a:r>
              <a:rPr lang="sl-SI" dirty="0"/>
              <a:t>tam, pred vasjo Bodešče, je resnična. S te visoke skale je zgrmel z lesenim vozičkom (v mojih mladih letih smo se s takim igrali otroci) neki moj sorodnik. Preživel je. Kasneje, ko je bil starejši, in je imel že družino, pa je na istem kraju naredil samomor. Dostikrat sem stala tam, na vrhu, in imela to nesrečo pred očmi. Prvo in drugo … Ta pečina je srhljivo lepa, pod njo je tolmun, poleti poln kopalcev. Pod to pečino teče Sava Bohinjka, to je nedaleč od sotočja Save Bohinjke in Save Dolinke, pod Radovljico. Poleti je tam veliko turistov, prijeten kraj za kopanje in piknike je</a:t>
            </a:r>
            <a:r>
              <a:rPr lang="sl-SI" dirty="0" smtClean="0"/>
              <a:t>.“ </a:t>
            </a:r>
          </a:p>
          <a:p>
            <a:pPr marL="0" indent="0">
              <a:buNone/>
            </a:pPr>
            <a:r>
              <a:rPr lang="sl-SI" dirty="0" smtClean="0"/>
              <a:t>Junakinjo v romanu </a:t>
            </a:r>
            <a:r>
              <a:rPr lang="sl-SI" i="1" dirty="0" smtClean="0"/>
              <a:t>Pečina</a:t>
            </a:r>
            <a:r>
              <a:rPr lang="sl-SI" dirty="0" smtClean="0"/>
              <a:t> (1998) mučijo </a:t>
            </a:r>
            <a:r>
              <a:rPr lang="sl-SI" dirty="0"/>
              <a:t>nočne </a:t>
            </a:r>
            <a:r>
              <a:rPr lang="sl-SI" dirty="0" smtClean="0"/>
              <a:t>more, </a:t>
            </a:r>
            <a:r>
              <a:rPr lang="sl-SI" dirty="0"/>
              <a:t>ki so povezane z njeno mladostno izkušnjo. </a:t>
            </a:r>
            <a:r>
              <a:rPr lang="sl-SI" dirty="0" smtClean="0"/>
              <a:t>[…] </a:t>
            </a:r>
            <a:r>
              <a:rPr lang="sl-SI" dirty="0"/>
              <a:t>Njen oče je rob pečine </a:t>
            </a:r>
            <a:r>
              <a:rPr lang="sl-SI" dirty="0" smtClean="0"/>
              <a:t>zavaroval</a:t>
            </a:r>
            <a:r>
              <a:rPr lang="sl-SI" dirty="0"/>
              <a:t>, </a:t>
            </a:r>
            <a:r>
              <a:rPr lang="sl-SI" dirty="0" smtClean="0"/>
              <a:t>vendar je najmlajši otrok  kljub temu strmoglavil v globino. Junakinja je čutila krivdo, v sanjah so </a:t>
            </a:r>
            <a:r>
              <a:rPr lang="sl-SI" dirty="0"/>
              <a:t>se z neba nadnjo </a:t>
            </a:r>
            <a:r>
              <a:rPr lang="sl-SI" dirty="0" smtClean="0"/>
              <a:t>z grozečimi </a:t>
            </a:r>
            <a:r>
              <a:rPr lang="sl-SI" dirty="0"/>
              <a:t>kljuni </a:t>
            </a:r>
            <a:r>
              <a:rPr lang="sl-SI" dirty="0" smtClean="0"/>
              <a:t>spuščale ujede </a:t>
            </a:r>
            <a:r>
              <a:rPr lang="sl-SI" dirty="0"/>
              <a:t>in jo potiskale proti robu </a:t>
            </a:r>
            <a:r>
              <a:rPr lang="sl-SI" dirty="0" smtClean="0"/>
              <a:t>pečine. Zraven je deloval še spomin na teto, </a:t>
            </a:r>
            <a:r>
              <a:rPr lang="sl-SI" dirty="0"/>
              <a:t>ki naj bi zanosila s poročenim </a:t>
            </a:r>
            <a:r>
              <a:rPr lang="sl-SI" dirty="0" smtClean="0"/>
              <a:t>moškim in novorojenčka </a:t>
            </a:r>
            <a:r>
              <a:rPr lang="sl-SI" dirty="0"/>
              <a:t>vrgla s </a:t>
            </a:r>
            <a:r>
              <a:rPr lang="sl-SI" dirty="0" smtClean="0"/>
              <a:t>pečine</a:t>
            </a:r>
            <a:r>
              <a:rPr lang="sl-SI" dirty="0"/>
              <a:t>. </a:t>
            </a:r>
            <a:r>
              <a:rPr lang="sl-SI" dirty="0" smtClean="0"/>
              <a:t>Pozneje je na tem mestu podoživela dogodek in se rešila travme. </a:t>
            </a:r>
            <a:endParaRPr lang="sl-SI" dirty="0"/>
          </a:p>
        </p:txBody>
      </p:sp>
    </p:spTree>
    <p:extLst>
      <p:ext uri="{BB962C8B-B14F-4D97-AF65-F5344CB8AC3E}">
        <p14:creationId xmlns:p14="http://schemas.microsoft.com/office/powerpoint/2010/main" val="2149227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8861" y="148281"/>
            <a:ext cx="6904535" cy="6584824"/>
          </a:xfrm>
        </p:spPr>
      </p:pic>
      <p:sp>
        <p:nvSpPr>
          <p:cNvPr id="5" name="PoljeZBesedilom 4"/>
          <p:cNvSpPr txBox="1"/>
          <p:nvPr/>
        </p:nvSpPr>
        <p:spPr>
          <a:xfrm>
            <a:off x="9102811" y="6038335"/>
            <a:ext cx="2199641" cy="369332"/>
          </a:xfrm>
          <a:prstGeom prst="rect">
            <a:avLst/>
          </a:prstGeom>
          <a:noFill/>
        </p:spPr>
        <p:txBody>
          <a:bodyPr wrap="none" rtlCol="0">
            <a:spAutoFit/>
          </a:bodyPr>
          <a:lstStyle/>
          <a:p>
            <a:r>
              <a:rPr lang="sl-SI" i="1" dirty="0" smtClean="0"/>
              <a:t>Vrtec</a:t>
            </a:r>
            <a:r>
              <a:rPr lang="sl-SI" dirty="0" smtClean="0"/>
              <a:t> 1895 in 1896</a:t>
            </a:r>
            <a:endParaRPr lang="sl-SI" dirty="0"/>
          </a:p>
        </p:txBody>
      </p:sp>
    </p:spTree>
    <p:extLst>
      <p:ext uri="{BB962C8B-B14F-4D97-AF65-F5344CB8AC3E}">
        <p14:creationId xmlns:p14="http://schemas.microsoft.com/office/powerpoint/2010/main" val="1881130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2571" y="1103856"/>
            <a:ext cx="3936289" cy="5653240"/>
          </a:xfrm>
          <a:prstGeom prst="rect">
            <a:avLst/>
          </a:prstGeom>
        </p:spPr>
      </p:pic>
      <p:pic>
        <p:nvPicPr>
          <p:cNvPr id="4" name="Slika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1730" y="1082244"/>
            <a:ext cx="4059287" cy="5617175"/>
          </a:xfrm>
          <a:prstGeom prst="rect">
            <a:avLst/>
          </a:prstGeom>
        </p:spPr>
      </p:pic>
      <p:pic>
        <p:nvPicPr>
          <p:cNvPr id="5" name="Slika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3" y="1082244"/>
            <a:ext cx="3910757" cy="5696465"/>
          </a:xfrm>
          <a:prstGeom prst="rect">
            <a:avLst/>
          </a:prstGeom>
        </p:spPr>
      </p:pic>
    </p:spTree>
    <p:extLst>
      <p:ext uri="{BB962C8B-B14F-4D97-AF65-F5344CB8AC3E}">
        <p14:creationId xmlns:p14="http://schemas.microsoft.com/office/powerpoint/2010/main" val="2008939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rmAutofit fontScale="90000"/>
          </a:bodyPr>
          <a:lstStyle/>
          <a:p>
            <a:r>
              <a:rPr lang="sl-SI" i="1" dirty="0"/>
              <a:t>Anton Cerar </a:t>
            </a:r>
            <a:r>
              <a:rPr lang="sl-SI" i="1" dirty="0" smtClean="0"/>
              <a:t>Danilo: </a:t>
            </a:r>
            <a:r>
              <a:rPr lang="sl-SI" b="1" dirty="0" err="1" smtClean="0"/>
              <a:t>Predtržani</a:t>
            </a:r>
            <a:r>
              <a:rPr lang="sl-SI" b="1" dirty="0"/>
              <a:t>, Prešeren in drugi "svetniki" v gramofonu</a:t>
            </a:r>
            <a:r>
              <a:rPr lang="sl-SI" b="1" dirty="0" smtClean="0"/>
              <a:t>!</a:t>
            </a:r>
            <a:endParaRPr lang="sl-SI" dirty="0"/>
          </a:p>
        </p:txBody>
      </p:sp>
      <p:pic>
        <p:nvPicPr>
          <p:cNvPr id="7" name="Označba mesta vsebine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17182" y="1500583"/>
            <a:ext cx="3822835" cy="5102044"/>
          </a:xfrm>
        </p:spPr>
      </p:pic>
      <p:sp>
        <p:nvSpPr>
          <p:cNvPr id="2" name="PoljeZBesedilom 1"/>
          <p:cNvSpPr txBox="1"/>
          <p:nvPr/>
        </p:nvSpPr>
        <p:spPr>
          <a:xfrm>
            <a:off x="296091" y="6233295"/>
            <a:ext cx="5553123" cy="369332"/>
          </a:xfrm>
          <a:prstGeom prst="rect">
            <a:avLst/>
          </a:prstGeom>
          <a:noFill/>
        </p:spPr>
        <p:txBody>
          <a:bodyPr wrap="none" rtlCol="0">
            <a:spAutoFit/>
          </a:bodyPr>
          <a:lstStyle/>
          <a:p>
            <a:r>
              <a:rPr lang="sl-SI" dirty="0" smtClean="0"/>
              <a:t>Igralec Danilo je leta 1908 gostoval v Radovljici.</a:t>
            </a:r>
            <a:endParaRPr lang="sl-SI" dirty="0"/>
          </a:p>
        </p:txBody>
      </p:sp>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705" y="2638697"/>
            <a:ext cx="2465670" cy="3442742"/>
          </a:xfrm>
          <a:prstGeom prst="rect">
            <a:avLst/>
          </a:prstGeom>
        </p:spPr>
      </p:pic>
    </p:spTree>
    <p:extLst>
      <p:ext uri="{BB962C8B-B14F-4D97-AF65-F5344CB8AC3E}">
        <p14:creationId xmlns:p14="http://schemas.microsoft.com/office/powerpoint/2010/main" val="1773538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Kako so </a:t>
            </a:r>
            <a:r>
              <a:rPr lang="sl-SI" dirty="0" err="1"/>
              <a:t>Predtržani</a:t>
            </a:r>
            <a:r>
              <a:rPr lang="sl-SI" dirty="0"/>
              <a:t> »</a:t>
            </a:r>
            <a:r>
              <a:rPr lang="sl-SI" dirty="0" err="1"/>
              <a:t>šac</a:t>
            </a:r>
            <a:r>
              <a:rPr lang="sl-SI" dirty="0"/>
              <a:t>« </a:t>
            </a:r>
            <a:r>
              <a:rPr lang="sl-SI" dirty="0" smtClean="0"/>
              <a:t>kopali</a:t>
            </a:r>
            <a:br>
              <a:rPr lang="sl-SI" dirty="0" smtClean="0"/>
            </a:br>
            <a:r>
              <a:rPr lang="sl-SI" sz="2800" dirty="0" smtClean="0"/>
              <a:t>(</a:t>
            </a:r>
            <a:r>
              <a:rPr lang="sl-SI" sz="2800" dirty="0" err="1" smtClean="0"/>
              <a:t>Radoljška</a:t>
            </a:r>
            <a:r>
              <a:rPr lang="sl-SI" sz="2800" dirty="0" smtClean="0"/>
              <a:t> legenda). Zložil Matevž.</a:t>
            </a:r>
            <a:endParaRPr lang="sl-SI" dirty="0"/>
          </a:p>
        </p:txBody>
      </p:sp>
      <p:sp>
        <p:nvSpPr>
          <p:cNvPr id="8" name="Označba mesta vsebine 7"/>
          <p:cNvSpPr>
            <a:spLocks noGrp="1"/>
          </p:cNvSpPr>
          <p:nvPr>
            <p:ph sz="half" idx="1"/>
          </p:nvPr>
        </p:nvSpPr>
        <p:spPr>
          <a:xfrm>
            <a:off x="570368" y="2060575"/>
            <a:ext cx="3069125" cy="4587360"/>
          </a:xfrm>
        </p:spPr>
        <p:txBody>
          <a:bodyPr>
            <a:normAutofit fontScale="77500" lnSpcReduction="20000"/>
          </a:bodyPr>
          <a:lstStyle/>
          <a:p>
            <a:pPr marL="0" indent="0">
              <a:buNone/>
            </a:pPr>
            <a:r>
              <a:rPr lang="sl-SI" dirty="0"/>
              <a:t>Trije pretrški možje</a:t>
            </a:r>
          </a:p>
          <a:p>
            <a:pPr marL="0" indent="0">
              <a:buNone/>
            </a:pPr>
            <a:r>
              <a:rPr lang="sl-SI" dirty="0" smtClean="0"/>
              <a:t>se </a:t>
            </a:r>
            <a:r>
              <a:rPr lang="sl-SI" dirty="0"/>
              <a:t>danes </a:t>
            </a:r>
            <a:r>
              <a:rPr lang="sl-SI" dirty="0" smtClean="0"/>
              <a:t>zeló veselé.</a:t>
            </a:r>
            <a:endParaRPr lang="sl-SI" dirty="0"/>
          </a:p>
          <a:p>
            <a:pPr marL="0" indent="0">
              <a:buNone/>
            </a:pPr>
            <a:r>
              <a:rPr lang="sl-SI" dirty="0"/>
              <a:t>Kaj bi veseli ne </a:t>
            </a:r>
            <a:r>
              <a:rPr lang="sl-SI" dirty="0" err="1"/>
              <a:t>bli</a:t>
            </a:r>
            <a:r>
              <a:rPr lang="sl-SI" dirty="0"/>
              <a:t>,</a:t>
            </a:r>
          </a:p>
          <a:p>
            <a:pPr marL="0" indent="0">
              <a:buNone/>
            </a:pPr>
            <a:r>
              <a:rPr lang="sl-SI" dirty="0" smtClean="0"/>
              <a:t>k </a:t>
            </a:r>
            <a:r>
              <a:rPr lang="sl-SI" dirty="0"/>
              <a:t>se jim sreča smeji.</a:t>
            </a:r>
          </a:p>
          <a:p>
            <a:pPr marL="0" indent="0">
              <a:buNone/>
            </a:pPr>
            <a:endParaRPr lang="sl-SI" dirty="0"/>
          </a:p>
          <a:p>
            <a:pPr marL="0" indent="0">
              <a:buNone/>
            </a:pPr>
            <a:r>
              <a:rPr lang="sl-SI" dirty="0"/>
              <a:t>Saj danes je zadnji dan,</a:t>
            </a:r>
          </a:p>
          <a:p>
            <a:pPr marL="0" indent="0">
              <a:buNone/>
            </a:pPr>
            <a:r>
              <a:rPr lang="sl-SI" dirty="0" smtClean="0"/>
              <a:t>da </a:t>
            </a:r>
            <a:r>
              <a:rPr lang="sl-SI" dirty="0"/>
              <a:t>treba bo pljunit na dlan,</a:t>
            </a:r>
          </a:p>
          <a:p>
            <a:pPr marL="0" indent="0">
              <a:buNone/>
            </a:pPr>
            <a:r>
              <a:rPr lang="sl-SI" dirty="0"/>
              <a:t>k</a:t>
            </a:r>
            <a:r>
              <a:rPr lang="sl-SI" dirty="0" smtClean="0"/>
              <a:t>er </a:t>
            </a:r>
            <a:r>
              <a:rPr lang="sl-SI" dirty="0"/>
              <a:t>nocoj kopljejo zaklad,</a:t>
            </a:r>
          </a:p>
          <a:p>
            <a:pPr marL="0" indent="0">
              <a:buNone/>
            </a:pPr>
            <a:r>
              <a:rPr lang="sl-SI" dirty="0"/>
              <a:t>d</a:t>
            </a:r>
            <a:r>
              <a:rPr lang="sl-SI" dirty="0" smtClean="0"/>
              <a:t>enarjev </a:t>
            </a:r>
            <a:r>
              <a:rPr lang="sl-SI" dirty="0"/>
              <a:t>dobi vsak, kolikor rad.</a:t>
            </a:r>
          </a:p>
          <a:p>
            <a:pPr marL="0" indent="0">
              <a:buNone/>
            </a:pPr>
            <a:endParaRPr lang="sl-SI" dirty="0"/>
          </a:p>
          <a:p>
            <a:pPr marL="0" indent="0">
              <a:buNone/>
            </a:pPr>
            <a:r>
              <a:rPr lang="sl-SI" dirty="0"/>
              <a:t>Se šnopsa nasrka vsak,</a:t>
            </a:r>
          </a:p>
          <a:p>
            <a:pPr marL="0" indent="0">
              <a:buNone/>
            </a:pPr>
            <a:r>
              <a:rPr lang="sl-SI" dirty="0"/>
              <a:t>k</a:t>
            </a:r>
            <a:r>
              <a:rPr lang="sl-SI" dirty="0" smtClean="0"/>
              <a:t>er </a:t>
            </a:r>
            <a:r>
              <a:rPr lang="sl-SI" dirty="0" err="1"/>
              <a:t>šac</a:t>
            </a:r>
            <a:r>
              <a:rPr lang="sl-SI" dirty="0"/>
              <a:t> varuje sam vrag;</a:t>
            </a:r>
          </a:p>
          <a:p>
            <a:pPr marL="0" indent="0">
              <a:buNone/>
            </a:pPr>
            <a:r>
              <a:rPr lang="sl-SI" dirty="0"/>
              <a:t>d</a:t>
            </a:r>
            <a:r>
              <a:rPr lang="sl-SI" dirty="0" smtClean="0"/>
              <a:t>e bodo </a:t>
            </a:r>
            <a:r>
              <a:rPr lang="sl-SI" dirty="0"/>
              <a:t>dosti korajžni vsi,</a:t>
            </a:r>
          </a:p>
          <a:p>
            <a:pPr marL="0" indent="0">
              <a:buNone/>
            </a:pPr>
            <a:r>
              <a:rPr lang="sl-SI" dirty="0"/>
              <a:t>č</a:t>
            </a:r>
            <a:r>
              <a:rPr lang="sl-SI" dirty="0" smtClean="0"/>
              <a:t>e </a:t>
            </a:r>
            <a:r>
              <a:rPr lang="sl-SI" dirty="0"/>
              <a:t>ž njim se bo treba pretepati.</a:t>
            </a:r>
          </a:p>
          <a:p>
            <a:pPr marL="0" indent="0">
              <a:buNone/>
            </a:pPr>
            <a:endParaRPr lang="sl-SI" dirty="0"/>
          </a:p>
          <a:p>
            <a:pPr marL="0" indent="0">
              <a:buNone/>
            </a:pPr>
            <a:endParaRPr lang="sl-SI" dirty="0"/>
          </a:p>
          <a:p>
            <a:pPr marL="0" indent="0">
              <a:buNone/>
            </a:pPr>
            <a:endParaRPr lang="sl-SI" dirty="0"/>
          </a:p>
          <a:p>
            <a:endParaRPr lang="sl-SI" dirty="0"/>
          </a:p>
        </p:txBody>
      </p:sp>
      <p:sp>
        <p:nvSpPr>
          <p:cNvPr id="9" name="Označba mesta vsebine 8"/>
          <p:cNvSpPr>
            <a:spLocks noGrp="1"/>
          </p:cNvSpPr>
          <p:nvPr>
            <p:ph sz="half" idx="2"/>
          </p:nvPr>
        </p:nvSpPr>
        <p:spPr>
          <a:xfrm>
            <a:off x="3784349" y="2056093"/>
            <a:ext cx="3242527" cy="4517702"/>
          </a:xfrm>
        </p:spPr>
        <p:txBody>
          <a:bodyPr>
            <a:normAutofit fontScale="77500" lnSpcReduction="20000"/>
          </a:bodyPr>
          <a:lstStyle/>
          <a:p>
            <a:pPr marL="0" indent="0">
              <a:buNone/>
            </a:pPr>
            <a:r>
              <a:rPr lang="sl-SI" dirty="0"/>
              <a:t>In predno </a:t>
            </a:r>
            <a:r>
              <a:rPr lang="sl-SI" dirty="0" smtClean="0"/>
              <a:t>bomo </a:t>
            </a:r>
            <a:r>
              <a:rPr lang="sl-SI" dirty="0" err="1"/>
              <a:t>šac</a:t>
            </a:r>
            <a:r>
              <a:rPr lang="sl-SI" dirty="0"/>
              <a:t> vzdignili,</a:t>
            </a:r>
          </a:p>
          <a:p>
            <a:pPr marL="0" indent="0">
              <a:buNone/>
            </a:pPr>
            <a:r>
              <a:rPr lang="sl-SI" dirty="0" smtClean="0"/>
              <a:t>treba </a:t>
            </a:r>
            <a:r>
              <a:rPr lang="sl-SI" dirty="0"/>
              <a:t>je </a:t>
            </a:r>
            <a:r>
              <a:rPr lang="sl-SI" dirty="0" smtClean="0"/>
              <a:t>še žegna </a:t>
            </a:r>
            <a:r>
              <a:rPr lang="sl-SI" dirty="0"/>
              <a:t>v tej sili.</a:t>
            </a:r>
          </a:p>
          <a:p>
            <a:pPr marL="0" indent="0">
              <a:buNone/>
            </a:pPr>
            <a:r>
              <a:rPr lang="sl-SI" dirty="0"/>
              <a:t>Njih ženske škrope jih s sveto vodo,</a:t>
            </a:r>
          </a:p>
          <a:p>
            <a:pPr marL="0" indent="0">
              <a:buNone/>
            </a:pPr>
            <a:r>
              <a:rPr lang="sl-SI" dirty="0" smtClean="0"/>
              <a:t>da </a:t>
            </a:r>
            <a:r>
              <a:rPr lang="sl-SI" dirty="0"/>
              <a:t>njih mož vragi ne </a:t>
            </a:r>
            <a:r>
              <a:rPr lang="sl-SI" dirty="0" err="1"/>
              <a:t>odneso</a:t>
            </a:r>
            <a:r>
              <a:rPr lang="sl-SI" dirty="0"/>
              <a:t>.</a:t>
            </a:r>
          </a:p>
          <a:p>
            <a:pPr marL="0" indent="0">
              <a:buNone/>
            </a:pPr>
            <a:endParaRPr lang="sl-SI" dirty="0"/>
          </a:p>
          <a:p>
            <a:pPr marL="0" indent="0">
              <a:buNone/>
            </a:pPr>
            <a:r>
              <a:rPr lang="sl-SI" dirty="0"/>
              <a:t>Korajžno napotijo se zdaj</a:t>
            </a:r>
          </a:p>
          <a:p>
            <a:pPr marL="0" indent="0">
              <a:buNone/>
            </a:pPr>
            <a:r>
              <a:rPr lang="sl-SI" dirty="0"/>
              <a:t>n</a:t>
            </a:r>
            <a:r>
              <a:rPr lang="sl-SI" dirty="0" smtClean="0"/>
              <a:t>a </a:t>
            </a:r>
            <a:r>
              <a:rPr lang="sl-SI" dirty="0"/>
              <a:t>določen kraj, </a:t>
            </a:r>
          </a:p>
          <a:p>
            <a:pPr marL="0" indent="0">
              <a:buNone/>
            </a:pPr>
            <a:r>
              <a:rPr lang="sl-SI" dirty="0" smtClean="0"/>
              <a:t>enajst </a:t>
            </a:r>
            <a:r>
              <a:rPr lang="sl-SI" dirty="0"/>
              <a:t>je ura odbila,</a:t>
            </a:r>
          </a:p>
          <a:p>
            <a:pPr marL="0" indent="0">
              <a:buNone/>
            </a:pPr>
            <a:r>
              <a:rPr lang="sl-SI" dirty="0"/>
              <a:t>p</a:t>
            </a:r>
            <a:r>
              <a:rPr lang="sl-SI" dirty="0" smtClean="0"/>
              <a:t>omagaj </a:t>
            </a:r>
            <a:r>
              <a:rPr lang="sl-SI" dirty="0"/>
              <a:t>nam ti, sveta </a:t>
            </a:r>
            <a:r>
              <a:rPr lang="sl-SI" dirty="0" err="1"/>
              <a:t>C</a:t>
            </a:r>
            <a:r>
              <a:rPr lang="sl-SI" dirty="0" err="1" smtClean="0"/>
              <a:t>ila</a:t>
            </a:r>
            <a:r>
              <a:rPr lang="sl-SI" dirty="0"/>
              <a:t>.</a:t>
            </a:r>
          </a:p>
          <a:p>
            <a:pPr marL="0" indent="0">
              <a:buNone/>
            </a:pPr>
            <a:endParaRPr lang="sl-SI" dirty="0"/>
          </a:p>
          <a:p>
            <a:pPr marL="0" indent="0">
              <a:buNone/>
            </a:pPr>
            <a:r>
              <a:rPr lang="sl-SI" dirty="0"/>
              <a:t>Na klancu </a:t>
            </a:r>
            <a:r>
              <a:rPr lang="sl-SI" dirty="0" err="1"/>
              <a:t>pr</a:t>
            </a:r>
            <a:r>
              <a:rPr lang="sl-SI" dirty="0"/>
              <a:t>' starem znamenji</a:t>
            </a:r>
          </a:p>
          <a:p>
            <a:pPr marL="0" indent="0">
              <a:buNone/>
            </a:pPr>
            <a:r>
              <a:rPr lang="sl-SI" dirty="0"/>
              <a:t>z</a:t>
            </a:r>
            <a:r>
              <a:rPr lang="sl-SI" dirty="0" smtClean="0"/>
              <a:t>akopanega </a:t>
            </a:r>
            <a:r>
              <a:rPr lang="sl-SI" dirty="0"/>
              <a:t>denarja je mernike tri.</a:t>
            </a:r>
          </a:p>
          <a:p>
            <a:pPr marL="0" indent="0">
              <a:buNone/>
            </a:pPr>
            <a:r>
              <a:rPr lang="sl-SI" dirty="0" smtClean="0"/>
              <a:t>Tu </a:t>
            </a:r>
            <a:r>
              <a:rPr lang="sl-SI" dirty="0"/>
              <a:t>se vstavijo pretrški možje</a:t>
            </a:r>
          </a:p>
          <a:p>
            <a:pPr marL="0" indent="0">
              <a:buNone/>
            </a:pPr>
            <a:r>
              <a:rPr lang="sl-SI" dirty="0"/>
              <a:t>i</a:t>
            </a:r>
            <a:r>
              <a:rPr lang="sl-SI" dirty="0" smtClean="0"/>
              <a:t>n </a:t>
            </a:r>
            <a:r>
              <a:rPr lang="sl-SI" dirty="0"/>
              <a:t>kopljejo </a:t>
            </a:r>
            <a:r>
              <a:rPr lang="sl-SI" dirty="0" err="1"/>
              <a:t>šac</a:t>
            </a:r>
            <a:r>
              <a:rPr lang="sl-SI" dirty="0"/>
              <a:t> iz črne zemlje</a:t>
            </a:r>
            <a:r>
              <a:rPr lang="sl-SI" dirty="0" smtClean="0"/>
              <a:t>.</a:t>
            </a:r>
            <a:endParaRPr lang="sl-SI" dirty="0"/>
          </a:p>
        </p:txBody>
      </p:sp>
      <p:sp>
        <p:nvSpPr>
          <p:cNvPr id="11" name="Pravokotnik 10"/>
          <p:cNvSpPr/>
          <p:nvPr/>
        </p:nvSpPr>
        <p:spPr>
          <a:xfrm>
            <a:off x="7438768" y="1449858"/>
            <a:ext cx="4588475" cy="5262979"/>
          </a:xfrm>
          <a:prstGeom prst="rect">
            <a:avLst/>
          </a:prstGeom>
        </p:spPr>
        <p:txBody>
          <a:bodyPr wrap="square">
            <a:spAutoFit/>
          </a:bodyPr>
          <a:lstStyle/>
          <a:p>
            <a:r>
              <a:rPr lang="sl-SI" sz="1400" dirty="0"/>
              <a:t>Kopljejo mirno in vsi molče,</a:t>
            </a:r>
          </a:p>
          <a:p>
            <a:r>
              <a:rPr lang="sl-SI" sz="1400" dirty="0" smtClean="0"/>
              <a:t>da </a:t>
            </a:r>
            <a:r>
              <a:rPr lang="sl-SI" sz="1400" dirty="0"/>
              <a:t>se hudobni duhovi ne zbude.</a:t>
            </a:r>
          </a:p>
          <a:p>
            <a:r>
              <a:rPr lang="sl-SI" sz="1400" dirty="0"/>
              <a:t>Vmes po tihem kolnejo ko biriči, </a:t>
            </a:r>
            <a:r>
              <a:rPr lang="sl-SI" sz="1400" dirty="0" smtClean="0"/>
              <a:t>--</a:t>
            </a:r>
            <a:endParaRPr lang="sl-SI" sz="1400" dirty="0"/>
          </a:p>
          <a:p>
            <a:r>
              <a:rPr lang="sl-SI" sz="1400" dirty="0" smtClean="0"/>
              <a:t>a, </a:t>
            </a:r>
            <a:r>
              <a:rPr lang="sl-SI" sz="1400" dirty="0"/>
              <a:t>glej! Prikažejo se jim štirje hudiči.</a:t>
            </a:r>
          </a:p>
          <a:p>
            <a:endParaRPr lang="sl-SI" sz="1400" dirty="0"/>
          </a:p>
          <a:p>
            <a:r>
              <a:rPr lang="sl-SI" sz="1400" dirty="0"/>
              <a:t>Ker se rožnega venca in svete vode</a:t>
            </a:r>
          </a:p>
          <a:p>
            <a:r>
              <a:rPr lang="sl-SI" sz="1400" dirty="0" smtClean="0"/>
              <a:t>ti </a:t>
            </a:r>
            <a:r>
              <a:rPr lang="sl-SI" sz="1400" dirty="0" err="1"/>
              <a:t>prokleti</a:t>
            </a:r>
            <a:r>
              <a:rPr lang="sl-SI" sz="1400" dirty="0"/>
              <a:t> vragi ne boje,</a:t>
            </a:r>
          </a:p>
          <a:p>
            <a:r>
              <a:rPr lang="sl-SI" sz="1400" dirty="0"/>
              <a:t>t</a:t>
            </a:r>
            <a:r>
              <a:rPr lang="sl-SI" sz="1400" dirty="0" smtClean="0"/>
              <a:t>ržani </a:t>
            </a:r>
            <a:r>
              <a:rPr lang="sl-SI" sz="1400" dirty="0"/>
              <a:t>poskočijo v strm</a:t>
            </a:r>
          </a:p>
          <a:p>
            <a:r>
              <a:rPr lang="sl-SI" sz="1400" dirty="0" smtClean="0"/>
              <a:t>in </a:t>
            </a:r>
            <a:r>
              <a:rPr lang="sl-SI" sz="1400" dirty="0"/>
              <a:t>se skrijejo za </a:t>
            </a:r>
            <a:r>
              <a:rPr lang="sl-SI" sz="1400" dirty="0" err="1"/>
              <a:t>velki</a:t>
            </a:r>
            <a:r>
              <a:rPr lang="sl-SI" sz="1400" dirty="0"/>
              <a:t> grm.</a:t>
            </a:r>
          </a:p>
          <a:p>
            <a:endParaRPr lang="sl-SI" sz="1400" dirty="0"/>
          </a:p>
          <a:p>
            <a:r>
              <a:rPr lang="sl-SI" sz="1400" dirty="0"/>
              <a:t>Ko pa brez sape domu </a:t>
            </a:r>
            <a:r>
              <a:rPr lang="sl-SI" sz="1400" dirty="0" smtClean="0"/>
              <a:t>prileté,</a:t>
            </a:r>
            <a:endParaRPr lang="sl-SI" sz="1400" dirty="0"/>
          </a:p>
          <a:p>
            <a:r>
              <a:rPr lang="sl-SI" sz="1400" dirty="0" smtClean="0"/>
              <a:t>jih </a:t>
            </a:r>
            <a:r>
              <a:rPr lang="sl-SI" sz="1400" dirty="0"/>
              <a:t>ženske spet z vodo </a:t>
            </a:r>
            <a:r>
              <a:rPr lang="sl-SI" sz="1400" dirty="0" smtClean="0"/>
              <a:t>škropé.</a:t>
            </a:r>
            <a:endParaRPr lang="sl-SI" sz="1400" dirty="0"/>
          </a:p>
          <a:p>
            <a:r>
              <a:rPr lang="sl-SI" sz="1400" dirty="0"/>
              <a:t>Torej jih niso zastonj kropili,</a:t>
            </a:r>
          </a:p>
          <a:p>
            <a:r>
              <a:rPr lang="sl-SI" sz="1400" dirty="0" smtClean="0"/>
              <a:t>ker </a:t>
            </a:r>
            <a:r>
              <a:rPr lang="sl-SI" sz="1400" dirty="0"/>
              <a:t>so jih štirje vragi podili.</a:t>
            </a:r>
          </a:p>
          <a:p>
            <a:endParaRPr lang="sl-SI" sz="1400" dirty="0"/>
          </a:p>
          <a:p>
            <a:r>
              <a:rPr lang="sl-SI" sz="1400" dirty="0"/>
              <a:t>Prinesli domu so </a:t>
            </a:r>
            <a:r>
              <a:rPr lang="sl-SI" sz="1400" dirty="0" smtClean="0"/>
              <a:t>glavé </a:t>
            </a:r>
            <a:r>
              <a:rPr lang="sl-SI" sz="1400" dirty="0"/>
              <a:t>pobite</a:t>
            </a:r>
          </a:p>
          <a:p>
            <a:r>
              <a:rPr lang="sl-SI" sz="1400" dirty="0"/>
              <a:t>i</a:t>
            </a:r>
            <a:r>
              <a:rPr lang="sl-SI" sz="1400" dirty="0" smtClean="0"/>
              <a:t>n </a:t>
            </a:r>
            <a:r>
              <a:rPr lang="sl-SI" sz="1400" dirty="0"/>
              <a:t>obraze od potu zalite.</a:t>
            </a:r>
          </a:p>
          <a:p>
            <a:r>
              <a:rPr lang="sl-SI" sz="1400" dirty="0"/>
              <a:t>Bog in </a:t>
            </a:r>
            <a:r>
              <a:rPr lang="sl-SI" sz="1400" dirty="0" smtClean="0"/>
              <a:t>svet </a:t>
            </a:r>
            <a:r>
              <a:rPr lang="sl-SI" sz="1400" dirty="0"/>
              <a:t>božji križ</a:t>
            </a:r>
            <a:r>
              <a:rPr lang="sl-SI" sz="1400" dirty="0" smtClean="0"/>
              <a:t>! --</a:t>
            </a:r>
            <a:endParaRPr lang="sl-SI" sz="1400" dirty="0"/>
          </a:p>
          <a:p>
            <a:r>
              <a:rPr lang="sl-SI" sz="1400" dirty="0" smtClean="0"/>
              <a:t>Žepi </a:t>
            </a:r>
            <a:r>
              <a:rPr lang="sl-SI" sz="1400" dirty="0"/>
              <a:t>so bili polni miš.</a:t>
            </a:r>
          </a:p>
          <a:p>
            <a:endParaRPr lang="sl-SI" sz="1400" dirty="0"/>
          </a:p>
          <a:p>
            <a:r>
              <a:rPr lang="sl-SI" sz="1400" dirty="0"/>
              <a:t>Naj pa ostane to </a:t>
            </a:r>
            <a:r>
              <a:rPr lang="sl-SI" sz="1400" dirty="0" smtClean="0"/>
              <a:t>samó </a:t>
            </a:r>
            <a:r>
              <a:rPr lang="sl-SI" sz="1400" dirty="0"/>
              <a:t>med nami,</a:t>
            </a:r>
          </a:p>
          <a:p>
            <a:r>
              <a:rPr lang="sl-SI" sz="1400" dirty="0"/>
              <a:t>k</a:t>
            </a:r>
            <a:r>
              <a:rPr lang="sl-SI" sz="1400" dirty="0" smtClean="0"/>
              <a:t>er </a:t>
            </a:r>
            <a:r>
              <a:rPr lang="sl-SI" sz="1400" dirty="0"/>
              <a:t>ti vragi so bili </a:t>
            </a:r>
            <a:r>
              <a:rPr lang="sl-SI" sz="1400" dirty="0" err="1"/>
              <a:t>tud</a:t>
            </a:r>
            <a:r>
              <a:rPr lang="sl-SI" sz="1400" dirty="0"/>
              <a:t>' </a:t>
            </a:r>
            <a:r>
              <a:rPr lang="sl-SI" sz="1400" dirty="0" err="1"/>
              <a:t>pretržani</a:t>
            </a:r>
            <a:r>
              <a:rPr lang="sl-SI" sz="1400" dirty="0"/>
              <a:t> sami.</a:t>
            </a:r>
          </a:p>
          <a:p>
            <a:r>
              <a:rPr lang="sl-SI" sz="1400" dirty="0"/>
              <a:t>V spomin pri starem znamenju stoji še kamen,</a:t>
            </a:r>
          </a:p>
          <a:p>
            <a:r>
              <a:rPr lang="sl-SI" sz="1400" dirty="0" smtClean="0"/>
              <a:t>-- Amen</a:t>
            </a:r>
            <a:r>
              <a:rPr lang="sl-SI" sz="1400" dirty="0"/>
              <a:t>!</a:t>
            </a:r>
          </a:p>
        </p:txBody>
      </p:sp>
    </p:spTree>
    <p:extLst>
      <p:ext uri="{BB962C8B-B14F-4D97-AF65-F5344CB8AC3E}">
        <p14:creationId xmlns:p14="http://schemas.microsoft.com/office/powerpoint/2010/main" val="2704225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6067" y="452718"/>
            <a:ext cx="9404723" cy="1013617"/>
          </a:xfrm>
        </p:spPr>
        <p:txBody>
          <a:bodyPr/>
          <a:lstStyle/>
          <a:p>
            <a:r>
              <a:rPr lang="sl-SI" dirty="0" smtClean="0"/>
              <a:t>Gospa </a:t>
            </a:r>
            <a:r>
              <a:rPr lang="sl-SI" dirty="0" err="1" smtClean="0"/>
              <a:t>Jurgelnova</a:t>
            </a:r>
            <a:endParaRPr lang="sl-SI" dirty="0"/>
          </a:p>
        </p:txBody>
      </p:sp>
      <p:sp>
        <p:nvSpPr>
          <p:cNvPr id="3" name="Označba mesta vsebine 2"/>
          <p:cNvSpPr>
            <a:spLocks noGrp="1"/>
          </p:cNvSpPr>
          <p:nvPr>
            <p:ph sz="half" idx="1"/>
          </p:nvPr>
        </p:nvSpPr>
        <p:spPr>
          <a:xfrm>
            <a:off x="344032" y="1458888"/>
            <a:ext cx="3606010" cy="5114581"/>
          </a:xfrm>
        </p:spPr>
        <p:txBody>
          <a:bodyPr>
            <a:noAutofit/>
          </a:bodyPr>
          <a:lstStyle/>
          <a:p>
            <a:pPr marL="0" indent="0">
              <a:spcBef>
                <a:spcPts val="600"/>
              </a:spcBef>
              <a:spcAft>
                <a:spcPts val="600"/>
              </a:spcAft>
              <a:buNone/>
            </a:pPr>
            <a:r>
              <a:rPr lang="sl-SI" sz="1700" dirty="0">
                <a:latin typeface="+mn-lt"/>
                <a:ea typeface="+mn-ea"/>
                <a:cs typeface="+mn-cs"/>
              </a:rPr>
              <a:t>Oh, tako kot je moja žena,</a:t>
            </a:r>
            <a:br>
              <a:rPr lang="sl-SI" sz="1700" dirty="0">
                <a:latin typeface="+mn-lt"/>
                <a:ea typeface="+mn-ea"/>
                <a:cs typeface="+mn-cs"/>
              </a:rPr>
            </a:br>
            <a:r>
              <a:rPr lang="sl-SI" sz="1700" dirty="0" smtClean="0">
                <a:latin typeface="+mn-lt"/>
                <a:ea typeface="+mn-ea"/>
                <a:cs typeface="+mn-cs"/>
              </a:rPr>
              <a:t>reči </a:t>
            </a:r>
            <a:r>
              <a:rPr lang="sl-SI" sz="1700" dirty="0">
                <a:latin typeface="+mn-lt"/>
                <a:ea typeface="+mn-ea"/>
                <a:cs typeface="+mn-cs"/>
              </a:rPr>
              <a:t>smem, da ni nobena;</a:t>
            </a:r>
            <a:br>
              <a:rPr lang="sl-SI" sz="1700" dirty="0">
                <a:latin typeface="+mn-lt"/>
                <a:ea typeface="+mn-ea"/>
                <a:cs typeface="+mn-cs"/>
              </a:rPr>
            </a:br>
            <a:r>
              <a:rPr lang="sl-SI" sz="1700" dirty="0" err="1" smtClean="0">
                <a:latin typeface="+mn-lt"/>
                <a:ea typeface="+mn-ea"/>
                <a:cs typeface="+mn-cs"/>
              </a:rPr>
              <a:t>druzga</a:t>
            </a:r>
            <a:r>
              <a:rPr lang="sl-SI" sz="1700" dirty="0" smtClean="0">
                <a:latin typeface="+mn-lt"/>
                <a:ea typeface="+mn-ea"/>
                <a:cs typeface="+mn-cs"/>
              </a:rPr>
              <a:t> </a:t>
            </a:r>
            <a:r>
              <a:rPr lang="sl-SI" sz="1700" dirty="0">
                <a:latin typeface="+mn-lt"/>
                <a:ea typeface="+mn-ea"/>
                <a:cs typeface="+mn-cs"/>
              </a:rPr>
              <a:t>jo ne veseli,</a:t>
            </a:r>
            <a:br>
              <a:rPr lang="sl-SI" sz="1700" dirty="0">
                <a:latin typeface="+mn-lt"/>
                <a:ea typeface="+mn-ea"/>
                <a:cs typeface="+mn-cs"/>
              </a:rPr>
            </a:br>
            <a:r>
              <a:rPr lang="sl-SI" sz="1700" dirty="0" smtClean="0">
                <a:latin typeface="+mn-lt"/>
                <a:ea typeface="+mn-ea"/>
                <a:cs typeface="+mn-cs"/>
              </a:rPr>
              <a:t>kot</a:t>
            </a:r>
            <a:r>
              <a:rPr lang="sl-SI" sz="1700" dirty="0">
                <a:latin typeface="+mn-lt"/>
                <a:ea typeface="+mn-ea"/>
                <a:cs typeface="+mn-cs"/>
              </a:rPr>
              <a:t>, da lepa bila bi.</a:t>
            </a:r>
            <a:br>
              <a:rPr lang="sl-SI" sz="1700" dirty="0">
                <a:latin typeface="+mn-lt"/>
                <a:ea typeface="+mn-ea"/>
                <a:cs typeface="+mn-cs"/>
              </a:rPr>
            </a:br>
            <a:r>
              <a:rPr lang="sl-SI" sz="1700" dirty="0">
                <a:latin typeface="+mn-lt"/>
                <a:ea typeface="+mn-ea"/>
                <a:cs typeface="+mn-cs"/>
              </a:rPr>
              <a:t/>
            </a:r>
            <a:br>
              <a:rPr lang="sl-SI" sz="1700" dirty="0">
                <a:latin typeface="+mn-lt"/>
                <a:ea typeface="+mn-ea"/>
                <a:cs typeface="+mn-cs"/>
              </a:rPr>
            </a:br>
            <a:r>
              <a:rPr lang="sl-SI" sz="1700" dirty="0">
                <a:latin typeface="+mn-lt"/>
                <a:ea typeface="+mn-ea"/>
                <a:cs typeface="+mn-cs"/>
              </a:rPr>
              <a:t>Zjutraj prvo, ko vstane,</a:t>
            </a:r>
            <a:br>
              <a:rPr lang="sl-SI" sz="1700" dirty="0">
                <a:latin typeface="+mn-lt"/>
                <a:ea typeface="+mn-ea"/>
                <a:cs typeface="+mn-cs"/>
              </a:rPr>
            </a:br>
            <a:r>
              <a:rPr lang="sl-SI" sz="1700" dirty="0" smtClean="0">
                <a:latin typeface="+mn-lt"/>
                <a:ea typeface="+mn-ea"/>
                <a:cs typeface="+mn-cs"/>
              </a:rPr>
              <a:t>ogledalo </a:t>
            </a:r>
            <a:r>
              <a:rPr lang="sl-SI" sz="1700" dirty="0">
                <a:latin typeface="+mn-lt"/>
                <a:ea typeface="+mn-ea"/>
                <a:cs typeface="+mn-cs"/>
              </a:rPr>
              <a:t>v roke vzame,</a:t>
            </a:r>
            <a:br>
              <a:rPr lang="sl-SI" sz="1700" dirty="0">
                <a:latin typeface="+mn-lt"/>
                <a:ea typeface="+mn-ea"/>
                <a:cs typeface="+mn-cs"/>
              </a:rPr>
            </a:br>
            <a:r>
              <a:rPr lang="sl-SI" sz="1700" dirty="0" smtClean="0">
                <a:latin typeface="+mn-lt"/>
                <a:ea typeface="+mn-ea"/>
                <a:cs typeface="+mn-cs"/>
              </a:rPr>
              <a:t>da </a:t>
            </a:r>
            <a:r>
              <a:rPr lang="sl-SI" sz="1700" dirty="0">
                <a:latin typeface="+mn-lt"/>
                <a:ea typeface="+mn-ea"/>
                <a:cs typeface="+mn-cs"/>
              </a:rPr>
              <a:t>pogleda, </a:t>
            </a:r>
            <a:r>
              <a:rPr lang="sl-SI" sz="1700" dirty="0" err="1">
                <a:latin typeface="+mn-lt"/>
                <a:ea typeface="+mn-ea"/>
                <a:cs typeface="+mn-cs"/>
              </a:rPr>
              <a:t>ak</a:t>
            </a:r>
            <a:r>
              <a:rPr lang="sl-SI" sz="1700" dirty="0">
                <a:latin typeface="+mn-lt"/>
                <a:ea typeface="+mn-ea"/>
                <a:cs typeface="+mn-cs"/>
              </a:rPr>
              <a:t>' je še,</a:t>
            </a:r>
            <a:br>
              <a:rPr lang="sl-SI" sz="1700" dirty="0">
                <a:latin typeface="+mn-lt"/>
                <a:ea typeface="+mn-ea"/>
                <a:cs typeface="+mn-cs"/>
              </a:rPr>
            </a:br>
            <a:r>
              <a:rPr lang="sl-SI" sz="1700" dirty="0" smtClean="0">
                <a:latin typeface="+mn-lt"/>
                <a:ea typeface="+mn-ea"/>
                <a:cs typeface="+mn-cs"/>
              </a:rPr>
              <a:t>kot </a:t>
            </a:r>
            <a:r>
              <a:rPr lang="sl-SI" sz="1700" dirty="0">
                <a:latin typeface="+mn-lt"/>
                <a:ea typeface="+mn-ea"/>
                <a:cs typeface="+mn-cs"/>
              </a:rPr>
              <a:t>sinoči bila je.</a:t>
            </a:r>
            <a:br>
              <a:rPr lang="sl-SI" sz="1700" dirty="0">
                <a:latin typeface="+mn-lt"/>
                <a:ea typeface="+mn-ea"/>
                <a:cs typeface="+mn-cs"/>
              </a:rPr>
            </a:br>
            <a:r>
              <a:rPr lang="sl-SI" sz="1700" dirty="0">
                <a:latin typeface="+mn-lt"/>
                <a:ea typeface="+mn-ea"/>
                <a:cs typeface="+mn-cs"/>
              </a:rPr>
              <a:t/>
            </a:r>
            <a:br>
              <a:rPr lang="sl-SI" sz="1700" dirty="0">
                <a:latin typeface="+mn-lt"/>
                <a:ea typeface="+mn-ea"/>
                <a:cs typeface="+mn-cs"/>
              </a:rPr>
            </a:br>
            <a:r>
              <a:rPr lang="sl-SI" sz="1700" dirty="0">
                <a:latin typeface="+mn-lt"/>
                <a:ea typeface="+mn-ea"/>
                <a:cs typeface="+mn-cs"/>
              </a:rPr>
              <a:t>Potem pa hodi gor po sobi,</a:t>
            </a:r>
            <a:br>
              <a:rPr lang="sl-SI" sz="1700" dirty="0">
                <a:latin typeface="+mn-lt"/>
                <a:ea typeface="+mn-ea"/>
                <a:cs typeface="+mn-cs"/>
              </a:rPr>
            </a:br>
            <a:r>
              <a:rPr lang="sl-SI" sz="1700" dirty="0" smtClean="0">
                <a:latin typeface="+mn-lt"/>
                <a:ea typeface="+mn-ea"/>
                <a:cs typeface="+mn-cs"/>
              </a:rPr>
              <a:t>kaj </a:t>
            </a:r>
            <a:r>
              <a:rPr lang="sl-SI" sz="1700" dirty="0">
                <a:latin typeface="+mn-lt"/>
                <a:ea typeface="+mn-ea"/>
                <a:cs typeface="+mn-cs"/>
              </a:rPr>
              <a:t>je </a:t>
            </a:r>
            <a:r>
              <a:rPr lang="sl-SI" sz="1700" dirty="0" err="1">
                <a:latin typeface="+mn-lt"/>
                <a:ea typeface="+mn-ea"/>
                <a:cs typeface="+mn-cs"/>
              </a:rPr>
              <a:t>mari</a:t>
            </a:r>
            <a:r>
              <a:rPr lang="sl-SI" sz="1700" dirty="0">
                <a:latin typeface="+mn-lt"/>
                <a:ea typeface="+mn-ea"/>
                <a:cs typeface="+mn-cs"/>
              </a:rPr>
              <a:t> tej grdobi.</a:t>
            </a:r>
            <a:br>
              <a:rPr lang="sl-SI" sz="1700" dirty="0">
                <a:latin typeface="+mn-lt"/>
                <a:ea typeface="+mn-ea"/>
                <a:cs typeface="+mn-cs"/>
              </a:rPr>
            </a:br>
            <a:r>
              <a:rPr lang="sl-SI" sz="1700" dirty="0" smtClean="0">
                <a:latin typeface="+mn-lt"/>
                <a:ea typeface="+mn-ea"/>
                <a:cs typeface="+mn-cs"/>
              </a:rPr>
              <a:t>Vzame </a:t>
            </a:r>
            <a:r>
              <a:rPr lang="sl-SI" sz="1700" dirty="0">
                <a:latin typeface="+mn-lt"/>
                <a:ea typeface="+mn-ea"/>
                <a:cs typeface="+mn-cs"/>
              </a:rPr>
              <a:t>milo in vodo,</a:t>
            </a:r>
            <a:br>
              <a:rPr lang="sl-SI" sz="1700" dirty="0">
                <a:latin typeface="+mn-lt"/>
                <a:ea typeface="+mn-ea"/>
                <a:cs typeface="+mn-cs"/>
              </a:rPr>
            </a:br>
            <a:r>
              <a:rPr lang="sl-SI" sz="1700" dirty="0" smtClean="0">
                <a:latin typeface="+mn-lt"/>
                <a:ea typeface="+mn-ea"/>
                <a:cs typeface="+mn-cs"/>
              </a:rPr>
              <a:t>da </a:t>
            </a:r>
            <a:r>
              <a:rPr lang="sl-SI" sz="1700" dirty="0">
                <a:latin typeface="+mn-lt"/>
                <a:ea typeface="+mn-ea"/>
                <a:cs typeface="+mn-cs"/>
              </a:rPr>
              <a:t>že zopet lepa bo.</a:t>
            </a:r>
            <a:br>
              <a:rPr lang="sl-SI" sz="1700" dirty="0">
                <a:latin typeface="+mn-lt"/>
                <a:ea typeface="+mn-ea"/>
                <a:cs typeface="+mn-cs"/>
              </a:rPr>
            </a:br>
            <a:endParaRPr lang="sl-SI" sz="1700" dirty="0">
              <a:latin typeface="+mn-lt"/>
              <a:ea typeface="+mn-ea"/>
              <a:cs typeface="+mn-cs"/>
            </a:endParaRPr>
          </a:p>
          <a:p>
            <a:pPr marL="0" indent="0">
              <a:lnSpc>
                <a:spcPts val="1200"/>
              </a:lnSpc>
              <a:spcBef>
                <a:spcPts val="600"/>
              </a:spcBef>
              <a:spcAft>
                <a:spcPts val="600"/>
              </a:spcAft>
              <a:buNone/>
            </a:pPr>
            <a:r>
              <a:rPr lang="sl-SI" sz="1700" dirty="0" err="1">
                <a:latin typeface="+mn-lt"/>
                <a:ea typeface="+mn-ea"/>
                <a:cs typeface="+mn-cs"/>
              </a:rPr>
              <a:t>Škatlje</a:t>
            </a:r>
            <a:r>
              <a:rPr lang="sl-SI" sz="1700" dirty="0">
                <a:latin typeface="+mn-lt"/>
                <a:ea typeface="+mn-ea"/>
                <a:cs typeface="+mn-cs"/>
              </a:rPr>
              <a:t> si po vrst' postavi,</a:t>
            </a:r>
          </a:p>
          <a:p>
            <a:pPr marL="0" indent="0">
              <a:lnSpc>
                <a:spcPts val="1200"/>
              </a:lnSpc>
              <a:spcBef>
                <a:spcPts val="600"/>
              </a:spcBef>
              <a:spcAft>
                <a:spcPts val="600"/>
              </a:spcAft>
              <a:buNone/>
            </a:pPr>
            <a:r>
              <a:rPr lang="sl-SI" sz="1700" dirty="0" smtClean="0">
                <a:latin typeface="+mn-lt"/>
                <a:ea typeface="+mn-ea"/>
                <a:cs typeface="+mn-cs"/>
              </a:rPr>
              <a:t>še </a:t>
            </a:r>
            <a:r>
              <a:rPr lang="sl-SI" sz="1700" dirty="0">
                <a:latin typeface="+mn-lt"/>
                <a:ea typeface="+mn-ea"/>
                <a:cs typeface="+mn-cs"/>
              </a:rPr>
              <a:t>sam ne vem, kako jim pravi.</a:t>
            </a:r>
          </a:p>
          <a:p>
            <a:pPr marL="0" indent="0">
              <a:lnSpc>
                <a:spcPts val="1200"/>
              </a:lnSpc>
              <a:spcBef>
                <a:spcPts val="600"/>
              </a:spcBef>
              <a:spcAft>
                <a:spcPts val="600"/>
              </a:spcAft>
              <a:buNone/>
            </a:pPr>
            <a:r>
              <a:rPr lang="sl-SI" sz="1700" dirty="0">
                <a:latin typeface="+mn-lt"/>
                <a:ea typeface="+mn-ea"/>
                <a:cs typeface="+mn-cs"/>
              </a:rPr>
              <a:t>P</a:t>
            </a:r>
            <a:r>
              <a:rPr lang="sl-SI" sz="1700" dirty="0" smtClean="0">
                <a:latin typeface="+mn-lt"/>
                <a:ea typeface="+mn-ea"/>
                <a:cs typeface="+mn-cs"/>
              </a:rPr>
              <a:t>o </a:t>
            </a:r>
            <a:r>
              <a:rPr lang="sl-SI" sz="1700" dirty="0">
                <a:latin typeface="+mn-lt"/>
                <a:ea typeface="+mn-ea"/>
                <a:cs typeface="+mn-cs"/>
              </a:rPr>
              <a:t>obraz </a:t>
            </a:r>
            <a:r>
              <a:rPr lang="sl-SI" sz="1700" dirty="0" smtClean="0">
                <a:latin typeface="+mn-lt"/>
                <a:ea typeface="+mn-ea"/>
                <a:cs typeface="+mn-cs"/>
              </a:rPr>
              <a:t>namaže </a:t>
            </a:r>
            <a:r>
              <a:rPr lang="sl-SI" sz="1700" dirty="0">
                <a:latin typeface="+mn-lt"/>
                <a:ea typeface="+mn-ea"/>
                <a:cs typeface="+mn-cs"/>
              </a:rPr>
              <a:t>se,</a:t>
            </a:r>
          </a:p>
          <a:p>
            <a:pPr marL="0" indent="0">
              <a:lnSpc>
                <a:spcPts val="1200"/>
              </a:lnSpc>
              <a:spcBef>
                <a:spcPts val="600"/>
              </a:spcBef>
              <a:spcAft>
                <a:spcPts val="600"/>
              </a:spcAft>
              <a:buNone/>
            </a:pPr>
            <a:r>
              <a:rPr lang="sl-SI" sz="1700" dirty="0">
                <a:latin typeface="+mn-lt"/>
                <a:ea typeface="+mn-ea"/>
                <a:cs typeface="+mn-cs"/>
              </a:rPr>
              <a:t>d</a:t>
            </a:r>
            <a:r>
              <a:rPr lang="sl-SI" sz="1700" dirty="0" smtClean="0">
                <a:latin typeface="+mn-lt"/>
                <a:ea typeface="+mn-ea"/>
                <a:cs typeface="+mn-cs"/>
              </a:rPr>
              <a:t>a </a:t>
            </a:r>
            <a:r>
              <a:rPr lang="sl-SI" sz="1700" dirty="0">
                <a:latin typeface="+mn-lt"/>
                <a:ea typeface="+mn-ea"/>
                <a:cs typeface="+mn-cs"/>
              </a:rPr>
              <a:t>človeka grozno je.</a:t>
            </a:r>
          </a:p>
        </p:txBody>
      </p:sp>
      <p:sp>
        <p:nvSpPr>
          <p:cNvPr id="4" name="Označba mesta vsebine 3"/>
          <p:cNvSpPr>
            <a:spLocks noGrp="1"/>
          </p:cNvSpPr>
          <p:nvPr>
            <p:ph sz="half" idx="2"/>
          </p:nvPr>
        </p:nvSpPr>
        <p:spPr>
          <a:xfrm>
            <a:off x="4112077" y="1466009"/>
            <a:ext cx="3394265" cy="5107460"/>
          </a:xfrm>
        </p:spPr>
        <p:txBody>
          <a:bodyPr>
            <a:normAutofit fontScale="25000" lnSpcReduction="20000"/>
          </a:bodyPr>
          <a:lstStyle/>
          <a:p>
            <a:pPr marL="0" indent="0">
              <a:buNone/>
            </a:pPr>
            <a:r>
              <a:rPr lang="sl-SI" sz="7200" dirty="0" smtClean="0">
                <a:latin typeface="+mn-lt"/>
                <a:ea typeface="+mn-ea"/>
                <a:cs typeface="+mn-cs"/>
              </a:rPr>
              <a:t>Čevlje </a:t>
            </a:r>
            <a:r>
              <a:rPr lang="sl-SI" sz="7200" dirty="0">
                <a:latin typeface="+mn-lt"/>
                <a:ea typeface="+mn-ea"/>
                <a:cs typeface="+mn-cs"/>
              </a:rPr>
              <a:t>majhne si obuje,</a:t>
            </a:r>
          </a:p>
          <a:p>
            <a:pPr marL="0" indent="0">
              <a:buNone/>
            </a:pPr>
            <a:r>
              <a:rPr lang="sl-SI" sz="7200" dirty="0" smtClean="0">
                <a:latin typeface="+mn-lt"/>
                <a:ea typeface="+mn-ea"/>
                <a:cs typeface="+mn-cs"/>
              </a:rPr>
              <a:t>da </a:t>
            </a:r>
            <a:r>
              <a:rPr lang="sl-SI" sz="7200" dirty="0">
                <a:latin typeface="+mn-lt"/>
                <a:ea typeface="+mn-ea"/>
                <a:cs typeface="+mn-cs"/>
              </a:rPr>
              <a:t>jih sama ne sezuje:</a:t>
            </a:r>
          </a:p>
          <a:p>
            <a:pPr marL="0" indent="0">
              <a:buNone/>
            </a:pPr>
            <a:r>
              <a:rPr lang="sl-SI" sz="7200" dirty="0">
                <a:latin typeface="+mn-lt"/>
                <a:ea typeface="+mn-ea"/>
                <a:cs typeface="+mn-cs"/>
              </a:rPr>
              <a:t>k</a:t>
            </a:r>
            <a:r>
              <a:rPr lang="sl-SI" sz="7200" dirty="0" smtClean="0">
                <a:latin typeface="+mn-lt"/>
                <a:ea typeface="+mn-ea"/>
                <a:cs typeface="+mn-cs"/>
              </a:rPr>
              <a:t>urje </a:t>
            </a:r>
            <a:r>
              <a:rPr lang="sl-SI" sz="7200" dirty="0">
                <a:latin typeface="+mn-lt"/>
                <a:ea typeface="+mn-ea"/>
                <a:cs typeface="+mn-cs"/>
              </a:rPr>
              <a:t>oko jo tak boli </a:t>
            </a:r>
            <a:r>
              <a:rPr lang="sl-SI" sz="7200" dirty="0" smtClean="0">
                <a:latin typeface="+mn-lt"/>
                <a:ea typeface="+mn-ea"/>
                <a:cs typeface="+mn-cs"/>
              </a:rPr>
              <a:t>--</a:t>
            </a:r>
            <a:endParaRPr lang="sl-SI" sz="7200" dirty="0">
              <a:latin typeface="+mn-lt"/>
              <a:ea typeface="+mn-ea"/>
              <a:cs typeface="+mn-cs"/>
            </a:endParaRPr>
          </a:p>
          <a:p>
            <a:pPr marL="0" indent="0">
              <a:buNone/>
            </a:pPr>
            <a:r>
              <a:rPr lang="sl-SI" sz="7200" dirty="0">
                <a:latin typeface="+mn-lt"/>
                <a:ea typeface="+mn-ea"/>
                <a:cs typeface="+mn-cs"/>
              </a:rPr>
              <a:t>z</a:t>
            </a:r>
            <a:r>
              <a:rPr lang="sl-SI" sz="7200" dirty="0" smtClean="0">
                <a:latin typeface="+mn-lt"/>
                <a:ea typeface="+mn-ea"/>
                <a:cs typeface="+mn-cs"/>
              </a:rPr>
              <a:t>a </a:t>
            </a:r>
            <a:r>
              <a:rPr lang="sl-SI" sz="7200" dirty="0">
                <a:latin typeface="+mn-lt"/>
                <a:ea typeface="+mn-ea"/>
                <a:cs typeface="+mn-cs"/>
              </a:rPr>
              <a:t>lepoto vse trpi. </a:t>
            </a:r>
          </a:p>
          <a:p>
            <a:pPr marL="0" indent="0">
              <a:buNone/>
            </a:pPr>
            <a:endParaRPr lang="sl-SI" sz="7200" dirty="0">
              <a:latin typeface="+mn-lt"/>
              <a:ea typeface="+mn-ea"/>
              <a:cs typeface="+mn-cs"/>
            </a:endParaRPr>
          </a:p>
          <a:p>
            <a:pPr marL="0" indent="0">
              <a:buNone/>
            </a:pPr>
            <a:r>
              <a:rPr lang="sl-SI" sz="7200" dirty="0">
                <a:latin typeface="+mn-lt"/>
                <a:ea typeface="+mn-ea"/>
                <a:cs typeface="+mn-cs"/>
              </a:rPr>
              <a:t>Modrc majhen si obleče,</a:t>
            </a:r>
          </a:p>
          <a:p>
            <a:pPr marL="0" indent="0">
              <a:buNone/>
            </a:pPr>
            <a:r>
              <a:rPr lang="sl-SI" sz="7200" dirty="0">
                <a:latin typeface="+mn-lt"/>
                <a:ea typeface="+mn-ea"/>
                <a:cs typeface="+mn-cs"/>
              </a:rPr>
              <a:t>s</a:t>
            </a:r>
            <a:r>
              <a:rPr lang="sl-SI" sz="7200" dirty="0" smtClean="0">
                <a:latin typeface="+mn-lt"/>
                <a:ea typeface="+mn-ea"/>
                <a:cs typeface="+mn-cs"/>
              </a:rPr>
              <a:t>tisne </a:t>
            </a:r>
            <a:r>
              <a:rPr lang="sl-SI" sz="7200" dirty="0">
                <a:latin typeface="+mn-lt"/>
                <a:ea typeface="+mn-ea"/>
                <a:cs typeface="+mn-cs"/>
              </a:rPr>
              <a:t>se, da kar trepeče </a:t>
            </a:r>
            <a:r>
              <a:rPr lang="sl-SI" sz="7200" dirty="0" smtClean="0">
                <a:latin typeface="+mn-lt"/>
                <a:ea typeface="+mn-ea"/>
                <a:cs typeface="+mn-cs"/>
              </a:rPr>
              <a:t>--</a:t>
            </a:r>
            <a:endParaRPr lang="sl-SI" sz="7200" dirty="0">
              <a:latin typeface="+mn-lt"/>
              <a:ea typeface="+mn-ea"/>
              <a:cs typeface="+mn-cs"/>
            </a:endParaRPr>
          </a:p>
          <a:p>
            <a:pPr marL="0" indent="0">
              <a:buNone/>
            </a:pPr>
            <a:r>
              <a:rPr lang="sl-SI" sz="7200" dirty="0" smtClean="0">
                <a:latin typeface="+mn-lt"/>
                <a:ea typeface="+mn-ea"/>
                <a:cs typeface="+mn-cs"/>
              </a:rPr>
              <a:t>Jetiko </a:t>
            </a:r>
            <a:r>
              <a:rPr lang="sl-SI" sz="7200" dirty="0">
                <a:latin typeface="+mn-lt"/>
                <a:ea typeface="+mn-ea"/>
                <a:cs typeface="+mn-cs"/>
              </a:rPr>
              <a:t>skoraj dobi,</a:t>
            </a:r>
          </a:p>
          <a:p>
            <a:pPr marL="0" indent="0">
              <a:buNone/>
            </a:pPr>
            <a:r>
              <a:rPr lang="sl-SI" sz="7200" dirty="0">
                <a:latin typeface="+mn-lt"/>
                <a:ea typeface="+mn-ea"/>
                <a:cs typeface="+mn-cs"/>
              </a:rPr>
              <a:t>p</a:t>
            </a:r>
            <a:r>
              <a:rPr lang="sl-SI" sz="7200" dirty="0" smtClean="0">
                <a:latin typeface="+mn-lt"/>
                <a:ea typeface="+mn-ea"/>
                <a:cs typeface="+mn-cs"/>
              </a:rPr>
              <a:t>otem </a:t>
            </a:r>
            <a:r>
              <a:rPr lang="sl-SI" sz="7200" dirty="0">
                <a:latin typeface="+mn-lt"/>
                <a:ea typeface="+mn-ea"/>
                <a:cs typeface="+mn-cs"/>
              </a:rPr>
              <a:t>pa mož vsaj rešen si.</a:t>
            </a:r>
          </a:p>
          <a:p>
            <a:pPr marL="0" indent="0">
              <a:buNone/>
            </a:pPr>
            <a:endParaRPr lang="sl-SI" sz="7200" dirty="0">
              <a:latin typeface="+mn-lt"/>
              <a:ea typeface="+mn-ea"/>
              <a:cs typeface="+mn-cs"/>
            </a:endParaRPr>
          </a:p>
          <a:p>
            <a:pPr marL="0" indent="0">
              <a:buNone/>
            </a:pPr>
            <a:r>
              <a:rPr lang="sl-SI" sz="7200" dirty="0">
                <a:latin typeface="+mn-lt"/>
                <a:ea typeface="+mn-ea"/>
                <a:cs typeface="+mn-cs"/>
              </a:rPr>
              <a:t>Zdaj še gre na </a:t>
            </a:r>
            <a:r>
              <a:rPr lang="sl-SI" sz="7200" dirty="0" smtClean="0">
                <a:latin typeface="+mn-lt"/>
                <a:ea typeface="+mn-ea"/>
                <a:cs typeface="+mn-cs"/>
              </a:rPr>
              <a:t>vreme </a:t>
            </a:r>
            <a:r>
              <a:rPr lang="sl-SI" sz="7200" dirty="0">
                <a:latin typeface="+mn-lt"/>
                <a:ea typeface="+mn-ea"/>
                <a:cs typeface="+mn-cs"/>
              </a:rPr>
              <a:t>gledat,</a:t>
            </a:r>
          </a:p>
          <a:p>
            <a:pPr marL="0" indent="0">
              <a:buNone/>
            </a:pPr>
            <a:r>
              <a:rPr lang="sl-SI" sz="7200" dirty="0">
                <a:latin typeface="+mn-lt"/>
                <a:ea typeface="+mn-ea"/>
                <a:cs typeface="+mn-cs"/>
              </a:rPr>
              <a:t>d</a:t>
            </a:r>
            <a:r>
              <a:rPr lang="sl-SI" sz="7200" dirty="0" smtClean="0">
                <a:latin typeface="+mn-lt"/>
                <a:ea typeface="+mn-ea"/>
                <a:cs typeface="+mn-cs"/>
              </a:rPr>
              <a:t>a </a:t>
            </a:r>
            <a:r>
              <a:rPr lang="sl-SI" sz="7200" dirty="0">
                <a:latin typeface="+mn-lt"/>
                <a:ea typeface="+mn-ea"/>
                <a:cs typeface="+mn-cs"/>
              </a:rPr>
              <a:t>si ve obleko zbirat;</a:t>
            </a:r>
          </a:p>
          <a:p>
            <a:pPr marL="0" indent="0">
              <a:buNone/>
            </a:pPr>
            <a:r>
              <a:rPr lang="sl-SI" sz="7200" dirty="0">
                <a:latin typeface="+mn-lt"/>
                <a:ea typeface="+mn-ea"/>
                <a:cs typeface="+mn-cs"/>
              </a:rPr>
              <a:t>z</a:t>
            </a:r>
            <a:r>
              <a:rPr lang="sl-SI" sz="7200" dirty="0" smtClean="0">
                <a:latin typeface="+mn-lt"/>
                <a:ea typeface="+mn-ea"/>
                <a:cs typeface="+mn-cs"/>
              </a:rPr>
              <a:t>a </a:t>
            </a:r>
            <a:r>
              <a:rPr lang="sl-SI" sz="7200" dirty="0">
                <a:latin typeface="+mn-lt"/>
                <a:ea typeface="+mn-ea"/>
                <a:cs typeface="+mn-cs"/>
              </a:rPr>
              <a:t>vsako vreme druga je, </a:t>
            </a:r>
            <a:r>
              <a:rPr lang="sl-SI" sz="7200" dirty="0" smtClean="0">
                <a:latin typeface="+mn-lt"/>
                <a:ea typeface="+mn-ea"/>
                <a:cs typeface="+mn-cs"/>
              </a:rPr>
              <a:t>--</a:t>
            </a:r>
            <a:endParaRPr lang="sl-SI" sz="7200" dirty="0">
              <a:latin typeface="+mn-lt"/>
              <a:ea typeface="+mn-ea"/>
              <a:cs typeface="+mn-cs"/>
            </a:endParaRPr>
          </a:p>
          <a:p>
            <a:pPr marL="0" indent="0">
              <a:buNone/>
            </a:pPr>
            <a:r>
              <a:rPr lang="sl-SI" sz="7200" dirty="0" err="1">
                <a:latin typeface="+mn-lt"/>
                <a:ea typeface="+mn-ea"/>
                <a:cs typeface="+mn-cs"/>
              </a:rPr>
              <a:t>d</a:t>
            </a:r>
            <a:r>
              <a:rPr lang="sl-SI" sz="7200" dirty="0" err="1" smtClean="0">
                <a:latin typeface="+mn-lt"/>
                <a:ea typeface="+mn-ea"/>
                <a:cs typeface="+mn-cs"/>
              </a:rPr>
              <a:t>rugač</a:t>
            </a:r>
            <a:r>
              <a:rPr lang="sl-SI" sz="7200" dirty="0" smtClean="0">
                <a:latin typeface="+mn-lt"/>
                <a:ea typeface="+mn-ea"/>
                <a:cs typeface="+mn-cs"/>
              </a:rPr>
              <a:t> </a:t>
            </a:r>
            <a:r>
              <a:rPr lang="sl-SI" sz="7200" dirty="0">
                <a:latin typeface="+mn-lt"/>
                <a:ea typeface="+mn-ea"/>
                <a:cs typeface="+mn-cs"/>
              </a:rPr>
              <a:t>še ona ven ne gre.</a:t>
            </a:r>
          </a:p>
          <a:p>
            <a:pPr marL="0" indent="0">
              <a:buNone/>
            </a:pPr>
            <a:endParaRPr lang="sl-SI" sz="5600" dirty="0">
              <a:latin typeface="+mn-lt"/>
              <a:ea typeface="+mn-ea"/>
              <a:cs typeface="+mn-cs"/>
            </a:endParaRPr>
          </a:p>
        </p:txBody>
      </p:sp>
      <p:sp>
        <p:nvSpPr>
          <p:cNvPr id="6" name="Pravokotnik 5"/>
          <p:cNvSpPr/>
          <p:nvPr/>
        </p:nvSpPr>
        <p:spPr>
          <a:xfrm>
            <a:off x="7824233" y="1162359"/>
            <a:ext cx="3632887" cy="5632311"/>
          </a:xfrm>
          <a:prstGeom prst="rect">
            <a:avLst/>
          </a:prstGeom>
        </p:spPr>
        <p:txBody>
          <a:bodyPr wrap="square">
            <a:spAutoFit/>
          </a:bodyPr>
          <a:lstStyle/>
          <a:p>
            <a:r>
              <a:rPr lang="sl-SI" dirty="0"/>
              <a:t>Klobuk k' rešet na glavo dene,</a:t>
            </a:r>
          </a:p>
          <a:p>
            <a:r>
              <a:rPr lang="sl-SI" dirty="0" smtClean="0"/>
              <a:t>taka </a:t>
            </a:r>
            <a:r>
              <a:rPr lang="sl-SI" dirty="0"/>
              <a:t>je kot pustne šeme,</a:t>
            </a:r>
          </a:p>
          <a:p>
            <a:r>
              <a:rPr lang="sl-SI" dirty="0" smtClean="0"/>
              <a:t>čez </a:t>
            </a:r>
            <a:r>
              <a:rPr lang="sl-SI" dirty="0"/>
              <a:t>obraz pa pajčolan,</a:t>
            </a:r>
          </a:p>
          <a:p>
            <a:r>
              <a:rPr lang="sl-SI" dirty="0"/>
              <a:t>t</a:t>
            </a:r>
            <a:r>
              <a:rPr lang="sl-SI" dirty="0" smtClean="0"/>
              <a:t>o </a:t>
            </a:r>
            <a:r>
              <a:rPr lang="sl-SI" dirty="0"/>
              <a:t>ni baba </a:t>
            </a:r>
            <a:r>
              <a:rPr lang="sl-SI" dirty="0" smtClean="0"/>
              <a:t>-- </a:t>
            </a:r>
            <a:r>
              <a:rPr lang="sl-SI" dirty="0"/>
              <a:t>je puran.</a:t>
            </a:r>
          </a:p>
          <a:p>
            <a:endParaRPr lang="sl-SI" dirty="0"/>
          </a:p>
          <a:p>
            <a:r>
              <a:rPr lang="sl-SI" dirty="0" err="1" smtClean="0"/>
              <a:t>Kedar</a:t>
            </a:r>
            <a:r>
              <a:rPr lang="sl-SI" dirty="0" smtClean="0"/>
              <a:t> </a:t>
            </a:r>
            <a:r>
              <a:rPr lang="sl-SI" dirty="0"/>
              <a:t>ji kaj primanjkuje,</a:t>
            </a:r>
          </a:p>
          <a:p>
            <a:r>
              <a:rPr lang="sl-SI" dirty="0"/>
              <a:t>t</a:t>
            </a:r>
            <a:r>
              <a:rPr lang="sl-SI" dirty="0" smtClean="0"/>
              <a:t>akrat </a:t>
            </a:r>
            <a:r>
              <a:rPr lang="sl-SI" dirty="0"/>
              <a:t>se mi prilizuje:</a:t>
            </a:r>
          </a:p>
          <a:p>
            <a:r>
              <a:rPr lang="sl-SI" dirty="0"/>
              <a:t>Ah, preljubi, čuješ li </a:t>
            </a:r>
            <a:r>
              <a:rPr lang="sl-SI" dirty="0" smtClean="0"/>
              <a:t>--</a:t>
            </a:r>
            <a:endParaRPr lang="sl-SI" dirty="0"/>
          </a:p>
          <a:p>
            <a:r>
              <a:rPr lang="sl-SI" dirty="0"/>
              <a:t>t</a:t>
            </a:r>
            <a:r>
              <a:rPr lang="sl-SI" dirty="0" smtClean="0"/>
              <a:t>ega </a:t>
            </a:r>
            <a:r>
              <a:rPr lang="sl-SI" dirty="0"/>
              <a:t>nimam. Kupi mi!</a:t>
            </a:r>
          </a:p>
          <a:p>
            <a:endParaRPr lang="sl-SI" dirty="0"/>
          </a:p>
          <a:p>
            <a:r>
              <a:rPr lang="sl-SI" dirty="0"/>
              <a:t>Ah, preljubi ti možiček,</a:t>
            </a:r>
          </a:p>
          <a:p>
            <a:r>
              <a:rPr lang="sl-SI" dirty="0"/>
              <a:t>k</a:t>
            </a:r>
            <a:r>
              <a:rPr lang="sl-SI" dirty="0" smtClean="0"/>
              <a:t>olk</a:t>
            </a:r>
            <a:r>
              <a:rPr lang="sl-SI" dirty="0"/>
              <a:t>' trpi ta tvoj mošnjiček;</a:t>
            </a:r>
          </a:p>
          <a:p>
            <a:r>
              <a:rPr lang="sl-SI" dirty="0"/>
              <a:t>t</a:t>
            </a:r>
            <a:r>
              <a:rPr lang="sl-SI" dirty="0" smtClean="0"/>
              <a:t>oda </a:t>
            </a:r>
            <a:r>
              <a:rPr lang="sl-SI" dirty="0"/>
              <a:t>če ne boš oral,</a:t>
            </a:r>
          </a:p>
          <a:p>
            <a:r>
              <a:rPr lang="sl-SI" dirty="0"/>
              <a:t>p</a:t>
            </a:r>
            <a:r>
              <a:rPr lang="sl-SI" dirty="0" smtClean="0"/>
              <a:t>a </a:t>
            </a:r>
            <a:r>
              <a:rPr lang="sl-SI" dirty="0"/>
              <a:t>ne </a:t>
            </a:r>
            <a:r>
              <a:rPr lang="sl-SI" dirty="0" smtClean="0"/>
              <a:t>boš </a:t>
            </a:r>
            <a:r>
              <a:rPr lang="sl-SI" dirty="0" err="1"/>
              <a:t>nikol</a:t>
            </a:r>
            <a:r>
              <a:rPr lang="sl-SI" dirty="0"/>
              <a:t> sejal.</a:t>
            </a:r>
          </a:p>
          <a:p>
            <a:endParaRPr lang="sl-SI" dirty="0"/>
          </a:p>
          <a:p>
            <a:r>
              <a:rPr lang="sl-SI" dirty="0"/>
              <a:t>Nikdar nisem oponašal,</a:t>
            </a:r>
          </a:p>
          <a:p>
            <a:r>
              <a:rPr lang="sl-SI" dirty="0"/>
              <a:t>n</a:t>
            </a:r>
            <a:r>
              <a:rPr lang="sl-SI" dirty="0" smtClean="0"/>
              <a:t>adalje </a:t>
            </a:r>
            <a:r>
              <a:rPr lang="sl-SI" dirty="0"/>
              <a:t>voljno bom prenašal,</a:t>
            </a:r>
          </a:p>
          <a:p>
            <a:r>
              <a:rPr lang="sl-SI" dirty="0"/>
              <a:t>n</a:t>
            </a:r>
            <a:r>
              <a:rPr lang="sl-SI" dirty="0" smtClean="0"/>
              <a:t>a </a:t>
            </a:r>
            <a:r>
              <a:rPr lang="sl-SI" dirty="0"/>
              <a:t>tihem prosil pa </a:t>
            </a:r>
            <a:r>
              <a:rPr lang="sl-SI" dirty="0" smtClean="0"/>
              <a:t>Boga</a:t>
            </a:r>
            <a:r>
              <a:rPr lang="sl-SI" dirty="0"/>
              <a:t>,</a:t>
            </a:r>
          </a:p>
          <a:p>
            <a:r>
              <a:rPr lang="sl-SI" dirty="0"/>
              <a:t>d</a:t>
            </a:r>
            <a:r>
              <a:rPr lang="sl-SI" dirty="0" smtClean="0"/>
              <a:t>a </a:t>
            </a:r>
            <a:r>
              <a:rPr lang="sl-SI" dirty="0"/>
              <a:t>se skoraj stvar konča.</a:t>
            </a:r>
          </a:p>
          <a:p>
            <a:endParaRPr lang="sl-SI" dirty="0"/>
          </a:p>
        </p:txBody>
      </p:sp>
    </p:spTree>
    <p:extLst>
      <p:ext uri="{BB962C8B-B14F-4D97-AF65-F5344CB8AC3E}">
        <p14:creationId xmlns:p14="http://schemas.microsoft.com/office/powerpoint/2010/main" val="72899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Dolgovi od zadnjič</a:t>
            </a:r>
            <a:endParaRPr lang="sl-SI" dirty="0"/>
          </a:p>
        </p:txBody>
      </p:sp>
      <p:sp>
        <p:nvSpPr>
          <p:cNvPr id="3" name="Označba mesta vsebine 2"/>
          <p:cNvSpPr>
            <a:spLocks noGrp="1"/>
          </p:cNvSpPr>
          <p:nvPr>
            <p:ph idx="1"/>
          </p:nvPr>
        </p:nvSpPr>
        <p:spPr/>
        <p:txBody>
          <a:bodyPr/>
          <a:lstStyle/>
          <a:p>
            <a:r>
              <a:rPr lang="sl-SI" dirty="0" smtClean="0"/>
              <a:t>o Rožmanovi domačiji na </a:t>
            </a:r>
            <a:r>
              <a:rPr lang="sl-SI" dirty="0" smtClean="0"/>
              <a:t>Češnjici (Joža Lovrenčič: </a:t>
            </a:r>
            <a:r>
              <a:rPr lang="sl-SI" i="1" dirty="0" smtClean="0"/>
              <a:t>Pereči ogenj: Povest izpod Jamnika</a:t>
            </a:r>
            <a:r>
              <a:rPr lang="sl-SI" dirty="0" smtClean="0"/>
              <a:t>, 1928)</a:t>
            </a:r>
            <a:endParaRPr lang="sl-SI" dirty="0" smtClean="0"/>
          </a:p>
          <a:p>
            <a:r>
              <a:rPr lang="sl-SI" dirty="0" smtClean="0"/>
              <a:t>Lipniški grad pri Radovljici</a:t>
            </a:r>
          </a:p>
          <a:p>
            <a:r>
              <a:rPr lang="sl-SI" dirty="0" smtClean="0"/>
              <a:t>o seznamu „radovljiških“ književnikov</a:t>
            </a:r>
          </a:p>
          <a:p>
            <a:endParaRPr lang="sl-SI" dirty="0"/>
          </a:p>
        </p:txBody>
      </p:sp>
      <p:pic>
        <p:nvPicPr>
          <p:cNvPr id="2050" name="Picture 2" descr="Portr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43273" y="288452"/>
            <a:ext cx="20955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25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dirty="0" err="1" smtClean="0"/>
              <a:t>Jurgelnova</a:t>
            </a:r>
            <a:r>
              <a:rPr lang="sl-SI" dirty="0" smtClean="0"/>
              <a:t> hiša v Radovljici</a:t>
            </a:r>
            <a:endParaRPr lang="sl-SI" dirty="0"/>
          </a:p>
        </p:txBody>
      </p:sp>
      <p:pic>
        <p:nvPicPr>
          <p:cNvPr id="9" name="Označba mesta vsebine 8"/>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96456" y="1474573"/>
            <a:ext cx="6850982" cy="5120293"/>
          </a:xfrm>
          <a:prstGeom prst="rect">
            <a:avLst/>
          </a:prstGeom>
        </p:spPr>
      </p:pic>
      <p:sp>
        <p:nvSpPr>
          <p:cNvPr id="10" name="PoljeZBesedilom 9"/>
          <p:cNvSpPr txBox="1"/>
          <p:nvPr/>
        </p:nvSpPr>
        <p:spPr>
          <a:xfrm>
            <a:off x="8979772" y="5210244"/>
            <a:ext cx="2823538" cy="646331"/>
          </a:xfrm>
          <a:prstGeom prst="rect">
            <a:avLst/>
          </a:prstGeom>
          <a:noFill/>
        </p:spPr>
        <p:txBody>
          <a:bodyPr wrap="square" rtlCol="0">
            <a:spAutoFit/>
          </a:bodyPr>
          <a:lstStyle/>
          <a:p>
            <a:r>
              <a:rPr lang="sl-SI" dirty="0" smtClean="0"/>
              <a:t>Danes h. št. 26. -- Goran Lavrenčak, DAR</a:t>
            </a:r>
            <a:endParaRPr lang="sl-SI" dirty="0"/>
          </a:p>
        </p:txBody>
      </p:sp>
    </p:spTree>
    <p:extLst>
      <p:ext uri="{BB962C8B-B14F-4D97-AF65-F5344CB8AC3E}">
        <p14:creationId xmlns:p14="http://schemas.microsoft.com/office/powerpoint/2010/main" val="3971364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6701" y="1013254"/>
            <a:ext cx="11132303" cy="5695078"/>
          </a:xfrm>
          <a:prstGeom prst="rect">
            <a:avLst/>
          </a:prstGeom>
          <a:solidFill>
            <a:schemeClr val="tx1">
              <a:lumMod val="95000"/>
            </a:schemeClr>
          </a:solidFill>
        </p:spPr>
      </p:pic>
      <p:sp>
        <p:nvSpPr>
          <p:cNvPr id="6" name="Pravokotnik 5"/>
          <p:cNvSpPr/>
          <p:nvPr/>
        </p:nvSpPr>
        <p:spPr>
          <a:xfrm>
            <a:off x="769433" y="270474"/>
            <a:ext cx="6867043" cy="923330"/>
          </a:xfrm>
          <a:prstGeom prst="rect">
            <a:avLst/>
          </a:prstGeom>
        </p:spPr>
        <p:txBody>
          <a:bodyPr wrap="square">
            <a:spAutoFit/>
          </a:bodyPr>
          <a:lstStyle/>
          <a:p>
            <a:r>
              <a:rPr lang="sl-SI" dirty="0" err="1"/>
              <a:t>Predtrška</a:t>
            </a:r>
            <a:r>
              <a:rPr lang="sl-SI" dirty="0"/>
              <a:t> bolha (Radovljiška himna</a:t>
            </a:r>
            <a:r>
              <a:rPr lang="sl-SI" dirty="0" smtClean="0"/>
              <a:t>). [Spesnil] Matevž </a:t>
            </a:r>
            <a:r>
              <a:rPr lang="sl-SI" dirty="0"/>
              <a:t>s kapo</a:t>
            </a:r>
          </a:p>
          <a:p>
            <a:r>
              <a:rPr lang="sl-SI" dirty="0"/>
              <a:t>iz Radovljice</a:t>
            </a:r>
            <a:r>
              <a:rPr lang="sl-SI" dirty="0" smtClean="0"/>
              <a:t>.  </a:t>
            </a:r>
            <a:r>
              <a:rPr lang="sl-SI" dirty="0" err="1" smtClean="0"/>
              <a:t>Predtržani</a:t>
            </a:r>
            <a:r>
              <a:rPr lang="sl-SI" dirty="0" smtClean="0"/>
              <a:t> … v gramofonu, 1911.</a:t>
            </a:r>
            <a:endParaRPr lang="sl-SI" dirty="0"/>
          </a:p>
          <a:p>
            <a:endParaRPr lang="sl-SI" dirty="0"/>
          </a:p>
        </p:txBody>
      </p:sp>
    </p:spTree>
    <p:extLst>
      <p:ext uri="{BB962C8B-B14F-4D97-AF65-F5344CB8AC3E}">
        <p14:creationId xmlns:p14="http://schemas.microsoft.com/office/powerpoint/2010/main" val="3056059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404723" cy="988904"/>
          </a:xfrm>
        </p:spPr>
        <p:txBody>
          <a:bodyPr/>
          <a:lstStyle/>
          <a:p>
            <a:r>
              <a:rPr lang="sl-SI" dirty="0" err="1"/>
              <a:t>Predtrška</a:t>
            </a:r>
            <a:r>
              <a:rPr lang="sl-SI" dirty="0"/>
              <a:t> </a:t>
            </a:r>
            <a:r>
              <a:rPr lang="sl-SI" dirty="0" smtClean="0"/>
              <a:t>bolha </a:t>
            </a:r>
            <a:r>
              <a:rPr lang="sl-SI" sz="2400" dirty="0" smtClean="0"/>
              <a:t>(Radovljiška himna) v ustnem izročilu</a:t>
            </a:r>
            <a:endParaRPr lang="sl-SI" sz="2400" dirty="0"/>
          </a:p>
        </p:txBody>
      </p:sp>
      <p:sp>
        <p:nvSpPr>
          <p:cNvPr id="5" name="Označba mesta vsebine 2"/>
          <p:cNvSpPr txBox="1">
            <a:spLocks/>
          </p:cNvSpPr>
          <p:nvPr/>
        </p:nvSpPr>
        <p:spPr>
          <a:xfrm>
            <a:off x="3233351" y="1441622"/>
            <a:ext cx="2875006" cy="52475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sl-SI" dirty="0"/>
          </a:p>
        </p:txBody>
      </p:sp>
      <p:sp>
        <p:nvSpPr>
          <p:cNvPr id="6" name="Pravokotnik 5"/>
          <p:cNvSpPr/>
          <p:nvPr/>
        </p:nvSpPr>
        <p:spPr>
          <a:xfrm>
            <a:off x="3233351" y="1525699"/>
            <a:ext cx="3027964" cy="4339650"/>
          </a:xfrm>
          <a:prstGeom prst="rect">
            <a:avLst/>
          </a:prstGeom>
        </p:spPr>
        <p:txBody>
          <a:bodyPr wrap="square">
            <a:spAutoFit/>
          </a:bodyPr>
          <a:lstStyle/>
          <a:p>
            <a:endParaRPr lang="sl-SI" sz="1200" dirty="0"/>
          </a:p>
          <a:p>
            <a:r>
              <a:rPr lang="sl-SI" sz="1100" dirty="0"/>
              <a:t>Naenkrat še </a:t>
            </a:r>
            <a:r>
              <a:rPr lang="sl-SI" sz="1100" dirty="0" smtClean="0"/>
              <a:t>Motel </a:t>
            </a:r>
            <a:r>
              <a:rPr lang="sl-SI" sz="1100" dirty="0"/>
              <a:t>za njo prileti,</a:t>
            </a:r>
          </a:p>
          <a:p>
            <a:r>
              <a:rPr lang="sl-SI" sz="1100" dirty="0"/>
              <a:t>Pet strelov iz puške, zadel pa je ni.</a:t>
            </a:r>
          </a:p>
          <a:p>
            <a:r>
              <a:rPr lang="sl-SI" sz="1100" dirty="0"/>
              <a:t>Od </a:t>
            </a:r>
            <a:r>
              <a:rPr lang="sl-SI" sz="1100" dirty="0" err="1" smtClean="0"/>
              <a:t>Hiršmana</a:t>
            </a:r>
            <a:r>
              <a:rPr lang="sl-SI" sz="1100" dirty="0" smtClean="0"/>
              <a:t> </a:t>
            </a:r>
            <a:r>
              <a:rPr lang="sl-SI" sz="1100" dirty="0"/>
              <a:t>doli so vsi pribežali,</a:t>
            </a:r>
          </a:p>
          <a:p>
            <a:r>
              <a:rPr lang="sl-SI" sz="1100" dirty="0"/>
              <a:t>Ker vsakdo je mislil, da bolho b' jo ugnali.</a:t>
            </a:r>
          </a:p>
          <a:p>
            <a:endParaRPr lang="sl-SI" sz="1100" dirty="0"/>
          </a:p>
          <a:p>
            <a:r>
              <a:rPr lang="sl-SI" sz="1100" dirty="0"/>
              <a:t>Zdaj </a:t>
            </a:r>
            <a:r>
              <a:rPr lang="sl-SI" sz="1100" dirty="0" err="1"/>
              <a:t>K</a:t>
            </a:r>
            <a:r>
              <a:rPr lang="sl-SI" sz="1100" dirty="0" err="1" smtClean="0"/>
              <a:t>atež</a:t>
            </a:r>
            <a:r>
              <a:rPr lang="sl-SI" sz="1100" dirty="0" smtClean="0"/>
              <a:t> </a:t>
            </a:r>
            <a:r>
              <a:rPr lang="sl-SI" sz="1100" dirty="0"/>
              <a:t>je rekel: vsi ste zanič,</a:t>
            </a:r>
          </a:p>
          <a:p>
            <a:r>
              <a:rPr lang="sl-SI" sz="1100" dirty="0"/>
              <a:t>To bolho lovite, saj vendar ni ptič.</a:t>
            </a:r>
          </a:p>
          <a:p>
            <a:r>
              <a:rPr lang="sl-SI" sz="1100" dirty="0" err="1"/>
              <a:t>Katrinek</a:t>
            </a:r>
            <a:r>
              <a:rPr lang="sl-SI" sz="1100" dirty="0"/>
              <a:t> pa pravi, jaz stavo </a:t>
            </a:r>
            <a:r>
              <a:rPr lang="sl-SI" sz="1100" dirty="0" err="1"/>
              <a:t>nardim</a:t>
            </a:r>
            <a:r>
              <a:rPr lang="sl-SI" sz="1100" dirty="0"/>
              <a:t>,</a:t>
            </a:r>
          </a:p>
          <a:p>
            <a:r>
              <a:rPr lang="sl-SI" sz="1100" dirty="0"/>
              <a:t>Kdor prvi jo ujame, dobil bo cekin.</a:t>
            </a:r>
          </a:p>
          <a:p>
            <a:endParaRPr lang="sl-SI" sz="1100" dirty="0"/>
          </a:p>
          <a:p>
            <a:r>
              <a:rPr lang="sl-SI" sz="1100" dirty="0"/>
              <a:t>Legatovi </a:t>
            </a:r>
            <a:r>
              <a:rPr lang="sl-SI" sz="1100" dirty="0" smtClean="0"/>
              <a:t>Janez </a:t>
            </a:r>
            <a:r>
              <a:rPr lang="sl-SI" sz="1100" dirty="0"/>
              <a:t>je bolho res ujel,</a:t>
            </a:r>
          </a:p>
          <a:p>
            <a:r>
              <a:rPr lang="sl-SI" sz="1100" dirty="0"/>
              <a:t>A ta ga je ujedla, »preklet« je </a:t>
            </a:r>
            <a:r>
              <a:rPr lang="sl-SI" sz="1100" dirty="0" smtClean="0"/>
              <a:t>zaklel.</a:t>
            </a:r>
            <a:endParaRPr lang="sl-SI" sz="1100" dirty="0"/>
          </a:p>
          <a:p>
            <a:r>
              <a:rPr lang="sl-SI" sz="1100" dirty="0" err="1"/>
              <a:t>Rjavčova</a:t>
            </a:r>
            <a:r>
              <a:rPr lang="sl-SI" sz="1100" dirty="0"/>
              <a:t> </a:t>
            </a:r>
            <a:r>
              <a:rPr lang="sl-SI" sz="1100" dirty="0" smtClean="0"/>
              <a:t>Marjana </a:t>
            </a:r>
            <a:r>
              <a:rPr lang="sl-SI" sz="1100" dirty="0"/>
              <a:t>to bolho pogana,</a:t>
            </a:r>
          </a:p>
          <a:p>
            <a:r>
              <a:rPr lang="sl-SI" sz="1100" dirty="0"/>
              <a:t>Pred </a:t>
            </a:r>
            <a:r>
              <a:rPr lang="sl-SI" sz="1100" dirty="0" err="1" smtClean="0"/>
              <a:t>Žilhom</a:t>
            </a:r>
            <a:r>
              <a:rPr lang="sl-SI" sz="1100" dirty="0" smtClean="0"/>
              <a:t> </a:t>
            </a:r>
            <a:r>
              <a:rPr lang="sl-SI" sz="1100" dirty="0"/>
              <a:t>se ji upre, naprej več ne gre</a:t>
            </a:r>
            <a:r>
              <a:rPr lang="sl-SI" sz="1100" dirty="0" smtClean="0"/>
              <a:t>.</a:t>
            </a:r>
          </a:p>
          <a:p>
            <a:endParaRPr lang="sl-SI" sz="1100" dirty="0"/>
          </a:p>
          <a:p>
            <a:r>
              <a:rPr lang="sl-SI" sz="1100" dirty="0"/>
              <a:t>Zakliče še bliže; vsi skup na pomoč,</a:t>
            </a:r>
          </a:p>
          <a:p>
            <a:r>
              <a:rPr lang="sl-SI" sz="1100" dirty="0"/>
              <a:t>Pred </a:t>
            </a:r>
            <a:r>
              <a:rPr lang="sl-SI" sz="1100" dirty="0" err="1"/>
              <a:t>M</a:t>
            </a:r>
            <a:r>
              <a:rPr lang="sl-SI" sz="1100" dirty="0" err="1" smtClean="0"/>
              <a:t>uhovcem</a:t>
            </a:r>
            <a:r>
              <a:rPr lang="sl-SI" sz="1100" dirty="0" smtClean="0"/>
              <a:t> </a:t>
            </a:r>
            <a:r>
              <a:rPr lang="sl-SI" sz="1100" dirty="0"/>
              <a:t>vpije: spodite jo </a:t>
            </a:r>
            <a:r>
              <a:rPr lang="sl-SI" sz="1100" dirty="0" smtClean="0"/>
              <a:t>proč!</a:t>
            </a:r>
            <a:endParaRPr lang="sl-SI" sz="1100" dirty="0"/>
          </a:p>
          <a:p>
            <a:r>
              <a:rPr lang="sl-SI" sz="1100" dirty="0"/>
              <a:t>In druga dekleta so kar venomer</a:t>
            </a:r>
          </a:p>
          <a:p>
            <a:r>
              <a:rPr lang="sl-SI" sz="1100" dirty="0"/>
              <a:t>Majale z glavami, poglejte jo zver</a:t>
            </a:r>
            <a:r>
              <a:rPr lang="sl-SI" sz="1100" dirty="0" smtClean="0"/>
              <a:t>.</a:t>
            </a:r>
          </a:p>
          <a:p>
            <a:endParaRPr lang="sl-SI" sz="1100" dirty="0"/>
          </a:p>
          <a:p>
            <a:r>
              <a:rPr lang="sl-SI" sz="1100" dirty="0" err="1"/>
              <a:t>Tripot</a:t>
            </a:r>
            <a:r>
              <a:rPr lang="sl-SI" sz="1100" dirty="0"/>
              <a:t> in </a:t>
            </a:r>
            <a:r>
              <a:rPr lang="sl-SI" sz="1100" dirty="0" err="1" smtClean="0"/>
              <a:t>Muhovc</a:t>
            </a:r>
            <a:r>
              <a:rPr lang="sl-SI" sz="1100" dirty="0" smtClean="0"/>
              <a:t> </a:t>
            </a:r>
            <a:r>
              <a:rPr lang="sl-SI" sz="1100" dirty="0"/>
              <a:t>premišljevala sta,</a:t>
            </a:r>
          </a:p>
          <a:p>
            <a:r>
              <a:rPr lang="sl-SI" sz="1100" dirty="0"/>
              <a:t>Kako naj se spravi zverina s sveta.</a:t>
            </a:r>
          </a:p>
          <a:p>
            <a:r>
              <a:rPr lang="sl-SI" sz="1100" dirty="0"/>
              <a:t>Kok in </a:t>
            </a:r>
            <a:r>
              <a:rPr lang="sl-SI" sz="1100" dirty="0" err="1" smtClean="0"/>
              <a:t>Galetovc</a:t>
            </a:r>
            <a:r>
              <a:rPr lang="sl-SI" sz="1100" dirty="0" smtClean="0"/>
              <a:t> </a:t>
            </a:r>
            <a:r>
              <a:rPr lang="sl-SI" sz="1100" dirty="0"/>
              <a:t>sta rekla tako:</a:t>
            </a:r>
          </a:p>
          <a:p>
            <a:r>
              <a:rPr lang="sl-SI" sz="1100" dirty="0"/>
              <a:t>Zaklali jo bomo, pojedla se bo</a:t>
            </a:r>
            <a:r>
              <a:rPr lang="sl-SI" sz="1100" dirty="0" smtClean="0"/>
              <a:t>.</a:t>
            </a:r>
            <a:endParaRPr lang="sl-SI" sz="1200" dirty="0"/>
          </a:p>
        </p:txBody>
      </p:sp>
      <p:sp>
        <p:nvSpPr>
          <p:cNvPr id="7" name="Pravokotnik 6"/>
          <p:cNvSpPr/>
          <p:nvPr/>
        </p:nvSpPr>
        <p:spPr>
          <a:xfrm>
            <a:off x="6228450" y="1687471"/>
            <a:ext cx="2870042" cy="4493538"/>
          </a:xfrm>
          <a:prstGeom prst="rect">
            <a:avLst/>
          </a:prstGeom>
        </p:spPr>
        <p:txBody>
          <a:bodyPr wrap="square">
            <a:spAutoFit/>
          </a:bodyPr>
          <a:lstStyle/>
          <a:p>
            <a:r>
              <a:rPr lang="sl-SI" sz="1100" dirty="0" smtClean="0"/>
              <a:t>Skrbelo </a:t>
            </a:r>
            <a:r>
              <a:rPr lang="sl-SI" sz="1100" dirty="0"/>
              <a:t>je S</a:t>
            </a:r>
            <a:r>
              <a:rPr lang="sl-SI" sz="1100" dirty="0" smtClean="0"/>
              <a:t>andra </a:t>
            </a:r>
            <a:r>
              <a:rPr lang="sl-SI" sz="1100" dirty="0"/>
              <a:t>in </a:t>
            </a:r>
            <a:r>
              <a:rPr lang="sl-SI" sz="1100" dirty="0" smtClean="0"/>
              <a:t>Rašča </a:t>
            </a:r>
            <a:r>
              <a:rPr lang="sl-SI" sz="1100" dirty="0"/>
              <a:t>zelo,</a:t>
            </a:r>
          </a:p>
          <a:p>
            <a:r>
              <a:rPr lang="sl-SI" sz="1100" dirty="0"/>
              <a:t>Kdo lotil se bolhe zaklati jo bo.</a:t>
            </a:r>
          </a:p>
          <a:p>
            <a:r>
              <a:rPr lang="sl-SI" sz="1100" dirty="0"/>
              <a:t>Nato sem s </a:t>
            </a:r>
            <a:r>
              <a:rPr lang="sl-SI" sz="1100" dirty="0" err="1" smtClean="0"/>
              <a:t>Predtrga</a:t>
            </a:r>
            <a:r>
              <a:rPr lang="sl-SI" sz="1100" dirty="0" smtClean="0"/>
              <a:t> </a:t>
            </a:r>
            <a:r>
              <a:rPr lang="sl-SI" sz="1100" dirty="0"/>
              <a:t>je prišel tak </a:t>
            </a:r>
            <a:r>
              <a:rPr lang="sl-SI" sz="1100" dirty="0" smtClean="0"/>
              <a:t>glas</a:t>
            </a:r>
            <a:r>
              <a:rPr lang="sl-SI" sz="1100" dirty="0"/>
              <a:t>,</a:t>
            </a:r>
          </a:p>
          <a:p>
            <a:r>
              <a:rPr lang="sl-SI" sz="1100" dirty="0" err="1"/>
              <a:t>Oparnik</a:t>
            </a:r>
            <a:r>
              <a:rPr lang="sl-SI" sz="1100" dirty="0"/>
              <a:t> naj bolho zakolje za špas.</a:t>
            </a:r>
          </a:p>
          <a:p>
            <a:endParaRPr lang="sl-SI" sz="1100" dirty="0"/>
          </a:p>
          <a:p>
            <a:r>
              <a:rPr lang="sl-SI" sz="1100" dirty="0"/>
              <a:t>Držal jo je </a:t>
            </a:r>
            <a:r>
              <a:rPr lang="sl-SI" sz="1100" dirty="0" err="1" smtClean="0"/>
              <a:t>Ankeršt</a:t>
            </a:r>
            <a:r>
              <a:rPr lang="sl-SI" sz="1100" dirty="0" smtClean="0"/>
              <a:t> </a:t>
            </a:r>
            <a:r>
              <a:rPr lang="sl-SI" sz="1100" dirty="0"/>
              <a:t>in </a:t>
            </a:r>
            <a:r>
              <a:rPr lang="sl-SI" sz="1100" dirty="0" smtClean="0"/>
              <a:t>Marka </a:t>
            </a:r>
            <a:r>
              <a:rPr lang="sl-SI" sz="1100" dirty="0"/>
              <a:t>za vrat,</a:t>
            </a:r>
          </a:p>
          <a:p>
            <a:r>
              <a:rPr lang="sl-SI" sz="1100" dirty="0"/>
              <a:t>Zdaj s </a:t>
            </a:r>
            <a:r>
              <a:rPr lang="sl-SI" sz="1100" dirty="0" err="1"/>
              <a:t>c'pinom</a:t>
            </a:r>
            <a:r>
              <a:rPr lang="sl-SI" sz="1100" dirty="0"/>
              <a:t> jo sune v trebuh in vrat. </a:t>
            </a:r>
          </a:p>
          <a:p>
            <a:r>
              <a:rPr lang="sl-SI" sz="1100" dirty="0"/>
              <a:t>Pritekla, pritekla rdeča je kri,</a:t>
            </a:r>
          </a:p>
          <a:p>
            <a:r>
              <a:rPr lang="sl-SI" sz="1100" dirty="0" err="1"/>
              <a:t>Galenšek</a:t>
            </a:r>
            <a:r>
              <a:rPr lang="sl-SI" sz="1100" dirty="0"/>
              <a:t> jo meša, </a:t>
            </a:r>
            <a:r>
              <a:rPr lang="sl-SI" sz="1100" dirty="0" err="1" smtClean="0"/>
              <a:t>Tomažovc</a:t>
            </a:r>
            <a:r>
              <a:rPr lang="sl-SI" sz="1100" dirty="0" smtClean="0"/>
              <a:t> </a:t>
            </a:r>
            <a:r>
              <a:rPr lang="sl-SI" sz="1100" dirty="0"/>
              <a:t>lovi</a:t>
            </a:r>
            <a:r>
              <a:rPr lang="sl-SI" sz="1100" dirty="0" smtClean="0"/>
              <a:t>.</a:t>
            </a:r>
          </a:p>
          <a:p>
            <a:endParaRPr lang="sl-SI" sz="1100" dirty="0"/>
          </a:p>
          <a:p>
            <a:r>
              <a:rPr lang="sl-SI" sz="1100" dirty="0"/>
              <a:t>Je pršel pogledat </a:t>
            </a:r>
            <a:r>
              <a:rPr lang="sl-SI" sz="1100" dirty="0" err="1"/>
              <a:t>tud</a:t>
            </a:r>
            <a:r>
              <a:rPr lang="sl-SI" sz="1100" dirty="0"/>
              <a:t>' </a:t>
            </a:r>
            <a:r>
              <a:rPr lang="sl-SI" sz="1100" dirty="0" err="1"/>
              <a:t>B</a:t>
            </a:r>
            <a:r>
              <a:rPr lang="sl-SI" sz="1100" dirty="0" err="1" smtClean="0"/>
              <a:t>enčov</a:t>
            </a:r>
            <a:r>
              <a:rPr lang="sl-SI" sz="1100" dirty="0" smtClean="0"/>
              <a:t> </a:t>
            </a:r>
            <a:r>
              <a:rPr lang="sl-SI" sz="1100" dirty="0" err="1" smtClean="0"/>
              <a:t>Mihač</a:t>
            </a:r>
            <a:r>
              <a:rPr lang="sl-SI" sz="1100" dirty="0"/>
              <a:t>,</a:t>
            </a:r>
          </a:p>
          <a:p>
            <a:r>
              <a:rPr lang="sl-SI" sz="1100" dirty="0"/>
              <a:t>Če bolha še diha in kakih je krač.</a:t>
            </a:r>
          </a:p>
          <a:p>
            <a:r>
              <a:rPr lang="sl-SI" sz="1100" dirty="0"/>
              <a:t>Prišel je zraven </a:t>
            </a:r>
            <a:r>
              <a:rPr lang="sl-SI" sz="1100" dirty="0" err="1" smtClean="0"/>
              <a:t>Bavhanov</a:t>
            </a:r>
            <a:r>
              <a:rPr lang="sl-SI" sz="1100" dirty="0" smtClean="0"/>
              <a:t> </a:t>
            </a:r>
            <a:r>
              <a:rPr lang="sl-SI" sz="1100" dirty="0" err="1" smtClean="0"/>
              <a:t>Andrač</a:t>
            </a:r>
            <a:r>
              <a:rPr lang="sl-SI" sz="1100" dirty="0" smtClean="0"/>
              <a:t>,</a:t>
            </a:r>
            <a:endParaRPr lang="sl-SI" sz="1100" dirty="0"/>
          </a:p>
          <a:p>
            <a:r>
              <a:rPr lang="sl-SI" sz="1100" dirty="0"/>
              <a:t>Pa jim je povedal, da to je </a:t>
            </a:r>
            <a:r>
              <a:rPr lang="sl-SI" sz="1100" dirty="0" smtClean="0"/>
              <a:t>bolhač.</a:t>
            </a:r>
            <a:endParaRPr lang="sl-SI" sz="1100" dirty="0"/>
          </a:p>
          <a:p>
            <a:endParaRPr lang="sl-SI" sz="1100" dirty="0"/>
          </a:p>
          <a:p>
            <a:r>
              <a:rPr lang="sl-SI" sz="1100" dirty="0"/>
              <a:t>Zdaj zraven še pride </a:t>
            </a:r>
            <a:r>
              <a:rPr lang="sl-SI" sz="1100" dirty="0" smtClean="0"/>
              <a:t>Legatovi Joža</a:t>
            </a:r>
            <a:r>
              <a:rPr lang="sl-SI" sz="1100" dirty="0"/>
              <a:t>,</a:t>
            </a:r>
          </a:p>
          <a:p>
            <a:r>
              <a:rPr lang="sl-SI" sz="1100" dirty="0"/>
              <a:t>Prav naglo ogleda, če dobra bo koža.</a:t>
            </a:r>
          </a:p>
          <a:p>
            <a:r>
              <a:rPr lang="sl-SI" sz="1100" dirty="0"/>
              <a:t>Sklenili za kožo so dobro kupčijo,</a:t>
            </a:r>
          </a:p>
          <a:p>
            <a:r>
              <a:rPr lang="sl-SI" sz="1100" dirty="0" err="1"/>
              <a:t>Bavantov'mu</a:t>
            </a:r>
            <a:r>
              <a:rPr lang="sl-SI" sz="1100" dirty="0"/>
              <a:t> fantu naj hlače </a:t>
            </a:r>
            <a:r>
              <a:rPr lang="sl-SI" sz="1100" dirty="0" err="1"/>
              <a:t>nar'dijo</a:t>
            </a:r>
            <a:r>
              <a:rPr lang="sl-SI" sz="1100" dirty="0"/>
              <a:t>.</a:t>
            </a:r>
          </a:p>
          <a:p>
            <a:endParaRPr lang="sl-SI" sz="1100" dirty="0"/>
          </a:p>
          <a:p>
            <a:r>
              <a:rPr lang="sl-SI" sz="1100" dirty="0"/>
              <a:t>Nato se začela je slavna gostija,</a:t>
            </a:r>
          </a:p>
          <a:p>
            <a:r>
              <a:rPr lang="sl-SI" sz="1100" dirty="0"/>
              <a:t>Najeli </a:t>
            </a:r>
            <a:r>
              <a:rPr lang="sl-SI" sz="1100" dirty="0" smtClean="0"/>
              <a:t>Matevža</a:t>
            </a:r>
            <a:r>
              <a:rPr lang="sl-SI" sz="1100" dirty="0"/>
              <a:t>, ki lepo zavija.</a:t>
            </a:r>
          </a:p>
          <a:p>
            <a:r>
              <a:rPr lang="sl-SI" sz="1100" dirty="0"/>
              <a:t>Se zbralo je ljudstva na trgu je </a:t>
            </a:r>
            <a:r>
              <a:rPr lang="sl-SI" sz="1100" dirty="0" err="1"/>
              <a:t>tol'ko</a:t>
            </a:r>
            <a:r>
              <a:rPr lang="sl-SI" sz="1100" dirty="0"/>
              <a:t>,</a:t>
            </a:r>
          </a:p>
          <a:p>
            <a:r>
              <a:rPr lang="sl-SI" sz="1100" dirty="0"/>
              <a:t>Da hitro začeli so plesati polko.</a:t>
            </a:r>
          </a:p>
          <a:p>
            <a:endParaRPr lang="sl-SI" sz="1100" dirty="0"/>
          </a:p>
          <a:p>
            <a:endParaRPr lang="sl-SI" sz="1100" dirty="0"/>
          </a:p>
        </p:txBody>
      </p:sp>
      <p:sp>
        <p:nvSpPr>
          <p:cNvPr id="8" name="Pravokotnik 7"/>
          <p:cNvSpPr/>
          <p:nvPr/>
        </p:nvSpPr>
        <p:spPr>
          <a:xfrm>
            <a:off x="9065627" y="1687471"/>
            <a:ext cx="3237470" cy="2462213"/>
          </a:xfrm>
          <a:prstGeom prst="rect">
            <a:avLst/>
          </a:prstGeom>
        </p:spPr>
        <p:txBody>
          <a:bodyPr wrap="square">
            <a:spAutoFit/>
          </a:bodyPr>
          <a:lstStyle/>
          <a:p>
            <a:r>
              <a:rPr lang="sl-SI" sz="1100" dirty="0" smtClean="0"/>
              <a:t>Rjavka </a:t>
            </a:r>
            <a:r>
              <a:rPr lang="sl-SI" sz="1100" dirty="0" err="1"/>
              <a:t>plesavka</a:t>
            </a:r>
            <a:r>
              <a:rPr lang="sl-SI" sz="1100" dirty="0"/>
              <a:t>, pa </a:t>
            </a:r>
            <a:r>
              <a:rPr lang="sl-SI" sz="1100" dirty="0" smtClean="0"/>
              <a:t>Bundra </a:t>
            </a:r>
            <a:r>
              <a:rPr lang="sl-SI" sz="1100" dirty="0"/>
              <a:t>za njo,</a:t>
            </a:r>
          </a:p>
          <a:p>
            <a:r>
              <a:rPr lang="sl-SI" sz="1100" dirty="0"/>
              <a:t>Še </a:t>
            </a:r>
            <a:r>
              <a:rPr lang="sl-SI" sz="1100" dirty="0" smtClean="0"/>
              <a:t>Sandra </a:t>
            </a:r>
            <a:r>
              <a:rPr lang="sl-SI" sz="1100" dirty="0"/>
              <a:t>bi rada, prostora ni </a:t>
            </a:r>
            <a:r>
              <a:rPr lang="sl-SI" sz="1100" dirty="0" err="1"/>
              <a:t>b'lo</a:t>
            </a:r>
            <a:r>
              <a:rPr lang="sl-SI" sz="1100" dirty="0"/>
              <a:t>.</a:t>
            </a:r>
          </a:p>
          <a:p>
            <a:r>
              <a:rPr lang="sl-SI" sz="1100" dirty="0"/>
              <a:t>Klobčarjev </a:t>
            </a:r>
            <a:r>
              <a:rPr lang="sl-SI" sz="1100" dirty="0" smtClean="0"/>
              <a:t>Janez </a:t>
            </a:r>
            <a:r>
              <a:rPr lang="sl-SI" sz="1100" dirty="0"/>
              <a:t>kobilo napreže,</a:t>
            </a:r>
          </a:p>
          <a:p>
            <a:r>
              <a:rPr lang="sl-SI" sz="1100" dirty="0"/>
              <a:t>Povabit' k </a:t>
            </a:r>
            <a:r>
              <a:rPr lang="sl-SI" sz="1100" dirty="0" err="1"/>
              <a:t>bovhačanom</a:t>
            </a:r>
            <a:r>
              <a:rPr lang="sl-SI" sz="1100" dirty="0"/>
              <a:t> tja v L</a:t>
            </a:r>
            <a:r>
              <a:rPr lang="sl-SI" sz="1100" dirty="0" smtClean="0"/>
              <a:t>esce jo ureže.</a:t>
            </a:r>
            <a:endParaRPr lang="sl-SI" sz="1100" dirty="0"/>
          </a:p>
          <a:p>
            <a:endParaRPr lang="sl-SI" sz="1100" dirty="0"/>
          </a:p>
          <a:p>
            <a:r>
              <a:rPr lang="sl-SI" sz="1100" dirty="0" err="1"/>
              <a:t>Majčovi</a:t>
            </a:r>
            <a:r>
              <a:rPr lang="sl-SI" sz="1100" dirty="0"/>
              <a:t> </a:t>
            </a:r>
            <a:r>
              <a:rPr lang="sl-SI" sz="1100" dirty="0" smtClean="0"/>
              <a:t>Janez </a:t>
            </a:r>
            <a:r>
              <a:rPr lang="sl-SI" sz="1100" dirty="0"/>
              <a:t>doma je sedel,</a:t>
            </a:r>
          </a:p>
          <a:p>
            <a:r>
              <a:rPr lang="sl-SI" sz="1100" dirty="0"/>
              <a:t>Vabilo na bolho je tudi prejel.</a:t>
            </a:r>
          </a:p>
          <a:p>
            <a:r>
              <a:rPr lang="sl-SI" sz="1100" dirty="0"/>
              <a:t>Še kok se je hvalil, da velik' je prodal,</a:t>
            </a:r>
          </a:p>
          <a:p>
            <a:r>
              <a:rPr lang="sl-SI" sz="1100" dirty="0"/>
              <a:t>Sam' popra in </a:t>
            </a:r>
            <a:r>
              <a:rPr lang="sl-SI" sz="1100" dirty="0" err="1"/>
              <a:t>jesha</a:t>
            </a:r>
            <a:r>
              <a:rPr lang="sl-SI" sz="1100" dirty="0"/>
              <a:t> imel je </a:t>
            </a:r>
            <a:r>
              <a:rPr lang="sl-SI" sz="1100" dirty="0" err="1"/>
              <a:t>premal</a:t>
            </a:r>
            <a:r>
              <a:rPr lang="sl-SI" sz="1100" dirty="0"/>
              <a:t>.</a:t>
            </a:r>
          </a:p>
          <a:p>
            <a:endParaRPr lang="sl-SI" sz="1100" dirty="0" smtClean="0"/>
          </a:p>
          <a:p>
            <a:endParaRPr lang="sl-SI" sz="1100" dirty="0"/>
          </a:p>
          <a:p>
            <a:endParaRPr lang="sl-SI" sz="1100" dirty="0"/>
          </a:p>
          <a:p>
            <a:r>
              <a:rPr lang="sl-SI" sz="1100" dirty="0"/>
              <a:t>Pretržani bolho so jedli, bolhe pa </a:t>
            </a:r>
            <a:r>
              <a:rPr lang="sl-SI" sz="1100" dirty="0" smtClean="0"/>
              <a:t>men</a:t>
            </a:r>
            <a:r>
              <a:rPr lang="sl-SI" sz="1100" dirty="0" smtClean="0">
                <a:latin typeface="Arial" panose="020B0604020202020204" pitchFamily="34" charset="0"/>
                <a:cs typeface="Arial" panose="020B0604020202020204" pitchFamily="34" charset="0"/>
              </a:rPr>
              <a:t>è</a:t>
            </a:r>
            <a:r>
              <a:rPr lang="sl-SI" sz="1100" dirty="0" smtClean="0"/>
              <a:t>,</a:t>
            </a:r>
            <a:endParaRPr lang="sl-SI" sz="1100" dirty="0"/>
          </a:p>
          <a:p>
            <a:r>
              <a:rPr lang="sl-SI" sz="1100" dirty="0"/>
              <a:t>Zato pa sem zložil to pesem od nje.</a:t>
            </a:r>
          </a:p>
        </p:txBody>
      </p:sp>
      <p:sp>
        <p:nvSpPr>
          <p:cNvPr id="10" name="Pravokotnik 9"/>
          <p:cNvSpPr/>
          <p:nvPr/>
        </p:nvSpPr>
        <p:spPr>
          <a:xfrm>
            <a:off x="276081" y="1756721"/>
            <a:ext cx="3027292" cy="4355038"/>
          </a:xfrm>
          <a:prstGeom prst="rect">
            <a:avLst/>
          </a:prstGeom>
        </p:spPr>
        <p:txBody>
          <a:bodyPr wrap="square">
            <a:spAutoFit/>
          </a:bodyPr>
          <a:lstStyle/>
          <a:p>
            <a:r>
              <a:rPr lang="sl-SI" sz="1100" dirty="0"/>
              <a:t>Prišli so prišli vsi </a:t>
            </a:r>
            <a:r>
              <a:rPr lang="sl-SI" sz="1100" dirty="0" err="1" smtClean="0"/>
              <a:t>Pretržanci</a:t>
            </a:r>
            <a:r>
              <a:rPr lang="sl-SI" sz="1100" dirty="0"/>
              <a:t>,</a:t>
            </a:r>
          </a:p>
          <a:p>
            <a:r>
              <a:rPr lang="sl-SI" sz="1100" dirty="0"/>
              <a:t>In so lovili bolho po klanci.</a:t>
            </a:r>
          </a:p>
          <a:p>
            <a:r>
              <a:rPr lang="sl-SI" sz="1100" dirty="0"/>
              <a:t>Glejte tam, glejte, </a:t>
            </a:r>
            <a:r>
              <a:rPr lang="sl-SI" sz="1100" dirty="0" smtClean="0"/>
              <a:t>Tevža Franceta</a:t>
            </a:r>
            <a:r>
              <a:rPr lang="sl-SI" sz="1100" dirty="0"/>
              <a:t>,</a:t>
            </a:r>
          </a:p>
          <a:p>
            <a:r>
              <a:rPr lang="sl-SI" sz="1100" dirty="0"/>
              <a:t>Gori po beki, kako jo opleta.</a:t>
            </a:r>
          </a:p>
          <a:p>
            <a:endParaRPr lang="sl-SI" sz="1100" dirty="0"/>
          </a:p>
          <a:p>
            <a:r>
              <a:rPr lang="sl-SI" sz="1100" dirty="0" err="1"/>
              <a:t>Oparnikov</a:t>
            </a:r>
            <a:r>
              <a:rPr lang="sl-SI" sz="1100" dirty="0"/>
              <a:t> </a:t>
            </a:r>
            <a:r>
              <a:rPr lang="sl-SI" sz="1100" dirty="0" smtClean="0"/>
              <a:t>Janez </a:t>
            </a:r>
            <a:r>
              <a:rPr lang="sl-SI" sz="1100" dirty="0"/>
              <a:t>s </a:t>
            </a:r>
            <a:r>
              <a:rPr lang="sl-SI" sz="1100" dirty="0" err="1"/>
              <a:t>tavel'kim</a:t>
            </a:r>
            <a:r>
              <a:rPr lang="sl-SI" sz="1100" dirty="0"/>
              <a:t> zvoni,</a:t>
            </a:r>
          </a:p>
          <a:p>
            <a:r>
              <a:rPr lang="sl-SI" sz="1100" dirty="0"/>
              <a:t>Ker ve, da se </a:t>
            </a:r>
            <a:r>
              <a:rPr lang="sl-SI" sz="1100" dirty="0" err="1" smtClean="0"/>
              <a:t>Muhovc</a:t>
            </a:r>
            <a:r>
              <a:rPr lang="sl-SI" sz="1100" dirty="0" smtClean="0"/>
              <a:t> </a:t>
            </a:r>
            <a:r>
              <a:rPr lang="sl-SI" sz="1100" dirty="0"/>
              <a:t>še bolhe boji.</a:t>
            </a:r>
          </a:p>
          <a:p>
            <a:r>
              <a:rPr lang="sl-SI" sz="1100" dirty="0"/>
              <a:t>Še </a:t>
            </a:r>
            <a:r>
              <a:rPr lang="sl-SI" sz="1100" dirty="0" err="1" smtClean="0"/>
              <a:t>Katež</a:t>
            </a:r>
            <a:r>
              <a:rPr lang="sl-SI" sz="1100" dirty="0" smtClean="0"/>
              <a:t> </a:t>
            </a:r>
            <a:r>
              <a:rPr lang="sl-SI" sz="1100" dirty="0"/>
              <a:t>je pravil, tako nam je </a:t>
            </a:r>
            <a:r>
              <a:rPr lang="sl-SI" sz="1100" dirty="0" err="1"/>
              <a:t>djal</a:t>
            </a:r>
            <a:r>
              <a:rPr lang="sl-SI" sz="1100" dirty="0"/>
              <a:t>:</a:t>
            </a:r>
          </a:p>
          <a:p>
            <a:r>
              <a:rPr lang="sl-SI" sz="1100" dirty="0"/>
              <a:t>Z nabasano puško sem bolhe se bal.</a:t>
            </a:r>
          </a:p>
          <a:p>
            <a:endParaRPr lang="sl-SI" sz="1100" dirty="0"/>
          </a:p>
          <a:p>
            <a:r>
              <a:rPr lang="sl-SI" sz="1100" dirty="0"/>
              <a:t>Še </a:t>
            </a:r>
            <a:r>
              <a:rPr lang="sl-SI" sz="1100" dirty="0" err="1" smtClean="0"/>
              <a:t>Pužmanov</a:t>
            </a:r>
            <a:r>
              <a:rPr lang="sl-SI" sz="1100" dirty="0" smtClean="0"/>
              <a:t> Joža</a:t>
            </a:r>
            <a:r>
              <a:rPr lang="sl-SI" sz="1100" dirty="0"/>
              <a:t>, čeprav </a:t>
            </a:r>
            <a:r>
              <a:rPr lang="sl-SI" sz="1100" dirty="0" smtClean="0"/>
              <a:t>Pretržan</a:t>
            </a:r>
            <a:r>
              <a:rPr lang="sl-SI" sz="1100" dirty="0"/>
              <a:t>,</a:t>
            </a:r>
          </a:p>
          <a:p>
            <a:r>
              <a:rPr lang="sl-SI" sz="1100" dirty="0"/>
              <a:t>Je zbežal pred bolho, nihče ne ve, kam.</a:t>
            </a:r>
          </a:p>
          <a:p>
            <a:r>
              <a:rPr lang="sl-SI" sz="1100" dirty="0"/>
              <a:t>Kako ga iskala je </a:t>
            </a:r>
            <a:r>
              <a:rPr lang="sl-SI" sz="1100" dirty="0" smtClean="0"/>
              <a:t>Jerca </a:t>
            </a:r>
            <a:r>
              <a:rPr lang="sl-SI" sz="1100" dirty="0"/>
              <a:t>povsod,</a:t>
            </a:r>
          </a:p>
          <a:p>
            <a:r>
              <a:rPr lang="sl-SI" sz="1100" dirty="0"/>
              <a:t>Ker zanj se je bala in božjih nezgod.</a:t>
            </a:r>
          </a:p>
          <a:p>
            <a:endParaRPr lang="sl-SI" sz="1100" dirty="0"/>
          </a:p>
          <a:p>
            <a:r>
              <a:rPr lang="sl-SI" sz="1100" dirty="0"/>
              <a:t>Priteče pred </a:t>
            </a:r>
            <a:r>
              <a:rPr lang="sl-SI" sz="1100" dirty="0" err="1" smtClean="0"/>
              <a:t>Jurgla</a:t>
            </a:r>
            <a:r>
              <a:rPr lang="sl-SI" sz="1100" dirty="0" smtClean="0"/>
              <a:t> </a:t>
            </a:r>
            <a:r>
              <a:rPr lang="sl-SI" sz="1100" dirty="0"/>
              <a:t>čevljar </a:t>
            </a:r>
            <a:r>
              <a:rPr lang="sl-SI" sz="1100" dirty="0" smtClean="0"/>
              <a:t>Debeljak</a:t>
            </a:r>
            <a:r>
              <a:rPr lang="sl-SI" sz="1100" dirty="0"/>
              <a:t>,</a:t>
            </a:r>
          </a:p>
          <a:p>
            <a:r>
              <a:rPr lang="sl-SI" sz="1100" dirty="0"/>
              <a:t>Ko bolho zagleda, se skrije v svinjak.</a:t>
            </a:r>
          </a:p>
          <a:p>
            <a:r>
              <a:rPr lang="sl-SI" sz="1100" dirty="0"/>
              <a:t>Hrvat z mesarico pa bil je na </a:t>
            </a:r>
            <a:r>
              <a:rPr lang="sl-SI" sz="1100" dirty="0" err="1"/>
              <a:t>vaht</a:t>
            </a:r>
            <a:r>
              <a:rPr lang="sl-SI" sz="1100" dirty="0"/>
              <a:t>,</a:t>
            </a:r>
          </a:p>
          <a:p>
            <a:r>
              <a:rPr lang="sl-SI" sz="1100" dirty="0"/>
              <a:t>Ko bolho zagleda, že stopi </a:t>
            </a:r>
            <a:r>
              <a:rPr lang="sl-SI" sz="1100" dirty="0" err="1" smtClean="0"/>
              <a:t>abtaht</a:t>
            </a:r>
            <a:r>
              <a:rPr lang="sl-SI" sz="1100" dirty="0" smtClean="0"/>
              <a:t>.</a:t>
            </a:r>
          </a:p>
          <a:p>
            <a:endParaRPr lang="sl-SI" sz="1100" dirty="0"/>
          </a:p>
          <a:p>
            <a:r>
              <a:rPr lang="sl-SI" sz="1100" dirty="0" err="1"/>
              <a:t>Muhovčov</a:t>
            </a:r>
            <a:r>
              <a:rPr lang="sl-SI" sz="1100" dirty="0"/>
              <a:t> </a:t>
            </a:r>
            <a:r>
              <a:rPr lang="sl-SI" sz="1100" dirty="0" smtClean="0"/>
              <a:t>Janez </a:t>
            </a:r>
            <a:r>
              <a:rPr lang="sl-SI" sz="1100" dirty="0"/>
              <a:t>na pragu stoji,</a:t>
            </a:r>
          </a:p>
          <a:p>
            <a:r>
              <a:rPr lang="sl-SI" sz="1100" dirty="0"/>
              <a:t>Ko bolho zagleda, v hlače </a:t>
            </a:r>
            <a:r>
              <a:rPr lang="sl-SI" sz="1100" dirty="0" err="1"/>
              <a:t>nardi</a:t>
            </a:r>
            <a:r>
              <a:rPr lang="sl-SI" sz="1100" dirty="0"/>
              <a:t>.</a:t>
            </a:r>
          </a:p>
          <a:p>
            <a:r>
              <a:rPr lang="sl-SI" sz="1100" dirty="0"/>
              <a:t>Legatovi </a:t>
            </a:r>
            <a:r>
              <a:rPr lang="sl-SI" sz="1100" dirty="0" smtClean="0"/>
              <a:t>Jaka čez </a:t>
            </a:r>
            <a:r>
              <a:rPr lang="sl-SI" sz="1100" dirty="0"/>
              <a:t>trg </a:t>
            </a:r>
            <a:r>
              <a:rPr lang="sl-SI" sz="1100" dirty="0" err="1"/>
              <a:t>prikrevlja</a:t>
            </a:r>
            <a:r>
              <a:rPr lang="sl-SI" sz="1100" dirty="0"/>
              <a:t>,</a:t>
            </a:r>
          </a:p>
          <a:p>
            <a:r>
              <a:rPr lang="sl-SI" sz="1100" dirty="0"/>
              <a:t>Se v strahu pred </a:t>
            </a:r>
            <a:r>
              <a:rPr lang="sl-SI" sz="1100" dirty="0" smtClean="0"/>
              <a:t>bolho </a:t>
            </a:r>
            <a:r>
              <a:rPr lang="sl-SI" sz="1100" dirty="0"/>
              <a:t>v gostilno poda</a:t>
            </a:r>
            <a:r>
              <a:rPr lang="sl-SI" sz="1200" dirty="0"/>
              <a:t>.</a:t>
            </a:r>
          </a:p>
          <a:p>
            <a:endParaRPr lang="sl-SI" sz="1200" dirty="0"/>
          </a:p>
        </p:txBody>
      </p:sp>
      <p:sp>
        <p:nvSpPr>
          <p:cNvPr id="3" name="PoljeZBesedilom 2"/>
          <p:cNvSpPr txBox="1"/>
          <p:nvPr/>
        </p:nvSpPr>
        <p:spPr>
          <a:xfrm>
            <a:off x="9323654" y="6181009"/>
            <a:ext cx="2754280" cy="369332"/>
          </a:xfrm>
          <a:prstGeom prst="rect">
            <a:avLst/>
          </a:prstGeom>
          <a:noFill/>
        </p:spPr>
        <p:txBody>
          <a:bodyPr wrap="none" rtlCol="0">
            <a:spAutoFit/>
          </a:bodyPr>
          <a:lstStyle/>
          <a:p>
            <a:r>
              <a:rPr lang="sl-SI" dirty="0" smtClean="0"/>
              <a:t>Goran Lavrenčak, DAR</a:t>
            </a:r>
            <a:endParaRPr lang="sl-SI" dirty="0"/>
          </a:p>
        </p:txBody>
      </p:sp>
    </p:spTree>
    <p:extLst>
      <p:ext uri="{BB962C8B-B14F-4D97-AF65-F5344CB8AC3E}">
        <p14:creationId xmlns:p14="http://schemas.microsoft.com/office/powerpoint/2010/main" val="1993358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 </a:t>
            </a:r>
            <a:r>
              <a:rPr lang="sl-SI" dirty="0" err="1" smtClean="0"/>
              <a:t>Predtrški</a:t>
            </a:r>
            <a:r>
              <a:rPr lang="sl-SI" dirty="0" smtClean="0"/>
              <a:t> bolhi</a:t>
            </a:r>
            <a:endParaRPr lang="sl-SI" dirty="0"/>
          </a:p>
        </p:txBody>
      </p:sp>
      <p:sp>
        <p:nvSpPr>
          <p:cNvPr id="3" name="Označba mesta vsebine 2"/>
          <p:cNvSpPr>
            <a:spLocks noGrp="1"/>
          </p:cNvSpPr>
          <p:nvPr>
            <p:ph idx="1"/>
          </p:nvPr>
        </p:nvSpPr>
        <p:spPr/>
        <p:txBody>
          <a:bodyPr>
            <a:normAutofit/>
          </a:bodyPr>
          <a:lstStyle/>
          <a:p>
            <a:pPr marL="0" indent="0">
              <a:buNone/>
            </a:pPr>
            <a:r>
              <a:rPr lang="sl-SI" dirty="0" smtClean="0"/>
              <a:t>„V tem delu </a:t>
            </a:r>
            <a:r>
              <a:rPr lang="sl-SI" dirty="0"/>
              <a:t>vidimo transformacije in imitacije ljudskih in umetnih pesmi, npr. »</a:t>
            </a:r>
            <a:r>
              <a:rPr lang="sl-SI" dirty="0" err="1"/>
              <a:t>Predtrška</a:t>
            </a:r>
            <a:r>
              <a:rPr lang="sl-SI" dirty="0"/>
              <a:t> bolha« </a:t>
            </a:r>
            <a:r>
              <a:rPr lang="sl-SI" dirty="0" smtClean="0"/>
              <a:t>je spremenjena </a:t>
            </a:r>
            <a:r>
              <a:rPr lang="sl-SI" dirty="0"/>
              <a:t>ljudska šaljiva pesem, razširjena v šaljivo komično-groteskno pesnitev. V </a:t>
            </a:r>
            <a:r>
              <a:rPr lang="sl-SI" dirty="0" smtClean="0"/>
              <a:t>besedilo »</a:t>
            </a:r>
            <a:r>
              <a:rPr lang="sl-SI" dirty="0"/>
              <a:t>Pri 'Lectarju' v Radovljici« je kot </a:t>
            </a:r>
            <a:r>
              <a:rPr lang="sl-SI" dirty="0" err="1" smtClean="0"/>
              <a:t>medbesedilno</a:t>
            </a:r>
            <a:r>
              <a:rPr lang="sl-SI" dirty="0" smtClean="0"/>
              <a:t> </a:t>
            </a:r>
            <a:r>
              <a:rPr lang="sl-SI" dirty="0"/>
              <a:t>odnosnico vključil pesem Jurija </a:t>
            </a:r>
            <a:r>
              <a:rPr lang="sl-SI" dirty="0" smtClean="0"/>
              <a:t>Vodovnika »</a:t>
            </a:r>
            <a:r>
              <a:rPr lang="sl-SI" dirty="0"/>
              <a:t>Blagor </a:t>
            </a:r>
            <a:r>
              <a:rPr lang="sl-SI" dirty="0" err="1"/>
              <a:t>teb</a:t>
            </a:r>
            <a:r>
              <a:rPr lang="sl-SI" dirty="0"/>
              <a:t> </a:t>
            </a:r>
            <a:r>
              <a:rPr lang="sl-SI" dirty="0" err="1"/>
              <a:t>Škomarska</a:t>
            </a:r>
            <a:r>
              <a:rPr lang="sl-SI" dirty="0"/>
              <a:t> fara« (Cerar 1911: 20–21). V pesmi »Gospa </a:t>
            </a:r>
            <a:r>
              <a:rPr lang="sl-SI" dirty="0" err="1"/>
              <a:t>Jurgelnova</a:t>
            </a:r>
            <a:r>
              <a:rPr lang="sl-SI" dirty="0"/>
              <a:t>« (Cerar 1911</a:t>
            </a:r>
            <a:r>
              <a:rPr lang="sl-SI" dirty="0" smtClean="0"/>
              <a:t>: 48–50</a:t>
            </a:r>
            <a:r>
              <a:rPr lang="sl-SI" dirty="0"/>
              <a:t>) je opaziti transformacijo pesmi »Taka je moja žena« (GNI M 31.796). Napisal je </a:t>
            </a:r>
            <a:r>
              <a:rPr lang="sl-SI" dirty="0" smtClean="0"/>
              <a:t>tudi priredbo </a:t>
            </a:r>
            <a:r>
              <a:rPr lang="sl-SI" dirty="0"/>
              <a:t>pesmi Franceta Prešerna »Pod oknom«, </a:t>
            </a:r>
            <a:r>
              <a:rPr lang="sl-SI" dirty="0" smtClean="0"/>
              <a:t>[…] lahko </a:t>
            </a:r>
            <a:r>
              <a:rPr lang="sl-SI" dirty="0"/>
              <a:t>bi rekli, da gre za </a:t>
            </a:r>
            <a:r>
              <a:rPr lang="sl-SI" dirty="0" smtClean="0"/>
              <a:t>parodijo,“ (</a:t>
            </a:r>
            <a:r>
              <a:rPr lang="sl-SI" dirty="0" err="1" smtClean="0"/>
              <a:t>Maretka</a:t>
            </a:r>
            <a:r>
              <a:rPr lang="sl-SI" dirty="0" smtClean="0"/>
              <a:t> Golež Kavčič</a:t>
            </a:r>
            <a:r>
              <a:rPr lang="sl-SI" dirty="0"/>
              <a:t>, Avgusta </a:t>
            </a:r>
            <a:r>
              <a:rPr lang="sl-SI" dirty="0" smtClean="0"/>
              <a:t>Danilova</a:t>
            </a:r>
            <a:r>
              <a:rPr lang="sl-SI" dirty="0"/>
              <a:t>, interpretka ljudskih </a:t>
            </a:r>
            <a:r>
              <a:rPr lang="sl-SI" dirty="0" smtClean="0"/>
              <a:t>in Umetnih </a:t>
            </a:r>
            <a:r>
              <a:rPr lang="sl-SI" dirty="0"/>
              <a:t>pesmi na gramofonskih </a:t>
            </a:r>
            <a:r>
              <a:rPr lang="sl-SI" dirty="0" smtClean="0"/>
              <a:t>ploščah: Med </a:t>
            </a:r>
            <a:r>
              <a:rPr lang="sl-SI" dirty="0"/>
              <a:t>identifikacijo, hibridizacijo </a:t>
            </a:r>
            <a:r>
              <a:rPr lang="sl-SI" dirty="0" smtClean="0"/>
              <a:t>in popularizacijo izročila</a:t>
            </a:r>
            <a:r>
              <a:rPr lang="sl-SI" i="1" dirty="0" smtClean="0"/>
              <a:t>. </a:t>
            </a:r>
            <a:r>
              <a:rPr lang="sl-SI" i="1" dirty="0" err="1" smtClean="0"/>
              <a:t>Traditiones</a:t>
            </a:r>
            <a:r>
              <a:rPr lang="sl-SI" i="1" dirty="0" smtClean="0"/>
              <a:t> </a:t>
            </a:r>
            <a:r>
              <a:rPr lang="sl-SI" dirty="0" smtClean="0"/>
              <a:t>43/2 (2014).</a:t>
            </a:r>
            <a:endParaRPr lang="sl-SI" dirty="0"/>
          </a:p>
          <a:p>
            <a:pPr marL="0" indent="0">
              <a:buNone/>
            </a:pPr>
            <a:endParaRPr lang="sl-SI" dirty="0"/>
          </a:p>
        </p:txBody>
      </p:sp>
    </p:spTree>
    <p:extLst>
      <p:ext uri="{BB962C8B-B14F-4D97-AF65-F5344CB8AC3E}">
        <p14:creationId xmlns:p14="http://schemas.microsoft.com/office/powerpoint/2010/main" val="3894260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Goran Lavrenčak o </a:t>
            </a:r>
            <a:r>
              <a:rPr lang="sl-SI" dirty="0" err="1" smtClean="0"/>
              <a:t>Predtrški</a:t>
            </a:r>
            <a:r>
              <a:rPr lang="sl-SI" dirty="0" smtClean="0"/>
              <a:t> bolhi</a:t>
            </a:r>
            <a:endParaRPr lang="sl-SI" dirty="0"/>
          </a:p>
        </p:txBody>
      </p:sp>
      <p:sp>
        <p:nvSpPr>
          <p:cNvPr id="3" name="Označba mesta vsebine 2"/>
          <p:cNvSpPr>
            <a:spLocks noGrp="1"/>
          </p:cNvSpPr>
          <p:nvPr>
            <p:ph idx="1"/>
          </p:nvPr>
        </p:nvSpPr>
        <p:spPr>
          <a:xfrm>
            <a:off x="1062123" y="1594022"/>
            <a:ext cx="10380234" cy="4847967"/>
          </a:xfrm>
        </p:spPr>
        <p:txBody>
          <a:bodyPr>
            <a:normAutofit lnSpcReduction="10000"/>
          </a:bodyPr>
          <a:lstStyle/>
          <a:p>
            <a:r>
              <a:rPr lang="sl-SI" sz="2400" dirty="0" err="1"/>
              <a:t>Beuč</a:t>
            </a:r>
            <a:r>
              <a:rPr lang="sl-SI" sz="2400" dirty="0"/>
              <a:t> je BENČ, Opornik je OPARNIK. </a:t>
            </a:r>
            <a:r>
              <a:rPr lang="sl-SI" sz="2400" dirty="0" err="1" smtClean="0"/>
              <a:t>Rašc</a:t>
            </a:r>
            <a:r>
              <a:rPr lang="sl-SI" sz="2400" dirty="0"/>
              <a:t> je RAŠČ, </a:t>
            </a:r>
            <a:r>
              <a:rPr lang="sl-SI" sz="2400" dirty="0" err="1"/>
              <a:t>Triplet</a:t>
            </a:r>
            <a:r>
              <a:rPr lang="sl-SI" sz="2400" dirty="0"/>
              <a:t> je TRIPOT</a:t>
            </a:r>
            <a:r>
              <a:rPr lang="sl-SI" sz="2400" dirty="0" smtClean="0"/>
              <a:t>.</a:t>
            </a:r>
          </a:p>
          <a:p>
            <a:r>
              <a:rPr lang="sl-SI" sz="2400" dirty="0"/>
              <a:t>V </a:t>
            </a:r>
            <a:r>
              <a:rPr lang="sl-SI" sz="2400" dirty="0" err="1"/>
              <a:t>radovljici</a:t>
            </a:r>
            <a:r>
              <a:rPr lang="sl-SI" sz="2400" dirty="0"/>
              <a:t> je </a:t>
            </a:r>
            <a:r>
              <a:rPr lang="sl-SI" sz="2400" dirty="0" err="1"/>
              <a:t>Fojž</a:t>
            </a:r>
            <a:r>
              <a:rPr lang="sl-SI" sz="2400" dirty="0"/>
              <a:t> naredil neko igračo o </a:t>
            </a:r>
            <a:r>
              <a:rPr lang="sl-SI" sz="2400" dirty="0" err="1"/>
              <a:t>bovhi</a:t>
            </a:r>
            <a:r>
              <a:rPr lang="sl-SI" sz="2400" dirty="0"/>
              <a:t>, imeli so sprevod (za pusta sigurno, ne vem pa če tudi kaj resnejšega</a:t>
            </a:r>
            <a:r>
              <a:rPr lang="sl-SI" sz="2400" dirty="0" smtClean="0"/>
              <a:t>)</a:t>
            </a:r>
          </a:p>
          <a:p>
            <a:pPr marL="0" indent="0">
              <a:buNone/>
            </a:pPr>
            <a:endParaRPr lang="sl-SI" sz="2400" dirty="0" smtClean="0"/>
          </a:p>
          <a:p>
            <a:pPr marL="0" indent="0">
              <a:buNone/>
            </a:pPr>
            <a:r>
              <a:rPr lang="sl-SI" sz="2400" dirty="0" smtClean="0"/>
              <a:t>Matevž Golmajer, p</a:t>
            </a:r>
            <a:r>
              <a:rPr lang="sl-SI" sz="2400" dirty="0"/>
              <a:t>. d. </a:t>
            </a:r>
            <a:r>
              <a:rPr lang="sl-SI" sz="2400" dirty="0" err="1" smtClean="0"/>
              <a:t>Func</a:t>
            </a:r>
            <a:r>
              <a:rPr lang="sl-SI" sz="2400" dirty="0" smtClean="0"/>
              <a:t> </a:t>
            </a:r>
            <a:r>
              <a:rPr lang="sl-SI" sz="2400" dirty="0"/>
              <a:t>(</a:t>
            </a:r>
            <a:r>
              <a:rPr lang="sl-SI" sz="2400" dirty="0" err="1"/>
              <a:t>Funčov</a:t>
            </a:r>
            <a:r>
              <a:rPr lang="sl-SI" sz="2400" dirty="0"/>
              <a:t> Matevž, tudi Matevž s </a:t>
            </a:r>
            <a:r>
              <a:rPr lang="sl-SI" sz="2400" dirty="0" smtClean="0"/>
              <a:t>kapo. roj</a:t>
            </a:r>
            <a:r>
              <a:rPr lang="sl-SI" sz="2400" dirty="0"/>
              <a:t>. ok. 1870 – um. ok. </a:t>
            </a:r>
            <a:r>
              <a:rPr lang="sl-SI" sz="2400" dirty="0" smtClean="0"/>
              <a:t>1932, nekoč </a:t>
            </a:r>
            <a:r>
              <a:rPr lang="sl-SI" sz="2400" dirty="0" err="1" smtClean="0"/>
              <a:t>Predtrg</a:t>
            </a:r>
            <a:r>
              <a:rPr lang="sl-SI" sz="2400" dirty="0" smtClean="0"/>
              <a:t> 25, danes </a:t>
            </a:r>
            <a:r>
              <a:rPr lang="sl-SI" sz="2400" dirty="0"/>
              <a:t>Ljubljanska cesta </a:t>
            </a:r>
            <a:r>
              <a:rPr lang="sl-SI" sz="2400" dirty="0" smtClean="0"/>
              <a:t>10) je bil </a:t>
            </a:r>
            <a:r>
              <a:rPr lang="sl-SI" sz="2400" dirty="0" err="1" smtClean="0"/>
              <a:t>Katežev</a:t>
            </a:r>
            <a:r>
              <a:rPr lang="sl-SI" sz="2400" dirty="0" smtClean="0"/>
              <a:t> sorodnik; ti imajo hišo danes drugje. Pokopan je bil v </a:t>
            </a:r>
            <a:r>
              <a:rPr lang="sl-SI" sz="2400" dirty="0"/>
              <a:t>Radovljici, </a:t>
            </a:r>
            <a:r>
              <a:rPr lang="sl-SI" sz="2400" dirty="0" smtClean="0"/>
              <a:t>groba ni več. Pisal je priložnostne pesmi in jih pel ob igranju na citre. Zgodaj je oslepel,  nosil </a:t>
            </a:r>
            <a:r>
              <a:rPr lang="sl-SI" sz="2400" dirty="0"/>
              <a:t>je temna </a:t>
            </a:r>
            <a:r>
              <a:rPr lang="sl-SI" sz="2400" dirty="0" smtClean="0"/>
              <a:t>očala, hodil </a:t>
            </a:r>
            <a:r>
              <a:rPr lang="sl-SI" sz="2400" dirty="0"/>
              <a:t>po </a:t>
            </a:r>
            <a:r>
              <a:rPr lang="sl-SI" sz="2400" dirty="0" smtClean="0"/>
              <a:t>hišah in zabaval ljudi, menda tudi v Celovcu. Spremljal ga je kužek, tri </a:t>
            </a:r>
            <a:r>
              <a:rPr lang="sl-SI" sz="2400" dirty="0"/>
              <a:t>dni do tja in tri dni nazaj. </a:t>
            </a:r>
            <a:r>
              <a:rPr lang="sl-SI" sz="2400" dirty="0" smtClean="0"/>
              <a:t>Rad </a:t>
            </a:r>
            <a:r>
              <a:rPr lang="sl-SI" sz="2400" dirty="0"/>
              <a:t>je žvečil tobak. </a:t>
            </a:r>
            <a:r>
              <a:rPr lang="sl-SI" sz="2400" dirty="0" smtClean="0"/>
              <a:t>Pred </a:t>
            </a:r>
            <a:r>
              <a:rPr lang="sl-SI" sz="2400" dirty="0"/>
              <a:t>1. svetovno vojno </a:t>
            </a:r>
            <a:r>
              <a:rPr lang="sl-SI" sz="2400" dirty="0" smtClean="0"/>
              <a:t>je pel </a:t>
            </a:r>
            <a:r>
              <a:rPr lang="sl-SI" sz="2400" dirty="0"/>
              <a:t>v </a:t>
            </a:r>
            <a:r>
              <a:rPr lang="sl-SI" sz="2400" dirty="0" err="1"/>
              <a:t>Predtrškem</a:t>
            </a:r>
            <a:r>
              <a:rPr lang="sl-SI" sz="2400" dirty="0"/>
              <a:t> zboru</a:t>
            </a:r>
            <a:r>
              <a:rPr lang="sl-SI" sz="2400" dirty="0" smtClean="0"/>
              <a:t>.</a:t>
            </a:r>
            <a:endParaRPr lang="sl-SI" sz="2400" dirty="0"/>
          </a:p>
        </p:txBody>
      </p:sp>
    </p:spTree>
    <p:extLst>
      <p:ext uri="{BB962C8B-B14F-4D97-AF65-F5344CB8AC3E}">
        <p14:creationId xmlns:p14="http://schemas.microsoft.com/office/powerpoint/2010/main" val="2138244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916" y="285358"/>
            <a:ext cx="3429000" cy="4590288"/>
          </a:xfrm>
          <a:prstGeom prst="rect">
            <a:avLst/>
          </a:prstGeom>
        </p:spPr>
      </p:pic>
      <p:pic>
        <p:nvPicPr>
          <p:cNvPr id="9" name="Slika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4121" y="3426941"/>
            <a:ext cx="4682123" cy="3315730"/>
          </a:xfrm>
          <a:prstGeom prst="rect">
            <a:avLst/>
          </a:prstGeom>
        </p:spPr>
      </p:pic>
      <p:pic>
        <p:nvPicPr>
          <p:cNvPr id="10" name="Slika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9758" y="93582"/>
            <a:ext cx="4801286" cy="3456926"/>
          </a:xfrm>
          <a:prstGeom prst="rect">
            <a:avLst/>
          </a:prstGeom>
        </p:spPr>
      </p:pic>
      <p:sp>
        <p:nvSpPr>
          <p:cNvPr id="11" name="PoljeZBesedilom 10"/>
          <p:cNvSpPr txBox="1"/>
          <p:nvPr/>
        </p:nvSpPr>
        <p:spPr>
          <a:xfrm>
            <a:off x="8427307" y="3715265"/>
            <a:ext cx="2658100" cy="369332"/>
          </a:xfrm>
          <a:prstGeom prst="rect">
            <a:avLst/>
          </a:prstGeom>
          <a:noFill/>
        </p:spPr>
        <p:txBody>
          <a:bodyPr wrap="none" rtlCol="0">
            <a:spAutoFit/>
          </a:bodyPr>
          <a:lstStyle/>
          <a:p>
            <a:r>
              <a:rPr lang="sl-SI" dirty="0" smtClean="0"/>
              <a:t>Pred </a:t>
            </a:r>
            <a:r>
              <a:rPr lang="sl-SI" dirty="0" err="1" smtClean="0"/>
              <a:t>Oparnikom</a:t>
            </a:r>
            <a:r>
              <a:rPr lang="sl-SI" dirty="0" smtClean="0"/>
              <a:t>, 1909</a:t>
            </a:r>
            <a:endParaRPr lang="sl-SI" dirty="0"/>
          </a:p>
        </p:txBody>
      </p:sp>
      <p:sp>
        <p:nvSpPr>
          <p:cNvPr id="12" name="PoljeZBesedilom 11"/>
          <p:cNvSpPr txBox="1"/>
          <p:nvPr/>
        </p:nvSpPr>
        <p:spPr>
          <a:xfrm>
            <a:off x="3919983" y="2904177"/>
            <a:ext cx="2802370" cy="646331"/>
          </a:xfrm>
          <a:prstGeom prst="rect">
            <a:avLst/>
          </a:prstGeom>
          <a:noFill/>
        </p:spPr>
        <p:txBody>
          <a:bodyPr wrap="none" rtlCol="0">
            <a:spAutoFit/>
          </a:bodyPr>
          <a:lstStyle/>
          <a:p>
            <a:r>
              <a:rPr lang="sl-SI" dirty="0" err="1" smtClean="0"/>
              <a:t>Jurgelc</a:t>
            </a:r>
            <a:r>
              <a:rPr lang="sl-SI" dirty="0" smtClean="0"/>
              <a:t> in Šlander, 1917</a:t>
            </a:r>
          </a:p>
          <a:p>
            <a:endParaRPr lang="sl-SI" dirty="0"/>
          </a:p>
        </p:txBody>
      </p:sp>
      <p:sp>
        <p:nvSpPr>
          <p:cNvPr id="13" name="PoljeZBesedilom 12"/>
          <p:cNvSpPr txBox="1"/>
          <p:nvPr/>
        </p:nvSpPr>
        <p:spPr>
          <a:xfrm>
            <a:off x="147251" y="5000366"/>
            <a:ext cx="2703041" cy="667265"/>
          </a:xfrm>
          <a:prstGeom prst="rect">
            <a:avLst/>
          </a:prstGeom>
          <a:noFill/>
        </p:spPr>
        <p:txBody>
          <a:bodyPr wrap="square" rtlCol="0">
            <a:spAutoFit/>
          </a:bodyPr>
          <a:lstStyle/>
          <a:p>
            <a:r>
              <a:rPr lang="sl-SI" dirty="0" err="1" smtClean="0"/>
              <a:t>Raščeva</a:t>
            </a:r>
            <a:r>
              <a:rPr lang="sl-SI" dirty="0" smtClean="0"/>
              <a:t> hiša in skedenj, 1909</a:t>
            </a:r>
            <a:endParaRPr lang="sl-SI" dirty="0"/>
          </a:p>
        </p:txBody>
      </p:sp>
      <p:sp>
        <p:nvSpPr>
          <p:cNvPr id="14" name="PoljeZBesedilom 13"/>
          <p:cNvSpPr txBox="1"/>
          <p:nvPr/>
        </p:nvSpPr>
        <p:spPr>
          <a:xfrm>
            <a:off x="9080844" y="6277233"/>
            <a:ext cx="2754280" cy="369332"/>
          </a:xfrm>
          <a:prstGeom prst="rect">
            <a:avLst/>
          </a:prstGeom>
          <a:noFill/>
        </p:spPr>
        <p:txBody>
          <a:bodyPr wrap="none" rtlCol="0">
            <a:spAutoFit/>
          </a:bodyPr>
          <a:lstStyle/>
          <a:p>
            <a:r>
              <a:rPr lang="sl-SI" dirty="0" smtClean="0"/>
              <a:t>Goran Lavrenčak, DAR</a:t>
            </a:r>
            <a:endParaRPr lang="sl-SI" dirty="0"/>
          </a:p>
        </p:txBody>
      </p:sp>
    </p:spTree>
    <p:extLst>
      <p:ext uri="{BB962C8B-B14F-4D97-AF65-F5344CB8AC3E}">
        <p14:creationId xmlns:p14="http://schemas.microsoft.com/office/powerpoint/2010/main" val="3578176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 kdaj drugič</a:t>
            </a:r>
            <a:endParaRPr lang="sl-SI" dirty="0"/>
          </a:p>
        </p:txBody>
      </p:sp>
      <p:sp>
        <p:nvSpPr>
          <p:cNvPr id="3" name="Označba mesta vsebine 2"/>
          <p:cNvSpPr>
            <a:spLocks noGrp="1"/>
          </p:cNvSpPr>
          <p:nvPr>
            <p:ph sz="half" idx="1"/>
          </p:nvPr>
        </p:nvSpPr>
        <p:spPr>
          <a:xfrm>
            <a:off x="1103312" y="1449859"/>
            <a:ext cx="4396339" cy="4806479"/>
          </a:xfrm>
        </p:spPr>
        <p:txBody>
          <a:bodyPr>
            <a:noAutofit/>
          </a:bodyPr>
          <a:lstStyle/>
          <a:p>
            <a:r>
              <a:rPr lang="sl-SI" sz="1300" dirty="0" smtClean="0"/>
              <a:t>Prešernov Ponočnjak iz Mošnje (Ravnice),</a:t>
            </a:r>
          </a:p>
          <a:p>
            <a:r>
              <a:rPr lang="sl-SI" sz="1300" dirty="0" smtClean="0"/>
              <a:t>zbiralec </a:t>
            </a:r>
            <a:r>
              <a:rPr lang="sl-SI" sz="1300" dirty="0"/>
              <a:t>ljudskega blaga Janez Mihelič, </a:t>
            </a:r>
            <a:endParaRPr lang="sl-SI" sz="1300" dirty="0" smtClean="0"/>
          </a:p>
          <a:p>
            <a:r>
              <a:rPr lang="sl-SI" sz="1300" dirty="0" smtClean="0"/>
              <a:t>humorist </a:t>
            </a:r>
            <a:r>
              <a:rPr lang="sl-SI" sz="1300" dirty="0"/>
              <a:t>Joža Vovk, </a:t>
            </a:r>
            <a:endParaRPr lang="sl-SI" sz="1300" dirty="0" smtClean="0"/>
          </a:p>
          <a:p>
            <a:r>
              <a:rPr lang="sl-SI" sz="1300" dirty="0" smtClean="0"/>
              <a:t>pesnica </a:t>
            </a:r>
            <a:r>
              <a:rPr lang="sl-SI" sz="1300" dirty="0"/>
              <a:t>Kristina </a:t>
            </a:r>
            <a:r>
              <a:rPr lang="sl-SI" sz="1300" dirty="0" smtClean="0"/>
              <a:t>Šuler (A. Bole Vrabec: dramolet o njej, 2012) </a:t>
            </a:r>
          </a:p>
          <a:p>
            <a:r>
              <a:rPr lang="sl-SI" sz="1300" dirty="0" smtClean="0"/>
              <a:t>Mimi </a:t>
            </a:r>
            <a:r>
              <a:rPr lang="sl-SI" sz="1300" dirty="0"/>
              <a:t>Malenšek s tematizacijo </a:t>
            </a:r>
            <a:r>
              <a:rPr lang="sl-SI" sz="1300" dirty="0" smtClean="0"/>
              <a:t>Kroparjev (</a:t>
            </a:r>
            <a:r>
              <a:rPr lang="sl-SI" sz="1300" dirty="0"/>
              <a:t>V starodavnih časih</a:t>
            </a:r>
            <a:r>
              <a:rPr lang="sl-SI" sz="1300" dirty="0" smtClean="0"/>
              <a:t>: Povest </a:t>
            </a:r>
            <a:r>
              <a:rPr lang="sl-SI" sz="1300" dirty="0"/>
              <a:t>iz zgodovine gorenjskega </a:t>
            </a:r>
            <a:r>
              <a:rPr lang="sl-SI" sz="1300" dirty="0" smtClean="0"/>
              <a:t>železarstva, Tovarniški vestnik, 1937-39, </a:t>
            </a:r>
            <a:r>
              <a:rPr lang="sl-SI" sz="1300" dirty="0" err="1" smtClean="0"/>
              <a:t>Vigenci</a:t>
            </a:r>
            <a:r>
              <a:rPr lang="sl-SI" sz="1300" dirty="0" smtClean="0"/>
              <a:t>, Glas 1967/58), tudi Inkvizitor </a:t>
            </a:r>
          </a:p>
          <a:p>
            <a:r>
              <a:rPr lang="sl-SI" sz="1300" dirty="0" smtClean="0"/>
              <a:t>Janez </a:t>
            </a:r>
            <a:r>
              <a:rPr lang="sl-SI" sz="1300" dirty="0"/>
              <a:t>Jalen z Vozarji, ki se dogajajo med Ljubnim in Radovljico, </a:t>
            </a:r>
            <a:r>
              <a:rPr lang="sl-SI" sz="1300" dirty="0" smtClean="0"/>
              <a:t>Tri </a:t>
            </a:r>
            <a:r>
              <a:rPr lang="sl-SI" sz="1300" dirty="0"/>
              <a:t>zaobljube </a:t>
            </a:r>
            <a:r>
              <a:rPr lang="sl-SI" sz="1300" dirty="0" smtClean="0"/>
              <a:t>se dogajajo v </a:t>
            </a:r>
            <a:r>
              <a:rPr lang="sl-SI" sz="1300" dirty="0"/>
              <a:t>Mošnjah in na Otoku </a:t>
            </a:r>
            <a:endParaRPr lang="sl-SI" sz="1300" dirty="0" smtClean="0"/>
          </a:p>
          <a:p>
            <a:r>
              <a:rPr lang="sl-SI" sz="1300" dirty="0" smtClean="0"/>
              <a:t>dobravski </a:t>
            </a:r>
            <a:r>
              <a:rPr lang="sl-SI" sz="1300" dirty="0"/>
              <a:t>župnik Jakob Aljaž, </a:t>
            </a:r>
            <a:endParaRPr lang="sl-SI" sz="1300" dirty="0" smtClean="0"/>
          </a:p>
          <a:p>
            <a:r>
              <a:rPr lang="sl-SI" sz="1300" dirty="0" smtClean="0"/>
              <a:t>cerkveni </a:t>
            </a:r>
            <a:r>
              <a:rPr lang="sl-SI" sz="1300" dirty="0"/>
              <a:t>pisatelj, </a:t>
            </a:r>
            <a:r>
              <a:rPr lang="sl-SI" sz="1300" dirty="0" smtClean="0"/>
              <a:t>„</a:t>
            </a:r>
            <a:r>
              <a:rPr lang="sl-SI" sz="1300" dirty="0"/>
              <a:t>krščanski </a:t>
            </a:r>
            <a:r>
              <a:rPr lang="sl-SI" sz="1300" dirty="0" err="1"/>
              <a:t>detoljub</a:t>
            </a:r>
            <a:r>
              <a:rPr lang="sl-SI" sz="1300" dirty="0"/>
              <a:t>“ Alojzij </a:t>
            </a:r>
            <a:r>
              <a:rPr lang="sl-SI" sz="1300" dirty="0" smtClean="0"/>
              <a:t>Stroj, </a:t>
            </a:r>
          </a:p>
          <a:p>
            <a:r>
              <a:rPr lang="sl-SI" sz="1300" dirty="0" smtClean="0"/>
              <a:t>P. Franc </a:t>
            </a:r>
            <a:r>
              <a:rPr lang="sl-SI" sz="1300" dirty="0" err="1"/>
              <a:t>Sekovanič</a:t>
            </a:r>
            <a:r>
              <a:rPr lang="sl-SI" sz="1300" dirty="0"/>
              <a:t> </a:t>
            </a:r>
            <a:r>
              <a:rPr lang="sl-SI" altLang="sl-SI" sz="1300" dirty="0"/>
              <a:t>(1895–1972</a:t>
            </a:r>
            <a:r>
              <a:rPr lang="sl-SI" altLang="sl-SI" sz="1300" dirty="0" smtClean="0"/>
              <a:t>)</a:t>
            </a:r>
          </a:p>
          <a:p>
            <a:r>
              <a:rPr lang="sl-SI" sz="1300" dirty="0"/>
              <a:t>Alojzij Kokalj: </a:t>
            </a:r>
            <a:r>
              <a:rPr lang="sl-SI" sz="1300" dirty="0" err="1"/>
              <a:t>Bucek</a:t>
            </a:r>
            <a:r>
              <a:rPr lang="sl-SI" sz="1300" dirty="0"/>
              <a:t> v Radovljici, SN 1895 (št. 277),</a:t>
            </a:r>
          </a:p>
          <a:p>
            <a:r>
              <a:rPr lang="sl-SI" sz="1300" dirty="0"/>
              <a:t>emigrantski mladinski pisatelj Mirko </a:t>
            </a:r>
            <a:r>
              <a:rPr lang="sl-SI" sz="1300" dirty="0" smtClean="0"/>
              <a:t>Kunčič, </a:t>
            </a:r>
            <a:endParaRPr lang="sl-SI" sz="1300" dirty="0"/>
          </a:p>
        </p:txBody>
      </p:sp>
      <p:sp>
        <p:nvSpPr>
          <p:cNvPr id="4" name="Označba mesta vsebine 3"/>
          <p:cNvSpPr>
            <a:spLocks noGrp="1"/>
          </p:cNvSpPr>
          <p:nvPr>
            <p:ph sz="half" idx="2"/>
          </p:nvPr>
        </p:nvSpPr>
        <p:spPr>
          <a:xfrm>
            <a:off x="5654493" y="510746"/>
            <a:ext cx="5853766" cy="6170140"/>
          </a:xfrm>
        </p:spPr>
        <p:txBody>
          <a:bodyPr>
            <a:normAutofit/>
          </a:bodyPr>
          <a:lstStyle/>
          <a:p>
            <a:r>
              <a:rPr lang="sl-SI" sz="1300" dirty="0"/>
              <a:t>v vojni nesrečno umrla pesnik Ivan Hribovšek </a:t>
            </a:r>
            <a:r>
              <a:rPr lang="sl-SI" sz="1300" dirty="0" smtClean="0"/>
              <a:t> in</a:t>
            </a:r>
          </a:p>
          <a:p>
            <a:r>
              <a:rPr lang="sl-SI" sz="1300" dirty="0" smtClean="0"/>
              <a:t>prevajalec Boris </a:t>
            </a:r>
            <a:r>
              <a:rPr lang="sl-SI" sz="1300" dirty="0" err="1" smtClean="0"/>
              <a:t>Rihteršič</a:t>
            </a:r>
            <a:r>
              <a:rPr lang="sl-SI" sz="1300" dirty="0" smtClean="0"/>
              <a:t>, </a:t>
            </a:r>
          </a:p>
          <a:p>
            <a:r>
              <a:rPr lang="sl-SI" sz="1300" dirty="0" smtClean="0"/>
              <a:t>kmečka (in zgodovinska) pripovednica Polona Škrinjar, </a:t>
            </a:r>
          </a:p>
          <a:p>
            <a:r>
              <a:rPr lang="sl-SI" sz="1300" dirty="0" smtClean="0"/>
              <a:t>pesnika Matej Bor in </a:t>
            </a:r>
          </a:p>
          <a:p>
            <a:r>
              <a:rPr lang="sl-SI" sz="1300" dirty="0" smtClean="0"/>
              <a:t>Emanuel Kolman, </a:t>
            </a:r>
          </a:p>
          <a:p>
            <a:r>
              <a:rPr lang="sl-SI" sz="1300" dirty="0" smtClean="0"/>
              <a:t>Gregor Žerjav: Črna žena (1910); avtor je iz Poljč</a:t>
            </a:r>
          </a:p>
          <a:p>
            <a:r>
              <a:rPr lang="sl-SI" sz="1300" dirty="0" smtClean="0"/>
              <a:t>Jaka </a:t>
            </a:r>
            <a:r>
              <a:rPr lang="sl-SI" sz="1300" dirty="0" err="1" smtClean="0"/>
              <a:t>Špicar</a:t>
            </a:r>
            <a:r>
              <a:rPr lang="sl-SI" sz="1300" dirty="0" smtClean="0"/>
              <a:t>: </a:t>
            </a:r>
            <a:r>
              <a:rPr lang="sv-SE" sz="1300" dirty="0" smtClean="0"/>
              <a:t>Podvinska Anka, </a:t>
            </a:r>
            <a:r>
              <a:rPr lang="sv-SE" sz="1300" dirty="0"/>
              <a:t>gorenjska </a:t>
            </a:r>
            <a:r>
              <a:rPr lang="sv-SE" sz="1300" dirty="0" smtClean="0"/>
              <a:t>pripovedka</a:t>
            </a:r>
            <a:r>
              <a:rPr lang="sl-SI" sz="1300" dirty="0" smtClean="0"/>
              <a:t>, </a:t>
            </a:r>
            <a:r>
              <a:rPr lang="sl-SI" sz="1300" dirty="0"/>
              <a:t>Radovljiška </a:t>
            </a:r>
            <a:r>
              <a:rPr lang="sl-SI" sz="1300" dirty="0" smtClean="0"/>
              <a:t>revolucija</a:t>
            </a:r>
          </a:p>
          <a:p>
            <a:r>
              <a:rPr lang="sl-SI" sz="1300" dirty="0" smtClean="0"/>
              <a:t>kaj vse vesta o radovljiški literaturi Tine Jarc</a:t>
            </a:r>
          </a:p>
          <a:p>
            <a:r>
              <a:rPr lang="sl-SI" sz="1300" dirty="0" smtClean="0"/>
              <a:t>… in Jure </a:t>
            </a:r>
            <a:r>
              <a:rPr lang="sl-SI" sz="1300" dirty="0" err="1" smtClean="0"/>
              <a:t>Sinobad</a:t>
            </a:r>
            <a:r>
              <a:rPr lang="sl-SI" sz="1300" dirty="0" smtClean="0"/>
              <a:t> (Linhartovi listi)?</a:t>
            </a:r>
          </a:p>
          <a:p>
            <a:r>
              <a:rPr lang="sl-SI" sz="1300" dirty="0" smtClean="0"/>
              <a:t>novo odkriti mladinski pesnik Jožef Mihelič in sploh ne nazadnje </a:t>
            </a:r>
          </a:p>
          <a:p>
            <a:r>
              <a:rPr lang="sl-SI" sz="1300" dirty="0" smtClean="0"/>
              <a:t>prvo radovljiško literarno pero, Anton Tomaž Linhart</a:t>
            </a:r>
          </a:p>
          <a:p>
            <a:r>
              <a:rPr lang="sl-SI" altLang="sl-SI" sz="1300" dirty="0"/>
              <a:t>Iz Mošnje (Ravnice): prevajalec iz češ. in </a:t>
            </a:r>
            <a:r>
              <a:rPr lang="sl-SI" altLang="sl-SI" sz="1300" dirty="0" err="1"/>
              <a:t>ukrajin</a:t>
            </a:r>
            <a:r>
              <a:rPr lang="sl-SI" altLang="sl-SI" sz="1300" dirty="0"/>
              <a:t>. duhovnik Anton Berce (objavlja v SN), in romanist Josip Berce</a:t>
            </a:r>
          </a:p>
          <a:p>
            <a:r>
              <a:rPr lang="sl-SI" altLang="sl-SI" sz="1300" dirty="0"/>
              <a:t>Iz Naklega je nabožni pisec Franc Bleiweis (1869–1955) ki je </a:t>
            </a:r>
            <a:r>
              <a:rPr lang="sl-SI" altLang="sl-SI" sz="1300" dirty="0" err="1"/>
              <a:t>kaplanoval</a:t>
            </a:r>
            <a:r>
              <a:rPr lang="sl-SI" altLang="sl-SI" sz="1300" dirty="0"/>
              <a:t> in umrl v Mošnjah </a:t>
            </a:r>
          </a:p>
          <a:p>
            <a:r>
              <a:rPr lang="sl-SI" altLang="sl-SI" sz="1300" dirty="0"/>
              <a:t>kdo vse popisuje Begunjščico in Roblekov dom (pesmi), pa Dobrčo,</a:t>
            </a:r>
          </a:p>
          <a:p>
            <a:r>
              <a:rPr lang="sl-SI" sz="1300" dirty="0"/>
              <a:t>lovski pisatelj Stanko Lapuh, </a:t>
            </a:r>
          </a:p>
          <a:p>
            <a:r>
              <a:rPr lang="sl-SI" sz="1300" dirty="0"/>
              <a:t>Matej Brence s povestjo o mecenu Luki </a:t>
            </a:r>
            <a:r>
              <a:rPr lang="sl-SI" sz="1300" dirty="0" smtClean="0"/>
              <a:t>Knaflju</a:t>
            </a:r>
            <a:endParaRPr lang="sl-SI" sz="1300" dirty="0"/>
          </a:p>
          <a:p>
            <a:pPr marL="0" indent="0">
              <a:buNone/>
            </a:pPr>
            <a:endParaRPr lang="sl-SI" sz="1300" dirty="0" smtClean="0"/>
          </a:p>
        </p:txBody>
      </p:sp>
      <p:sp>
        <p:nvSpPr>
          <p:cNvPr id="6" name="Rectangle 2"/>
          <p:cNvSpPr>
            <a:spLocks noChangeArrowheads="1"/>
          </p:cNvSpPr>
          <p:nvPr/>
        </p:nvSpPr>
        <p:spPr bwMode="auto">
          <a:xfrm>
            <a:off x="152400" y="50201"/>
            <a:ext cx="65" cy="6615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2539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9091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222373"/>
            <a:ext cx="9404723" cy="1400530"/>
          </a:xfrm>
        </p:spPr>
        <p:txBody>
          <a:bodyPr/>
          <a:lstStyle/>
          <a:p>
            <a:r>
              <a:rPr lang="sl-SI" dirty="0" smtClean="0"/>
              <a:t>Pa še za nekoč drugič in od koga drugega</a:t>
            </a:r>
            <a:endParaRPr lang="sl-SI" dirty="0"/>
          </a:p>
        </p:txBody>
      </p:sp>
      <p:sp>
        <p:nvSpPr>
          <p:cNvPr id="5" name="Označba mesta vsebine 4"/>
          <p:cNvSpPr>
            <a:spLocks noGrp="1"/>
          </p:cNvSpPr>
          <p:nvPr>
            <p:ph sz="half" idx="1"/>
          </p:nvPr>
        </p:nvSpPr>
        <p:spPr/>
        <p:txBody>
          <a:bodyPr>
            <a:noAutofit/>
          </a:bodyPr>
          <a:lstStyle/>
          <a:p>
            <a:r>
              <a:rPr lang="sl-SI" sz="1300" dirty="0"/>
              <a:t>Kamnogoričana, nemško pišoči Leopold Kordeš in slovensko pišoči Lovro </a:t>
            </a:r>
            <a:r>
              <a:rPr lang="sl-SI" sz="1300" dirty="0" smtClean="0"/>
              <a:t>Toman</a:t>
            </a:r>
          </a:p>
          <a:p>
            <a:r>
              <a:rPr lang="sl-SI" sz="1300" dirty="0" smtClean="0"/>
              <a:t>iz </a:t>
            </a:r>
            <a:r>
              <a:rPr lang="sl-SI" sz="1300" dirty="0"/>
              <a:t>Krope je družina </a:t>
            </a:r>
            <a:r>
              <a:rPr lang="sl-SI" sz="1300" dirty="0" err="1"/>
              <a:t>Luize</a:t>
            </a:r>
            <a:r>
              <a:rPr lang="sl-SI" sz="1300" dirty="0"/>
              <a:t> </a:t>
            </a:r>
            <a:r>
              <a:rPr lang="sl-SI" sz="1300" dirty="0" smtClean="0"/>
              <a:t>Pesjak</a:t>
            </a:r>
            <a:endParaRPr lang="sl-SI" sz="1300" dirty="0"/>
          </a:p>
          <a:p>
            <a:r>
              <a:rPr lang="sl-SI" sz="1300" dirty="0" smtClean="0"/>
              <a:t>v </a:t>
            </a:r>
            <a:r>
              <a:rPr lang="sl-SI" sz="1300" dirty="0"/>
              <a:t>Novi vasi je pesnil Alojz </a:t>
            </a:r>
            <a:r>
              <a:rPr lang="sl-SI" sz="1300" dirty="0" smtClean="0"/>
              <a:t>Gradnik</a:t>
            </a:r>
          </a:p>
          <a:p>
            <a:r>
              <a:rPr lang="sl-SI" sz="1300" dirty="0" smtClean="0"/>
              <a:t>v Begunjah je umrl pesnik Mitja Šarabon (sonetni venec sonetnih vencev, 225 sonetov!)</a:t>
            </a:r>
          </a:p>
          <a:p>
            <a:r>
              <a:rPr lang="sl-SI" sz="1300" dirty="0" smtClean="0"/>
              <a:t>Radovljiško izročilo: Nekaj </a:t>
            </a:r>
            <a:r>
              <a:rPr lang="sl-SI" sz="1300" dirty="0" err="1" smtClean="0"/>
              <a:t>radolških</a:t>
            </a:r>
            <a:r>
              <a:rPr lang="sl-SI" sz="1300" dirty="0" smtClean="0"/>
              <a:t> za pokušino, 1999</a:t>
            </a:r>
          </a:p>
          <a:p>
            <a:r>
              <a:rPr lang="sl-SI" sz="1300" dirty="0" smtClean="0"/>
              <a:t>literarno </a:t>
            </a:r>
            <a:r>
              <a:rPr lang="sl-SI" sz="1300" dirty="0"/>
              <a:t>so bili zanimivi vojaka </a:t>
            </a:r>
            <a:r>
              <a:rPr lang="sl-SI" sz="1300" dirty="0" err="1"/>
              <a:t>Kacijanar</a:t>
            </a:r>
            <a:r>
              <a:rPr lang="sl-SI" sz="1300" dirty="0"/>
              <a:t> in </a:t>
            </a:r>
            <a:r>
              <a:rPr lang="sl-SI" sz="1300" dirty="0" smtClean="0"/>
              <a:t>Lamberg (</a:t>
            </a:r>
            <a:r>
              <a:rPr lang="sl-SI" sz="1300" dirty="0" err="1"/>
              <a:t>Suppantschitsch</a:t>
            </a:r>
            <a:r>
              <a:rPr lang="sl-SI" sz="1300" dirty="0"/>
              <a:t> in </a:t>
            </a:r>
            <a:r>
              <a:rPr lang="sl-SI" sz="1300" dirty="0" smtClean="0"/>
              <a:t>Lavtižar)</a:t>
            </a:r>
          </a:p>
          <a:p>
            <a:r>
              <a:rPr lang="sl-SI" sz="1300" dirty="0" smtClean="0"/>
              <a:t>slikarja </a:t>
            </a:r>
            <a:r>
              <a:rPr lang="sl-SI" sz="1300" dirty="0"/>
              <a:t>Langus in </a:t>
            </a:r>
            <a:r>
              <a:rPr lang="sl-SI" sz="1300" dirty="0" err="1" smtClean="0"/>
              <a:t>Layer</a:t>
            </a:r>
            <a:endParaRPr lang="sl-SI" sz="1300" dirty="0" smtClean="0"/>
          </a:p>
          <a:p>
            <a:r>
              <a:rPr lang="sl-SI" sz="1300" dirty="0" smtClean="0"/>
              <a:t>škof Jeglič</a:t>
            </a:r>
          </a:p>
          <a:p>
            <a:r>
              <a:rPr lang="sl-SI" sz="1300" dirty="0" smtClean="0"/>
              <a:t>Ivan </a:t>
            </a:r>
            <a:r>
              <a:rPr lang="sl-SI" sz="1300" dirty="0"/>
              <a:t>Sivec je ubesedil usode brezjanske Marije, Jakoba Aljaža in </a:t>
            </a:r>
            <a:r>
              <a:rPr lang="sl-SI" sz="1300" dirty="0" smtClean="0"/>
              <a:t>Avsenikov</a:t>
            </a:r>
          </a:p>
          <a:p>
            <a:r>
              <a:rPr lang="sl-SI" sz="1300" dirty="0" smtClean="0"/>
              <a:t>živeči pisatelji in pesniki: Mateja </a:t>
            </a:r>
            <a:r>
              <a:rPr lang="sl-SI" sz="1300" dirty="0"/>
              <a:t>Blaznik, Brigita Koselj, Milan Kleč, Jakob Kenda …  </a:t>
            </a:r>
          </a:p>
        </p:txBody>
      </p:sp>
      <p:sp>
        <p:nvSpPr>
          <p:cNvPr id="6" name="Označba mesta vsebine 5"/>
          <p:cNvSpPr>
            <a:spLocks noGrp="1"/>
          </p:cNvSpPr>
          <p:nvPr>
            <p:ph sz="half" idx="2"/>
          </p:nvPr>
        </p:nvSpPr>
        <p:spPr>
          <a:xfrm>
            <a:off x="5942818" y="1524301"/>
            <a:ext cx="5647821" cy="5333699"/>
          </a:xfrm>
        </p:spPr>
        <p:txBody>
          <a:bodyPr>
            <a:noAutofit/>
          </a:bodyPr>
          <a:lstStyle/>
          <a:p>
            <a:r>
              <a:rPr lang="sl-SI" sz="1300" dirty="0" smtClean="0"/>
              <a:t>Radovljica se pojavi v Tavčarjevem romanu Izza kongresa</a:t>
            </a:r>
            <a:endParaRPr lang="sl-SI" sz="1300" dirty="0"/>
          </a:p>
          <a:p>
            <a:r>
              <a:rPr lang="sl-SI" sz="1300" dirty="0" smtClean="0"/>
              <a:t>V Bogovcu Jerneju Ivana Preglja</a:t>
            </a:r>
            <a:endParaRPr lang="sl-SI" sz="1300" dirty="0"/>
          </a:p>
          <a:p>
            <a:r>
              <a:rPr lang="sl-SI" sz="1300" dirty="0" smtClean="0"/>
              <a:t>V Zlatem roju (romanu o Antonu Janši Mimi Malenšek)</a:t>
            </a:r>
            <a:endParaRPr lang="sl-SI" sz="1300" dirty="0"/>
          </a:p>
          <a:p>
            <a:r>
              <a:rPr lang="sl-SI" sz="1300" dirty="0"/>
              <a:t>Joža Pavlič: Joža iz Ljubnega [Zvočni posnetek]: šale v </a:t>
            </a:r>
            <a:r>
              <a:rPr lang="sl-SI" sz="1300" dirty="0" smtClean="0"/>
              <a:t>verzih</a:t>
            </a:r>
            <a:endParaRPr lang="sl-SI" sz="1300" dirty="0"/>
          </a:p>
          <a:p>
            <a:r>
              <a:rPr lang="sl-SI" sz="1300" dirty="0"/>
              <a:t>Edo Torkar: </a:t>
            </a:r>
            <a:r>
              <a:rPr lang="sl-SI" sz="1300" dirty="0" err="1"/>
              <a:t>Obujenke</a:t>
            </a:r>
            <a:r>
              <a:rPr lang="sl-SI" sz="1300" dirty="0"/>
              <a:t> (Ljubno, 1989</a:t>
            </a:r>
            <a:r>
              <a:rPr lang="sl-SI" sz="1300" dirty="0" smtClean="0"/>
              <a:t>)</a:t>
            </a:r>
          </a:p>
          <a:p>
            <a:r>
              <a:rPr lang="sl-SI" sz="1300" dirty="0" smtClean="0"/>
              <a:t>Peter Handke: Zimsko potovanje</a:t>
            </a:r>
          </a:p>
          <a:p>
            <a:r>
              <a:rPr lang="sl-SI" sz="1300" dirty="0" smtClean="0"/>
              <a:t>Smiljan Rozman je hodil v OŠ v Radovljici</a:t>
            </a:r>
            <a:endParaRPr lang="sl-SI" sz="1300" dirty="0"/>
          </a:p>
          <a:p>
            <a:r>
              <a:rPr lang="sl-SI" sz="1300" dirty="0" smtClean="0"/>
              <a:t>Lojze Žabkar ima pesem o Mariji Udarjeni </a:t>
            </a:r>
            <a:r>
              <a:rPr lang="sl-SI" sz="1300" dirty="0"/>
              <a:t>z Ljubnega </a:t>
            </a:r>
            <a:r>
              <a:rPr lang="sl-SI" sz="1300" dirty="0" smtClean="0"/>
              <a:t>in o pesem Brezjanskem romarju</a:t>
            </a:r>
            <a:endParaRPr lang="sl-SI" sz="1300" dirty="0"/>
          </a:p>
          <a:p>
            <a:r>
              <a:rPr lang="sl-SI" sz="1300" dirty="0"/>
              <a:t>Milena Sušnik </a:t>
            </a:r>
            <a:r>
              <a:rPr lang="sl-SI" sz="1300" dirty="0" err="1"/>
              <a:t>Falle</a:t>
            </a:r>
            <a:r>
              <a:rPr lang="sl-SI" sz="1300" dirty="0"/>
              <a:t> (Otoče): </a:t>
            </a:r>
            <a:r>
              <a:rPr lang="sl-SI" sz="1300" dirty="0" err="1"/>
              <a:t>Tempus</a:t>
            </a:r>
            <a:r>
              <a:rPr lang="sl-SI" sz="1300" dirty="0"/>
              <a:t> </a:t>
            </a:r>
            <a:r>
              <a:rPr lang="sl-SI" sz="1300" dirty="0" err="1"/>
              <a:t>fugit</a:t>
            </a:r>
            <a:r>
              <a:rPr lang="sl-SI" sz="1300" dirty="0"/>
              <a:t> = (Čas beži), 2009</a:t>
            </a:r>
          </a:p>
          <a:p>
            <a:r>
              <a:rPr lang="sl-SI" sz="1300" dirty="0" smtClean="0"/>
              <a:t>še koga bi našli lokalni zgodovinarji vasi (Matej Burgar za Hlebce, Mitja Kapus za Kamno Gorico …) </a:t>
            </a:r>
          </a:p>
          <a:p>
            <a:r>
              <a:rPr lang="sl-SI" sz="1300" dirty="0" smtClean="0"/>
              <a:t>Mary Prosenc: </a:t>
            </a:r>
            <a:r>
              <a:rPr lang="sl-SI" sz="1300" dirty="0" smtClean="0">
                <a:hlinkClick r:id="rId2"/>
              </a:rPr>
              <a:t>Gospa Marina </a:t>
            </a:r>
            <a:r>
              <a:rPr lang="sl-SI" sz="1300" dirty="0" smtClean="0"/>
              <a:t>(o sv. Petru)</a:t>
            </a:r>
          </a:p>
          <a:p>
            <a:r>
              <a:rPr lang="sl-SI" sz="1300" dirty="0" smtClean="0"/>
              <a:t>Mimi Malenšek: </a:t>
            </a:r>
            <a:r>
              <a:rPr lang="sl-SI" sz="1300" dirty="0" smtClean="0">
                <a:hlinkClick r:id="rId3"/>
              </a:rPr>
              <a:t>Marija Taborska </a:t>
            </a:r>
            <a:r>
              <a:rPr lang="sl-SI" sz="1300" dirty="0" smtClean="0"/>
              <a:t>(tudi o sv. Petru)</a:t>
            </a:r>
          </a:p>
          <a:p>
            <a:r>
              <a:rPr lang="sl-SI" sz="1300" dirty="0" smtClean="0"/>
              <a:t>… in to seveda še ni vse</a:t>
            </a:r>
            <a:endParaRPr lang="sl-SI" sz="1300" dirty="0"/>
          </a:p>
          <a:p>
            <a:endParaRPr lang="sl-SI" sz="1300" dirty="0"/>
          </a:p>
        </p:txBody>
      </p:sp>
    </p:spTree>
    <p:extLst>
      <p:ext uri="{BB962C8B-B14F-4D97-AF65-F5344CB8AC3E}">
        <p14:creationId xmlns:p14="http://schemas.microsoft.com/office/powerpoint/2010/main" val="427169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Viri</a:t>
            </a:r>
            <a:endParaRPr lang="sl-SI" dirty="0"/>
          </a:p>
        </p:txBody>
      </p:sp>
      <p:sp>
        <p:nvSpPr>
          <p:cNvPr id="3" name="Označba mesta vsebine 2"/>
          <p:cNvSpPr>
            <a:spLocks noGrp="1"/>
          </p:cNvSpPr>
          <p:nvPr>
            <p:ph idx="1"/>
          </p:nvPr>
        </p:nvSpPr>
        <p:spPr/>
        <p:txBody>
          <a:bodyPr/>
          <a:lstStyle/>
          <a:p>
            <a:r>
              <a:rPr lang="sl-SI" dirty="0" err="1" smtClean="0"/>
              <a:t>Wikipodatki</a:t>
            </a:r>
            <a:r>
              <a:rPr lang="sl-SI" dirty="0" smtClean="0"/>
              <a:t>, Wikipedija, </a:t>
            </a:r>
            <a:r>
              <a:rPr lang="sl-SI" dirty="0" err="1" smtClean="0"/>
              <a:t>Wikivir</a:t>
            </a:r>
            <a:endParaRPr lang="sl-SI" dirty="0" smtClean="0"/>
          </a:p>
          <a:p>
            <a:r>
              <a:rPr lang="sl-SI" dirty="0" smtClean="0"/>
              <a:t>Leksikon Gorenjci.si</a:t>
            </a:r>
          </a:p>
          <a:p>
            <a:r>
              <a:rPr lang="sl-SI" dirty="0" smtClean="0"/>
              <a:t>SBL</a:t>
            </a:r>
          </a:p>
          <a:p>
            <a:r>
              <a:rPr lang="sl-SI" dirty="0" smtClean="0"/>
              <a:t>DAR</a:t>
            </a:r>
          </a:p>
          <a:p>
            <a:r>
              <a:rPr lang="sl-SI" dirty="0" err="1"/>
              <a:t>dLib</a:t>
            </a:r>
            <a:endParaRPr lang="sl-SI" dirty="0"/>
          </a:p>
          <a:p>
            <a:r>
              <a:rPr lang="sl-SI" dirty="0" err="1" smtClean="0"/>
              <a:t>Gigafida</a:t>
            </a:r>
            <a:endParaRPr lang="sl-SI" dirty="0" smtClean="0"/>
          </a:p>
          <a:p>
            <a:r>
              <a:rPr lang="sl-SI" dirty="0" err="1" smtClean="0"/>
              <a:t>Cobiss</a:t>
            </a:r>
            <a:r>
              <a:rPr lang="sl-SI" dirty="0" smtClean="0"/>
              <a:t> (Radovljiški zbornik, Linhartovi listi)</a:t>
            </a:r>
          </a:p>
          <a:p>
            <a:r>
              <a:rPr lang="sl-SI" dirty="0" smtClean="0"/>
              <a:t>Google</a:t>
            </a:r>
            <a:endParaRPr lang="sl-SI" dirty="0"/>
          </a:p>
        </p:txBody>
      </p:sp>
    </p:spTree>
    <p:extLst>
      <p:ext uri="{BB962C8B-B14F-4D97-AF65-F5344CB8AC3E}">
        <p14:creationId xmlns:p14="http://schemas.microsoft.com/office/powerpoint/2010/main" val="3348500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Mladinski pesnik Joža Mihelič</a:t>
            </a:r>
            <a:endParaRPr lang="sl-SI" dirty="0"/>
          </a:p>
        </p:txBody>
      </p:sp>
      <p:sp>
        <p:nvSpPr>
          <p:cNvPr id="3" name="Označba mesta vsebine 2"/>
          <p:cNvSpPr>
            <a:spLocks noGrp="1"/>
          </p:cNvSpPr>
          <p:nvPr>
            <p:ph idx="1"/>
          </p:nvPr>
        </p:nvSpPr>
        <p:spPr/>
        <p:txBody>
          <a:bodyPr/>
          <a:lstStyle/>
          <a:p>
            <a:endParaRPr lang="sl-SI" dirty="0"/>
          </a:p>
        </p:txBody>
      </p:sp>
    </p:spTree>
    <p:extLst>
      <p:ext uri="{BB962C8B-B14F-4D97-AF65-F5344CB8AC3E}">
        <p14:creationId xmlns:p14="http://schemas.microsoft.com/office/powerpoint/2010/main" val="380471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1204" y="1691512"/>
            <a:ext cx="7279255" cy="4858933"/>
          </a:xfrm>
          <a:prstGeom prst="rect">
            <a:avLst/>
          </a:prstGeom>
        </p:spPr>
      </p:pic>
      <p:sp>
        <p:nvSpPr>
          <p:cNvPr id="2" name="Pravokotnik 1"/>
          <p:cNvSpPr/>
          <p:nvPr/>
        </p:nvSpPr>
        <p:spPr>
          <a:xfrm>
            <a:off x="387179" y="452213"/>
            <a:ext cx="4291913" cy="5355312"/>
          </a:xfrm>
          <a:prstGeom prst="rect">
            <a:avLst/>
          </a:prstGeom>
        </p:spPr>
        <p:txBody>
          <a:bodyPr wrap="square">
            <a:spAutoFit/>
          </a:bodyPr>
          <a:lstStyle/>
          <a:p>
            <a:r>
              <a:rPr lang="sl-SI" dirty="0"/>
              <a:t>Na Češnjici se nahaja domačija Pri Rožmanu. Hišno ime </a:t>
            </a:r>
            <a:r>
              <a:rPr lang="sl-SI" dirty="0" smtClean="0"/>
              <a:t>ne izhaja </a:t>
            </a:r>
            <a:r>
              <a:rPr lang="sl-SI" dirty="0"/>
              <a:t>iz besede roža (cvetica), kot bi človek </a:t>
            </a:r>
            <a:r>
              <a:rPr lang="sl-SI" dirty="0" smtClean="0"/>
              <a:t>sklepal</a:t>
            </a:r>
            <a:r>
              <a:rPr lang="sl-SI" dirty="0"/>
              <a:t>, temveč iz nemške </a:t>
            </a:r>
            <a:r>
              <a:rPr lang="sl-SI" dirty="0" smtClean="0"/>
              <a:t>besede </a:t>
            </a:r>
            <a:r>
              <a:rPr lang="sl-SI" dirty="0" err="1"/>
              <a:t>Rossmann</a:t>
            </a:r>
            <a:r>
              <a:rPr lang="sl-SI" dirty="0"/>
              <a:t> (Ross </a:t>
            </a:r>
            <a:r>
              <a:rPr lang="sl-SI" dirty="0" smtClean="0"/>
              <a:t>(‚plemenski‘) </a:t>
            </a:r>
            <a:r>
              <a:rPr lang="sl-SI" dirty="0"/>
              <a:t>konj, Mann = mož). V starih časih so bile namreč premožne hiše za cesarsko vojsko primorane darovati tako konja kot tudi moža, in Rožmanova domačija naj bila ena izmed njih. Poznana je po zgodbi o Rožmanovi </a:t>
            </a:r>
            <a:r>
              <a:rPr lang="sl-SI" dirty="0" err="1"/>
              <a:t>Lenčici</a:t>
            </a:r>
            <a:r>
              <a:rPr lang="sl-SI" dirty="0"/>
              <a:t>, deklici-vojaku, o kateri govori tudi narodna pripovedka. </a:t>
            </a:r>
            <a:r>
              <a:rPr lang="sl-SI" b="1" dirty="0"/>
              <a:t>Še danes je na hlevskem zidu stara freska, ki prikazuje Rožmanovo Lenko kot vojaka na konju</a:t>
            </a:r>
            <a:r>
              <a:rPr lang="sl-SI" b="1" dirty="0" smtClean="0"/>
              <a:t>. </a:t>
            </a:r>
            <a:r>
              <a:rPr lang="sl-SI" dirty="0" smtClean="0"/>
              <a:t>(</a:t>
            </a:r>
            <a:r>
              <a:rPr lang="sl-SI" i="1" dirty="0" smtClean="0"/>
              <a:t>Kako se pri vas reče? Hišna </a:t>
            </a:r>
            <a:r>
              <a:rPr lang="sl-SI" i="1" dirty="0"/>
              <a:t>imena v krajevnih skupnostih Brezje, Podnart in Srednja </a:t>
            </a:r>
            <a:r>
              <a:rPr lang="sl-SI" i="1" dirty="0" smtClean="0"/>
              <a:t>Dobrava</a:t>
            </a:r>
            <a:r>
              <a:rPr lang="sl-SI" dirty="0" smtClean="0"/>
              <a:t>)</a:t>
            </a:r>
            <a:endParaRPr lang="sl-SI" b="1" dirty="0"/>
          </a:p>
        </p:txBody>
      </p:sp>
    </p:spTree>
    <p:extLst>
      <p:ext uri="{BB962C8B-B14F-4D97-AF65-F5344CB8AC3E}">
        <p14:creationId xmlns:p14="http://schemas.microsoft.com/office/powerpoint/2010/main" val="2598155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Alojz Gradnik v Novi vasi</a:t>
            </a:r>
            <a:endParaRPr lang="sl-SI" dirty="0"/>
          </a:p>
        </p:txBody>
      </p:sp>
      <p:sp>
        <p:nvSpPr>
          <p:cNvPr id="3" name="Označba mesta vsebine 2"/>
          <p:cNvSpPr>
            <a:spLocks noGrp="1"/>
          </p:cNvSpPr>
          <p:nvPr>
            <p:ph idx="1"/>
          </p:nvPr>
        </p:nvSpPr>
        <p:spPr/>
        <p:txBody>
          <a:bodyPr/>
          <a:lstStyle/>
          <a:p>
            <a:endParaRPr lang="sl-SI"/>
          </a:p>
        </p:txBody>
      </p:sp>
    </p:spTree>
    <p:extLst>
      <p:ext uri="{BB962C8B-B14F-4D97-AF65-F5344CB8AC3E}">
        <p14:creationId xmlns:p14="http://schemas.microsoft.com/office/powerpoint/2010/main" val="188691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586" y="238896"/>
            <a:ext cx="9522409" cy="6351373"/>
          </a:xfrm>
          <a:prstGeom prst="rect">
            <a:avLst/>
          </a:prstGeom>
        </p:spPr>
      </p:pic>
      <p:sp>
        <p:nvSpPr>
          <p:cNvPr id="3" name="PoljeZBesedilom 2"/>
          <p:cNvSpPr txBox="1"/>
          <p:nvPr/>
        </p:nvSpPr>
        <p:spPr>
          <a:xfrm>
            <a:off x="9951308" y="4407243"/>
            <a:ext cx="2026508" cy="923330"/>
          </a:xfrm>
          <a:prstGeom prst="rect">
            <a:avLst/>
          </a:prstGeom>
          <a:noFill/>
        </p:spPr>
        <p:txBody>
          <a:bodyPr wrap="square" rtlCol="0">
            <a:spAutoFit/>
          </a:bodyPr>
          <a:lstStyle/>
          <a:p>
            <a:r>
              <a:rPr lang="sl-SI" dirty="0" smtClean="0"/>
              <a:t>Rožmanov hlev danes, brez freske.</a:t>
            </a:r>
            <a:endParaRPr lang="sl-SI" dirty="0"/>
          </a:p>
        </p:txBody>
      </p:sp>
    </p:spTree>
    <p:extLst>
      <p:ext uri="{BB962C8B-B14F-4D97-AF65-F5344CB8AC3E}">
        <p14:creationId xmlns:p14="http://schemas.microsoft.com/office/powerpoint/2010/main" val="26095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Josip Lavtižar: Lipniški </a:t>
            </a:r>
            <a:r>
              <a:rPr lang="sl-SI" dirty="0"/>
              <a:t>grad pri </a:t>
            </a:r>
            <a:r>
              <a:rPr lang="sl-SI" dirty="0" smtClean="0"/>
              <a:t>Radovljici, 1939</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0790" y="3372260"/>
            <a:ext cx="4480948" cy="3359187"/>
          </a:xfrm>
          <a:prstGeom prst="rect">
            <a:avLst/>
          </a:prstGeom>
        </p:spPr>
      </p:pic>
      <p:sp>
        <p:nvSpPr>
          <p:cNvPr id="3" name="Označba mesta vsebine 2"/>
          <p:cNvSpPr>
            <a:spLocks noGrp="1"/>
          </p:cNvSpPr>
          <p:nvPr>
            <p:ph idx="1"/>
          </p:nvPr>
        </p:nvSpPr>
        <p:spPr>
          <a:xfrm>
            <a:off x="354227" y="2052918"/>
            <a:ext cx="7084542" cy="4195481"/>
          </a:xfrm>
        </p:spPr>
        <p:txBody>
          <a:bodyPr>
            <a:normAutofit/>
          </a:bodyPr>
          <a:lstStyle/>
          <a:p>
            <a:pPr marL="0" indent="0">
              <a:buNone/>
            </a:pPr>
            <a:r>
              <a:rPr lang="sl-SI" dirty="0" smtClean="0"/>
              <a:t>Dogajanje od 1345 do 15</a:t>
            </a:r>
            <a:r>
              <a:rPr lang="sl-SI" dirty="0"/>
              <a:t>. stol</a:t>
            </a:r>
            <a:r>
              <a:rPr lang="sl-SI" dirty="0" smtClean="0"/>
              <a:t>. Zgodovinsko dogajanje: naselitev </a:t>
            </a:r>
            <a:r>
              <a:rPr lang="sl-SI" dirty="0"/>
              <a:t>Kočevarjev, umor oglejskega patriarha </a:t>
            </a:r>
            <a:r>
              <a:rPr lang="sl-SI" dirty="0" err="1"/>
              <a:t>Bertranda</a:t>
            </a:r>
            <a:r>
              <a:rPr lang="sl-SI" dirty="0"/>
              <a:t>, propad rodbine </a:t>
            </a:r>
            <a:r>
              <a:rPr lang="sl-SI" dirty="0" err="1"/>
              <a:t>Ortenburg</a:t>
            </a:r>
            <a:r>
              <a:rPr lang="sl-SI" dirty="0" smtClean="0"/>
              <a:t>. Dogaja se v Lipniški dolini, na Pustem gradu, na Šmarjetni </a:t>
            </a:r>
            <a:r>
              <a:rPr lang="sl-SI" dirty="0" smtClean="0"/>
              <a:t>gori. </a:t>
            </a:r>
            <a:r>
              <a:rPr lang="sl-SI" dirty="0" smtClean="0"/>
              <a:t>Gre za </a:t>
            </a:r>
            <a:r>
              <a:rPr lang="sl-SI" dirty="0" err="1" smtClean="0"/>
              <a:t>literarizirano</a:t>
            </a:r>
            <a:r>
              <a:rPr lang="sl-SI" dirty="0" smtClean="0"/>
              <a:t> </a:t>
            </a:r>
            <a:r>
              <a:rPr lang="sl-SI" dirty="0"/>
              <a:t>zgodovinopisje, </a:t>
            </a:r>
            <a:r>
              <a:rPr lang="sl-SI" dirty="0" smtClean="0"/>
              <a:t>fabula </a:t>
            </a:r>
            <a:r>
              <a:rPr lang="sl-SI" dirty="0"/>
              <a:t>in </a:t>
            </a:r>
            <a:r>
              <a:rPr lang="sl-SI" dirty="0" smtClean="0"/>
              <a:t>scena sta  zgolj nastavljeni, povest se </a:t>
            </a:r>
            <a:r>
              <a:rPr lang="sl-SI" dirty="0"/>
              <a:t>idilično razreši</a:t>
            </a:r>
            <a:r>
              <a:rPr lang="sl-SI" dirty="0" smtClean="0"/>
              <a:t>. Motivi: bičarji, kuga, potres, kobilice, </a:t>
            </a:r>
            <a:r>
              <a:rPr lang="sl-SI" dirty="0"/>
              <a:t>kmečki </a:t>
            </a:r>
            <a:r>
              <a:rPr lang="sl-SI" dirty="0" smtClean="0"/>
              <a:t>upor, </a:t>
            </a:r>
            <a:r>
              <a:rPr lang="sl-SI" dirty="0"/>
              <a:t>gradnje </a:t>
            </a:r>
            <a:r>
              <a:rPr lang="sl-SI" dirty="0" smtClean="0"/>
              <a:t>cerkva, </a:t>
            </a:r>
            <a:r>
              <a:rPr lang="sl-SI" dirty="0"/>
              <a:t>ljubezen med graščakom in kmetico </a:t>
            </a:r>
            <a:r>
              <a:rPr lang="sl-SI" dirty="0" smtClean="0"/>
              <a:t>je v </a:t>
            </a:r>
            <a:r>
              <a:rPr lang="sl-SI" dirty="0"/>
              <a:t>kali </a:t>
            </a:r>
            <a:r>
              <a:rPr lang="sl-SI" dirty="0" smtClean="0"/>
              <a:t>zatrta, </a:t>
            </a:r>
            <a:r>
              <a:rPr lang="sl-SI" dirty="0"/>
              <a:t>krivičnega oskrbnika modri graščak </a:t>
            </a:r>
            <a:r>
              <a:rPr lang="sl-SI" dirty="0" smtClean="0"/>
              <a:t>kaznuje. </a:t>
            </a:r>
          </a:p>
          <a:p>
            <a:pPr marL="0" indent="0">
              <a:buNone/>
            </a:pPr>
            <a:endParaRPr lang="sl-SI" dirty="0"/>
          </a:p>
          <a:p>
            <a:pPr marL="0" indent="0">
              <a:buNone/>
            </a:pPr>
            <a:r>
              <a:rPr lang="sl-SI" dirty="0" smtClean="0">
                <a:hlinkClick r:id="rId3"/>
              </a:rPr>
              <a:t>Faksimile.</a:t>
            </a:r>
            <a:endParaRPr lang="sl-SI" dirty="0"/>
          </a:p>
        </p:txBody>
      </p:sp>
    </p:spTree>
    <p:extLst>
      <p:ext uri="{BB962C8B-B14F-4D97-AF65-F5344CB8AC3E}">
        <p14:creationId xmlns:p14="http://schemas.microsoft.com/office/powerpoint/2010/main" val="52626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lovnica.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1458" y="1631092"/>
            <a:ext cx="7439882" cy="5100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ortr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68716" y="1631092"/>
            <a:ext cx="3433877" cy="504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0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3080" y="452718"/>
            <a:ext cx="11615351" cy="1400530"/>
          </a:xfrm>
        </p:spPr>
        <p:txBody>
          <a:bodyPr/>
          <a:lstStyle/>
          <a:p>
            <a:r>
              <a:rPr lang="sl-SI" sz="4000" dirty="0" smtClean="0"/>
              <a:t>Stari </a:t>
            </a:r>
            <a:r>
              <a:rPr lang="sl-SI" sz="4000" dirty="0" err="1" smtClean="0"/>
              <a:t>Podgradovec</a:t>
            </a:r>
            <a:r>
              <a:rPr lang="sl-SI" sz="4000" dirty="0" smtClean="0"/>
              <a:t> pripoveduje o „lintvernu“</a:t>
            </a:r>
            <a:endParaRPr lang="sl-SI" sz="4000" dirty="0"/>
          </a:p>
        </p:txBody>
      </p:sp>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3079" y="1234426"/>
            <a:ext cx="6838967" cy="5471174"/>
          </a:xfrm>
          <a:prstGeom prst="rect">
            <a:avLst/>
          </a:prstGeom>
        </p:spPr>
      </p:pic>
    </p:spTree>
    <p:extLst>
      <p:ext uri="{BB962C8B-B14F-4D97-AF65-F5344CB8AC3E}">
        <p14:creationId xmlns:p14="http://schemas.microsoft.com/office/powerpoint/2010/main" val="3568646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elektreno">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9285</TotalTime>
  <Words>3840</Words>
  <Application>Microsoft Office PowerPoint</Application>
  <PresentationFormat>Širokozaslonsko</PresentationFormat>
  <Paragraphs>384</Paragraphs>
  <Slides>50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50</vt:i4>
      </vt:variant>
    </vt:vector>
  </HeadingPairs>
  <TitlesOfParts>
    <vt:vector size="54" baseType="lpstr">
      <vt:lpstr>Arial</vt:lpstr>
      <vt:lpstr>Century Gothic</vt:lpstr>
      <vt:lpstr>Wingdings 3</vt:lpstr>
      <vt:lpstr>Naelektreno</vt:lpstr>
      <vt:lpstr>Literarna Radovljica, 2</vt:lpstr>
      <vt:lpstr>Radovljica  Linhartovo mesto &gt; „pristno sladka“ (mesto čokolade)</vt:lpstr>
      <vt:lpstr>PowerPointova predstavitev</vt:lpstr>
      <vt:lpstr>Dolgovi od zadnjič</vt:lpstr>
      <vt:lpstr>PowerPointova predstavitev</vt:lpstr>
      <vt:lpstr>PowerPointova predstavitev</vt:lpstr>
      <vt:lpstr>Josip Lavtižar: Lipniški grad pri Radovljici, 1939</vt:lpstr>
      <vt:lpstr>PowerPointova predstavitev</vt:lpstr>
      <vt:lpstr>Stari Podgradovec pripoveduje o „lintvernu“</vt:lpstr>
      <vt:lpstr>Po(d)gradovec, Zgornja Lipnica 5</vt:lpstr>
      <vt:lpstr>Lipniški grad pri Radovljici: potovka Brdarjeva Polona in Galetova Mara </vt:lpstr>
      <vt:lpstr>PowerPointova predstavitev</vt:lpstr>
      <vt:lpstr>PowerPointova predstavitev</vt:lpstr>
      <vt:lpstr>PowerPointova predstavitev</vt:lpstr>
      <vt:lpstr>V Radovljici rojeni književniki (28)</vt:lpstr>
      <vt:lpstr>PowerPointova predstavitev</vt:lpstr>
      <vt:lpstr>V Radovljici umrli književniki (15)</vt:lpstr>
      <vt:lpstr>PowerPointova predstavitev</vt:lpstr>
      <vt:lpstr>France Prešeren: Ponočnjak</vt:lpstr>
      <vt:lpstr>PowerPointova predstavitev</vt:lpstr>
      <vt:lpstr>Opombe k Ponočnjaku</vt:lpstr>
      <vt:lpstr>Mošnja, „vulgo Muchouz“, lastnik Svetinn, h. št. 2, danes št. 7 (Hišna imena na Gorenjskem, Geopedija)</vt:lpstr>
      <vt:lpstr>Čez kateri most je šel ponočnjak v Ravnico in kje je bil umorjen?</vt:lpstr>
      <vt:lpstr>PowerPointova predstavitev</vt:lpstr>
      <vt:lpstr>PowerPointova predstavitev</vt:lpstr>
      <vt:lpstr>Prelat Alojzij Stroj iz Lipnice</vt:lpstr>
      <vt:lpstr>Alojzij Stroj </vt:lpstr>
      <vt:lpstr>Iz življenja Alojzija Stroja</vt:lpstr>
      <vt:lpstr>Strojevo daljše pisanje</vt:lpstr>
      <vt:lpstr>Marija Pomočnica</vt:lpstr>
      <vt:lpstr>Sv. Lenart na Gradišču nad Bodeščami</vt:lpstr>
      <vt:lpstr>PowerPointova predstavitev</vt:lpstr>
      <vt:lpstr>Pri Dolžanu?</vt:lpstr>
      <vt:lpstr>Polona Škrinjar o bodeški pečini</vt:lpstr>
      <vt:lpstr>PowerPointova predstavitev</vt:lpstr>
      <vt:lpstr>PowerPointova predstavitev</vt:lpstr>
      <vt:lpstr>Anton Cerar Danilo: Predtržani, Prešeren in drugi "svetniki" v gramofonu!</vt:lpstr>
      <vt:lpstr>Kako so Predtržani »šac« kopali (Radoljška legenda). Zložil Matevž.</vt:lpstr>
      <vt:lpstr>Gospa Jurgelnova</vt:lpstr>
      <vt:lpstr>Jurgelnova hiša v Radovljici</vt:lpstr>
      <vt:lpstr>PowerPointova predstavitev</vt:lpstr>
      <vt:lpstr>Predtrška bolha (Radovljiška himna) v ustnem izročilu</vt:lpstr>
      <vt:lpstr>O Predtrški bolhi</vt:lpstr>
      <vt:lpstr>Goran Lavrenčak o Predtrški bolhi</vt:lpstr>
      <vt:lpstr>PowerPointova predstavitev</vt:lpstr>
      <vt:lpstr>Za kdaj drugič</vt:lpstr>
      <vt:lpstr>Pa še za nekoč drugič in od koga drugega</vt:lpstr>
      <vt:lpstr>Viri</vt:lpstr>
      <vt:lpstr>Mladinski pesnik Joža Mihelič</vt:lpstr>
      <vt:lpstr>Alojz Gradnik v Novi vasi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Literarna Radovljica, 2</dc:title>
  <dc:creator>Uporabnik sistema Windows</dc:creator>
  <cp:lastModifiedBy>Uporabnik sistema Windows</cp:lastModifiedBy>
  <cp:revision>65</cp:revision>
  <dcterms:created xsi:type="dcterms:W3CDTF">2020-03-04T18:45:57Z</dcterms:created>
  <dcterms:modified xsi:type="dcterms:W3CDTF">2020-10-08T14:52:40Z</dcterms:modified>
</cp:coreProperties>
</file>