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2" r:id="rId4"/>
    <p:sldId id="264" r:id="rId5"/>
    <p:sldId id="259" r:id="rId6"/>
    <p:sldId id="258" r:id="rId7"/>
    <p:sldId id="260" r:id="rId8"/>
    <p:sldId id="261" r:id="rId9"/>
    <p:sldId id="266" r:id="rId10"/>
    <p:sldId id="263" r:id="rId11"/>
    <p:sldId id="267" r:id="rId12"/>
    <p:sldId id="270" r:id="rId13"/>
    <p:sldId id="269" r:id="rId14"/>
    <p:sldId id="265"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119" d="100"/>
          <a:sy n="119" d="100"/>
        </p:scale>
        <p:origin x="21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873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6DFF08F-DC6B-4601-B491-B0F83F6DD2DA}" type="datetimeFigureOut">
              <a:rPr lang="en-US" smtClean="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98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6DFF08F-DC6B-4601-B491-B0F83F6DD2DA}" type="datetimeFigureOut">
              <a:rPr lang="en-US" smtClean="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8537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6DFF08F-DC6B-4601-B491-B0F83F6DD2DA}" type="datetimeFigureOut">
              <a:rPr lang="en-US" smtClean="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3584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6DFF08F-DC6B-4601-B491-B0F83F6DD2DA}" type="datetimeFigureOut">
              <a:rPr lang="en-US" smtClean="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9456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6DFF08F-DC6B-4601-B491-B0F83F6DD2DA}" type="datetimeFigureOut">
              <a:rPr lang="en-US" smtClean="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6587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2084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8410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721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663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1150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9168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8584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193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6DFF08F-DC6B-4601-B491-B0F83F6DD2DA}" type="datetimeFigureOut">
              <a:rPr lang="en-US" smtClean="0"/>
              <a:pPr/>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4798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6DFF08F-DC6B-4601-B491-B0F83F6DD2DA}" type="datetimeFigureOut">
              <a:rPr lang="en-US" smtClean="0"/>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9416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5/3/2024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17804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sl.wikipedia.org/w/index.php?title=Izza_kongresa_ali_umor_v_teritorialnih_vodah&amp;action=edit&amp;redlink=1" TargetMode="External"/><Relationship Id="rId13" Type="http://schemas.openxmlformats.org/officeDocument/2006/relationships/hyperlink" Target="https://sl.wikipedia.org/wiki/Fran%C4%8Dek_Rudolf" TargetMode="External"/><Relationship Id="rId18" Type="http://schemas.openxmlformats.org/officeDocument/2006/relationships/hyperlink" Target="https://sl.wikipedia.org/w/index.php?title=Ale%C5%A1_Juri%C4%8D&amp;action=edit&amp;redlink=1" TargetMode="External"/><Relationship Id="rId3" Type="http://schemas.openxmlformats.org/officeDocument/2006/relationships/hyperlink" Target="https://sl.wikipedia.org/wiki/Ko_zaprem_o%C4%8Di" TargetMode="External"/><Relationship Id="rId21" Type="http://schemas.openxmlformats.org/officeDocument/2006/relationships/hyperlink" Target="https://sl.wikipedia.org/w/index.php?title=Smeh_v_solzah&amp;action=edit&amp;redlink=1" TargetMode="External"/><Relationship Id="rId7" Type="http://schemas.openxmlformats.org/officeDocument/2006/relationships/hyperlink" Target="https://sl.wikipedia.org/wiki/Maja_Novak" TargetMode="External"/><Relationship Id="rId12" Type="http://schemas.openxmlformats.org/officeDocument/2006/relationships/hyperlink" Target="https://sl.wikipedia.org/wiki/Zbiralec_imen" TargetMode="External"/><Relationship Id="rId17" Type="http://schemas.openxmlformats.org/officeDocument/2006/relationships/hyperlink" Target="https://sl.wikipedia.org/wiki/Cimre" TargetMode="External"/><Relationship Id="rId25" Type="http://schemas.openxmlformats.org/officeDocument/2006/relationships/hyperlink" Target="https://sl.wikipedia.org/w/index.php?title=Potsdamska_baterija&amp;action=edit&amp;redlink=1" TargetMode="External"/><Relationship Id="rId2" Type="http://schemas.openxmlformats.org/officeDocument/2006/relationships/hyperlink" Target="https://sl.wikipedia.org/wiki/Franci_Slak" TargetMode="External"/><Relationship Id="rId16" Type="http://schemas.openxmlformats.org/officeDocument/2006/relationships/hyperlink" Target="https://sl.wikipedia.org/w/index.php?title=Rodoljub&amp;action=edit&amp;redlink=1" TargetMode="External"/><Relationship Id="rId20" Type="http://schemas.openxmlformats.org/officeDocument/2006/relationships/hyperlink" Target="https://sl.wikipedia.org/wiki/Zlata_Volari%C4%8D" TargetMode="External"/><Relationship Id="rId1" Type="http://schemas.openxmlformats.org/officeDocument/2006/relationships/slideLayout" Target="../slideLayouts/slideLayout4.xml"/><Relationship Id="rId6" Type="http://schemas.openxmlformats.org/officeDocument/2006/relationships/hyperlink" Target="https://sl.wikipedia.org/w/index.php?title=Vaya_con_Dios,_amigo&amp;action=edit&amp;redlink=1" TargetMode="External"/><Relationship Id="rId11" Type="http://schemas.openxmlformats.org/officeDocument/2006/relationships/hyperlink" Target="https://sl.wikipedia.org/wiki/Miha_Mazzini" TargetMode="External"/><Relationship Id="rId24" Type="http://schemas.openxmlformats.org/officeDocument/2006/relationships/hyperlink" Target="https://sl.wikipedia.org/wiki/Zdenko_Kodri%C4%8D" TargetMode="External"/><Relationship Id="rId5" Type="http://schemas.openxmlformats.org/officeDocument/2006/relationships/hyperlink" Target="https://sl.wikipedia.org/w/index.php?title=Divjanje_ali_junak_na%C5%A1ega_%C4%8Dasa&amp;action=edit&amp;redlink=1" TargetMode="External"/><Relationship Id="rId15" Type="http://schemas.openxmlformats.org/officeDocument/2006/relationships/hyperlink" Target="https://sl.wikipedia.org/wiki/Igor_Karlov%C5%A1ek" TargetMode="External"/><Relationship Id="rId23" Type="http://schemas.openxmlformats.org/officeDocument/2006/relationships/hyperlink" Target="https://sl.wikipedia.org/w/index.php?title=Trinajsti_otok&amp;action=edit&amp;redlink=1" TargetMode="External"/><Relationship Id="rId10" Type="http://schemas.openxmlformats.org/officeDocument/2006/relationships/hyperlink" Target="https://sl.wikipedia.org/w/index.php?title=Samomor_upokojenega_sodnika&amp;action=edit&amp;redlink=1" TargetMode="External"/><Relationship Id="rId19" Type="http://schemas.openxmlformats.org/officeDocument/2006/relationships/hyperlink" Target="https://sl.wikipedia.org/w/index.php?title=Alkofol&amp;action=edit&amp;redlink=1" TargetMode="External"/><Relationship Id="rId4" Type="http://schemas.openxmlformats.org/officeDocument/2006/relationships/hyperlink" Target="https://sl.wikipedia.org/wiki/Tomo_Rebolj" TargetMode="External"/><Relationship Id="rId9" Type="http://schemas.openxmlformats.org/officeDocument/2006/relationships/hyperlink" Target="https://sl.wikipedia.org/wiki/Tone_Frelih" TargetMode="External"/><Relationship Id="rId14" Type="http://schemas.openxmlformats.org/officeDocument/2006/relationships/hyperlink" Target="https://sl.wikipedia.org/w/index.php?title=Parnik_Jesenice%E2%80%93Trbovlje&amp;action=edit&amp;redlink=1" TargetMode="External"/><Relationship Id="rId22" Type="http://schemas.openxmlformats.org/officeDocument/2006/relationships/hyperlink" Target="https://sl.wikipedia.org/w/index.php?title=Marko_Sim%C4%8Di%C4%8D&amp;action=edit&amp;redlink=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lib.si/details/URN:NBN:SI:DOC-D1Y7GSS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lib.si/details/URN:NBN:SI:DOC-3RO01FC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sl-SI" dirty="0"/>
              <a:t>Nastajanje slovenske kriminalke</a:t>
            </a:r>
            <a:br>
              <a:rPr lang="sl-SI" dirty="0"/>
            </a:br>
            <a:endParaRPr lang="sl-SI" dirty="0"/>
          </a:p>
        </p:txBody>
      </p:sp>
      <p:sp>
        <p:nvSpPr>
          <p:cNvPr id="3" name="Podnaslov 2"/>
          <p:cNvSpPr>
            <a:spLocks noGrp="1"/>
          </p:cNvSpPr>
          <p:nvPr>
            <p:ph type="subTitle" idx="1"/>
          </p:nvPr>
        </p:nvSpPr>
        <p:spPr/>
        <p:txBody>
          <a:bodyPr/>
          <a:lstStyle/>
          <a:p>
            <a:r>
              <a:rPr lang="sl-SI" dirty="0" smtClean="0"/>
              <a:t>Miran Hladnik, Slovanska knjižnica 7. maja 2024</a:t>
            </a:r>
            <a:endParaRPr lang="sl-SI" dirty="0"/>
          </a:p>
        </p:txBody>
      </p:sp>
    </p:spTree>
    <p:extLst>
      <p:ext uri="{BB962C8B-B14F-4D97-AF65-F5344CB8AC3E}">
        <p14:creationId xmlns:p14="http://schemas.microsoft.com/office/powerpoint/2010/main" val="2737926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Žanrski križanec </a:t>
            </a:r>
            <a:r>
              <a:rPr lang="sl-SI" dirty="0" err="1" smtClean="0"/>
              <a:t>špijonski</a:t>
            </a:r>
            <a:r>
              <a:rPr lang="sl-SI" dirty="0" smtClean="0"/>
              <a:t> roman</a:t>
            </a:r>
            <a:endParaRPr lang="sl-SI" dirty="0"/>
          </a:p>
        </p:txBody>
      </p:sp>
      <p:sp>
        <p:nvSpPr>
          <p:cNvPr id="3" name="Označba mesta vsebine 2"/>
          <p:cNvSpPr>
            <a:spLocks noGrp="1"/>
          </p:cNvSpPr>
          <p:nvPr>
            <p:ph idx="1"/>
          </p:nvPr>
        </p:nvSpPr>
        <p:spPr/>
        <p:txBody>
          <a:bodyPr>
            <a:normAutofit/>
          </a:bodyPr>
          <a:lstStyle/>
          <a:p>
            <a:r>
              <a:rPr lang="sl-SI" sz="2400" dirty="0" smtClean="0"/>
              <a:t>A. W.: </a:t>
            </a:r>
            <a:r>
              <a:rPr lang="sl-SI" sz="2400" i="1" dirty="0" err="1"/>
              <a:t>Špijonova</a:t>
            </a:r>
            <a:r>
              <a:rPr lang="sl-SI" sz="2400" i="1" dirty="0"/>
              <a:t> </a:t>
            </a:r>
            <a:r>
              <a:rPr lang="sl-SI" sz="2400" i="1" dirty="0" smtClean="0"/>
              <a:t>usoda: </a:t>
            </a:r>
            <a:r>
              <a:rPr lang="sl-SI" sz="2400" i="1" dirty="0"/>
              <a:t>Detektivski in </a:t>
            </a:r>
            <a:r>
              <a:rPr lang="sl-SI" sz="2400" i="1" dirty="0" err="1"/>
              <a:t>špijonažni</a:t>
            </a:r>
            <a:r>
              <a:rPr lang="sl-SI" sz="2400" i="1" dirty="0"/>
              <a:t> roman</a:t>
            </a:r>
            <a:r>
              <a:rPr lang="sl-SI" sz="2400" dirty="0" smtClean="0"/>
              <a:t>. Prev. Maks Pleteršnik 1916</a:t>
            </a:r>
          </a:p>
          <a:p>
            <a:r>
              <a:rPr lang="sl-SI" sz="2400" dirty="0" smtClean="0"/>
              <a:t>Ivan Dolinar (</a:t>
            </a:r>
            <a:r>
              <a:rPr lang="sl-SI" sz="2400" dirty="0"/>
              <a:t>Narte Velikonja in Izidor </a:t>
            </a:r>
            <a:r>
              <a:rPr lang="sl-SI" sz="2400" dirty="0" smtClean="0"/>
              <a:t>Cankar): </a:t>
            </a:r>
            <a:r>
              <a:rPr lang="sl-SI" sz="2400" i="1" dirty="0" smtClean="0"/>
              <a:t>Albanska </a:t>
            </a:r>
            <a:r>
              <a:rPr lang="sl-SI" sz="2400" i="1" dirty="0" err="1" smtClean="0"/>
              <a:t>špijonka</a:t>
            </a:r>
            <a:r>
              <a:rPr lang="sl-SI" sz="2400" i="1" dirty="0" smtClean="0"/>
              <a:t>: Povest </a:t>
            </a:r>
            <a:r>
              <a:rPr lang="sl-SI" sz="2400" i="1" dirty="0"/>
              <a:t>iz balkanske </a:t>
            </a:r>
            <a:r>
              <a:rPr lang="sl-SI" sz="2400" i="1" dirty="0" smtClean="0"/>
              <a:t>vojske</a:t>
            </a:r>
            <a:r>
              <a:rPr lang="sl-SI" sz="2400" dirty="0" smtClean="0"/>
              <a:t>, 1917</a:t>
            </a:r>
            <a:endParaRPr lang="sl-SI" sz="2400" dirty="0"/>
          </a:p>
        </p:txBody>
      </p:sp>
    </p:spTree>
    <p:extLst>
      <p:ext uri="{BB962C8B-B14F-4D97-AF65-F5344CB8AC3E}">
        <p14:creationId xmlns:p14="http://schemas.microsoft.com/office/powerpoint/2010/main" val="99428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Produkcija slovenske kriminalke po 1980 </a:t>
            </a:r>
            <a:r>
              <a:rPr lang="sl-SI" sz="2400" dirty="0" smtClean="0"/>
              <a:t>(zametek seznama na Wikipediji)</a:t>
            </a:r>
            <a:endParaRPr lang="sl-SI" sz="2400" dirty="0"/>
          </a:p>
        </p:txBody>
      </p:sp>
      <p:sp>
        <p:nvSpPr>
          <p:cNvPr id="6" name="Označba mesta vsebine 5"/>
          <p:cNvSpPr>
            <a:spLocks noGrp="1"/>
          </p:cNvSpPr>
          <p:nvPr>
            <p:ph sz="half" idx="2"/>
          </p:nvPr>
        </p:nvSpPr>
        <p:spPr>
          <a:xfrm>
            <a:off x="5005135" y="1887620"/>
            <a:ext cx="4268867" cy="4598737"/>
          </a:xfrm>
        </p:spPr>
        <p:txBody>
          <a:bodyPr>
            <a:noAutofit/>
          </a:bodyPr>
          <a:lstStyle/>
          <a:p>
            <a:r>
              <a:rPr lang="sl-SI" sz="1200" dirty="0"/>
              <a:t>1992 </a:t>
            </a:r>
            <a:r>
              <a:rPr lang="sl-SI" sz="1200" dirty="0">
                <a:hlinkClick r:id="rId2" tooltip="Franci Slak"/>
              </a:rPr>
              <a:t>Franci Slak</a:t>
            </a:r>
            <a:r>
              <a:rPr lang="sl-SI" sz="1200" dirty="0"/>
              <a:t>: </a:t>
            </a:r>
            <a:r>
              <a:rPr lang="sl-SI" sz="1200" i="1" dirty="0">
                <a:hlinkClick r:id="rId3" tooltip="Ko zaprem oči"/>
              </a:rPr>
              <a:t>Ko zaprem oči</a:t>
            </a:r>
            <a:r>
              <a:rPr lang="sl-SI" sz="1200" dirty="0"/>
              <a:t> (snemalna knjiga za film)</a:t>
            </a:r>
          </a:p>
          <a:p>
            <a:r>
              <a:rPr lang="sl-SI" sz="1200" dirty="0" smtClean="0"/>
              <a:t>1992 </a:t>
            </a:r>
            <a:r>
              <a:rPr lang="sl-SI" sz="1200" dirty="0" smtClean="0">
                <a:hlinkClick r:id="rId4" tooltip="Tomo Rebolj"/>
              </a:rPr>
              <a:t>Tomo Rebolj</a:t>
            </a:r>
            <a:r>
              <a:rPr lang="sl-SI" sz="1200" dirty="0" smtClean="0"/>
              <a:t>: </a:t>
            </a:r>
            <a:r>
              <a:rPr lang="sl-SI" sz="1200" i="1" dirty="0" smtClean="0">
                <a:hlinkClick r:id="rId5" tooltip="Divjanje ali junak našega časa (stran ne obstaja)"/>
              </a:rPr>
              <a:t>Divjanje ali junak našega časa</a:t>
            </a:r>
            <a:endParaRPr lang="sl-SI" sz="1200" dirty="0" smtClean="0"/>
          </a:p>
          <a:p>
            <a:r>
              <a:rPr lang="sl-SI" sz="1200" dirty="0" smtClean="0"/>
              <a:t>1993 </a:t>
            </a:r>
            <a:r>
              <a:rPr lang="sl-SI" sz="1200" dirty="0" smtClean="0">
                <a:hlinkClick r:id="rId4" tooltip="Tomo Rebolj"/>
              </a:rPr>
              <a:t>Tomo Rebolj</a:t>
            </a:r>
            <a:r>
              <a:rPr lang="sl-SI" sz="1200" dirty="0" smtClean="0"/>
              <a:t>: </a:t>
            </a:r>
            <a:r>
              <a:rPr lang="sl-SI" sz="1200" i="1" dirty="0" err="1" smtClean="0">
                <a:hlinkClick r:id="rId6" tooltip="Vaya con Dios, amigo (stran ne obstaja)"/>
              </a:rPr>
              <a:t>Vaya</a:t>
            </a:r>
            <a:r>
              <a:rPr lang="sl-SI" sz="1200" i="1" dirty="0" smtClean="0">
                <a:hlinkClick r:id="rId6" tooltip="Vaya con Dios, amigo (stran ne obstaja)"/>
              </a:rPr>
              <a:t> con </a:t>
            </a:r>
            <a:r>
              <a:rPr lang="sl-SI" sz="1200" i="1" dirty="0" err="1" smtClean="0">
                <a:hlinkClick r:id="rId6" tooltip="Vaya con Dios, amigo (stran ne obstaja)"/>
              </a:rPr>
              <a:t>Dios</a:t>
            </a:r>
            <a:r>
              <a:rPr lang="sl-SI" sz="1200" i="1" dirty="0" smtClean="0">
                <a:hlinkClick r:id="rId6" tooltip="Vaya con Dios, amigo (stran ne obstaja)"/>
              </a:rPr>
              <a:t>, </a:t>
            </a:r>
            <a:r>
              <a:rPr lang="sl-SI" sz="1200" i="1" dirty="0" err="1" smtClean="0">
                <a:hlinkClick r:id="rId6" tooltip="Vaya con Dios, amigo (stran ne obstaja)"/>
              </a:rPr>
              <a:t>amigo</a:t>
            </a:r>
            <a:endParaRPr lang="sl-SI" sz="1200" dirty="0" smtClean="0"/>
          </a:p>
          <a:p>
            <a:r>
              <a:rPr lang="sl-SI" sz="1200" dirty="0" smtClean="0"/>
              <a:t>1993 </a:t>
            </a:r>
            <a:r>
              <a:rPr lang="sl-SI" sz="1200" dirty="0" smtClean="0">
                <a:hlinkClick r:id="rId7" tooltip="Maja Novak"/>
              </a:rPr>
              <a:t>Maja Novak</a:t>
            </a:r>
            <a:r>
              <a:rPr lang="sl-SI" sz="1200" dirty="0" smtClean="0"/>
              <a:t>: </a:t>
            </a:r>
            <a:r>
              <a:rPr lang="sl-SI" sz="1200" i="1" dirty="0" smtClean="0">
                <a:hlinkClick r:id="rId8" tooltip="Izza kongresa ali umor v teritorialnih vodah (stran ne obstaja)"/>
              </a:rPr>
              <a:t>Izza kongresa ali umor v teritorialnih vodah</a:t>
            </a:r>
            <a:endParaRPr lang="sl-SI" sz="1200" dirty="0" smtClean="0"/>
          </a:p>
          <a:p>
            <a:r>
              <a:rPr lang="sl-SI" sz="1200" dirty="0" smtClean="0"/>
              <a:t>1993 </a:t>
            </a:r>
            <a:r>
              <a:rPr lang="sl-SI" sz="1200" dirty="0" smtClean="0">
                <a:hlinkClick r:id="rId9" tooltip="Tone Frelih"/>
              </a:rPr>
              <a:t>Tone Frelih</a:t>
            </a:r>
            <a:r>
              <a:rPr lang="sl-SI" sz="1200" dirty="0" smtClean="0"/>
              <a:t>: </a:t>
            </a:r>
            <a:r>
              <a:rPr lang="sl-SI" sz="1200" i="1" dirty="0" smtClean="0">
                <a:hlinkClick r:id="rId10" tooltip="Samomor upokojenega sodnika (stran ne obstaja)"/>
              </a:rPr>
              <a:t>Samomor upokojenega sodnika</a:t>
            </a:r>
            <a:endParaRPr lang="sl-SI" sz="1200" dirty="0" smtClean="0"/>
          </a:p>
          <a:p>
            <a:r>
              <a:rPr lang="sl-SI" sz="1200" dirty="0" smtClean="0"/>
              <a:t>1993 </a:t>
            </a:r>
            <a:r>
              <a:rPr lang="sl-SI" sz="1200" dirty="0" smtClean="0">
                <a:hlinkClick r:id="rId11" tooltip="Miha Mazzini"/>
              </a:rPr>
              <a:t>Miha Mazzini</a:t>
            </a:r>
            <a:r>
              <a:rPr lang="sl-SI" sz="1200" dirty="0" smtClean="0"/>
              <a:t>: </a:t>
            </a:r>
            <a:r>
              <a:rPr lang="sl-SI" sz="1200" i="1" dirty="0" smtClean="0">
                <a:hlinkClick r:id="rId12" tooltip="Zbiralec imen"/>
              </a:rPr>
              <a:t>Zbiralec imen</a:t>
            </a:r>
            <a:endParaRPr lang="sl-SI" sz="1200" dirty="0" smtClean="0"/>
          </a:p>
          <a:p>
            <a:r>
              <a:rPr lang="sl-SI" sz="1200" dirty="0" smtClean="0"/>
              <a:t>1994 </a:t>
            </a:r>
            <a:r>
              <a:rPr lang="sl-SI" sz="1200" dirty="0" smtClean="0">
                <a:hlinkClick r:id="rId13" tooltip="Franček Rudolf"/>
              </a:rPr>
              <a:t>Franček Rudolf</a:t>
            </a:r>
            <a:r>
              <a:rPr lang="sl-SI" sz="1200" dirty="0" smtClean="0"/>
              <a:t>: </a:t>
            </a:r>
            <a:r>
              <a:rPr lang="sl-SI" sz="1200" i="1" dirty="0" smtClean="0">
                <a:hlinkClick r:id="rId14" tooltip="Parnik Jesenice–Trbovlje (stran ne obstaja)"/>
              </a:rPr>
              <a:t>Parnik Jesenice–Trbovlje</a:t>
            </a:r>
            <a:endParaRPr lang="sl-SI" sz="1200" dirty="0" smtClean="0"/>
          </a:p>
          <a:p>
            <a:r>
              <a:rPr lang="sl-SI" sz="1200" dirty="0" smtClean="0"/>
              <a:t>1994 </a:t>
            </a:r>
            <a:r>
              <a:rPr lang="sl-SI" sz="1200" dirty="0" smtClean="0">
                <a:hlinkClick r:id="rId15" tooltip="Igor Karlovšek"/>
              </a:rPr>
              <a:t>Igor </a:t>
            </a:r>
            <a:r>
              <a:rPr lang="sl-SI" sz="1200" dirty="0" err="1" smtClean="0">
                <a:hlinkClick r:id="rId15" tooltip="Igor Karlovšek"/>
              </a:rPr>
              <a:t>Karlovšek</a:t>
            </a:r>
            <a:r>
              <a:rPr lang="sl-SI" sz="1200" dirty="0" smtClean="0"/>
              <a:t>: </a:t>
            </a:r>
            <a:r>
              <a:rPr lang="sl-SI" sz="1200" i="1" dirty="0" smtClean="0">
                <a:hlinkClick r:id="rId16" tooltip="Rodoljub (stran ne obstaja)"/>
              </a:rPr>
              <a:t>Rodoljub</a:t>
            </a:r>
            <a:endParaRPr lang="sl-SI" sz="1200" dirty="0" smtClean="0"/>
          </a:p>
          <a:p>
            <a:r>
              <a:rPr lang="sl-SI" sz="1200" dirty="0" smtClean="0"/>
              <a:t>1995 </a:t>
            </a:r>
            <a:r>
              <a:rPr lang="sl-SI" sz="1200" dirty="0" smtClean="0">
                <a:hlinkClick r:id="rId7" tooltip="Maja Novak"/>
              </a:rPr>
              <a:t>Maja Novak</a:t>
            </a:r>
            <a:r>
              <a:rPr lang="sl-SI" sz="1200" dirty="0" smtClean="0"/>
              <a:t>: </a:t>
            </a:r>
            <a:r>
              <a:rPr lang="sl-SI" sz="1200" i="1" dirty="0" err="1" smtClean="0">
                <a:hlinkClick r:id="rId17" tooltip="Cimre"/>
              </a:rPr>
              <a:t>Cimre</a:t>
            </a:r>
            <a:endParaRPr lang="sl-SI" sz="1200" dirty="0" smtClean="0"/>
          </a:p>
          <a:p>
            <a:r>
              <a:rPr lang="sl-SI" sz="1200" dirty="0" smtClean="0"/>
              <a:t>1995 </a:t>
            </a:r>
            <a:r>
              <a:rPr lang="sl-SI" sz="1200" dirty="0" smtClean="0">
                <a:hlinkClick r:id="rId18" tooltip="Aleš Jurič (stran ne obstaja)"/>
              </a:rPr>
              <a:t>Aleš Jurič</a:t>
            </a:r>
            <a:r>
              <a:rPr lang="sl-SI" sz="1200" dirty="0" smtClean="0"/>
              <a:t>: </a:t>
            </a:r>
            <a:r>
              <a:rPr lang="sl-SI" sz="1200" i="1" dirty="0" err="1" smtClean="0">
                <a:hlinkClick r:id="rId19" tooltip="Alkofol (stran ne obstaja)"/>
              </a:rPr>
              <a:t>Alkofol</a:t>
            </a:r>
            <a:r>
              <a:rPr lang="sl-SI" sz="1200" i="1" dirty="0" smtClean="0"/>
              <a:t>: Detektivske zgodbe Samuela </a:t>
            </a:r>
            <a:r>
              <a:rPr lang="sl-SI" sz="1200" i="1" dirty="0" err="1" smtClean="0"/>
              <a:t>Shortyja</a:t>
            </a:r>
            <a:r>
              <a:rPr lang="sl-SI" sz="1200" i="1" dirty="0" smtClean="0"/>
              <a:t> Celinskega</a:t>
            </a:r>
            <a:endParaRPr lang="sl-SI" sz="1200" dirty="0" smtClean="0"/>
          </a:p>
          <a:p>
            <a:r>
              <a:rPr lang="sl-SI" sz="1200" dirty="0" smtClean="0"/>
              <a:t>1995 </a:t>
            </a:r>
            <a:r>
              <a:rPr lang="sl-SI" sz="1200" dirty="0" smtClean="0">
                <a:hlinkClick r:id="rId20" tooltip="Zlata Volarič"/>
              </a:rPr>
              <a:t>Zlata Volarič</a:t>
            </a:r>
            <a:r>
              <a:rPr lang="sl-SI" sz="1200" dirty="0" smtClean="0"/>
              <a:t>: </a:t>
            </a:r>
            <a:r>
              <a:rPr lang="sl-SI" sz="1200" i="1" dirty="0" smtClean="0">
                <a:hlinkClick r:id="rId21" tooltip="Smeh v solzah (stran ne obstaja)"/>
              </a:rPr>
              <a:t>Smeh v solzah</a:t>
            </a:r>
            <a:r>
              <a:rPr lang="sl-SI" sz="1200" i="1" dirty="0" smtClean="0"/>
              <a:t>: Kriminalke</a:t>
            </a:r>
            <a:endParaRPr lang="sl-SI" sz="1200" dirty="0" smtClean="0"/>
          </a:p>
          <a:p>
            <a:r>
              <a:rPr lang="sl-SI" sz="1200" dirty="0" smtClean="0"/>
              <a:t>1996 </a:t>
            </a:r>
            <a:r>
              <a:rPr lang="sl-SI" sz="1200" dirty="0" smtClean="0">
                <a:hlinkClick r:id="rId22" tooltip="Marko Simčič (stran ne obstaja)"/>
              </a:rPr>
              <a:t>Marko Simčič</a:t>
            </a:r>
            <a:r>
              <a:rPr lang="sl-SI" sz="1200" dirty="0" smtClean="0"/>
              <a:t>: </a:t>
            </a:r>
            <a:r>
              <a:rPr lang="sl-SI" sz="1200" i="1" dirty="0" smtClean="0">
                <a:hlinkClick r:id="rId23" tooltip="Trinajsti otok (stran ne obstaja)"/>
              </a:rPr>
              <a:t>Trinajsti otok</a:t>
            </a:r>
            <a:r>
              <a:rPr lang="sl-SI" sz="1200" i="1" dirty="0" smtClean="0"/>
              <a:t>: Vohunski roman</a:t>
            </a:r>
            <a:endParaRPr lang="sl-SI" sz="1200" dirty="0" smtClean="0"/>
          </a:p>
          <a:p>
            <a:r>
              <a:rPr lang="sl-SI" sz="1200" dirty="0" smtClean="0"/>
              <a:t>1997 </a:t>
            </a:r>
            <a:r>
              <a:rPr lang="sl-SI" sz="1200" dirty="0" smtClean="0">
                <a:hlinkClick r:id="rId24" tooltip="Zdenko Kodrič"/>
              </a:rPr>
              <a:t>Zdenko Kodrič</a:t>
            </a:r>
            <a:r>
              <a:rPr lang="sl-SI" sz="1200" dirty="0" smtClean="0"/>
              <a:t>: </a:t>
            </a:r>
            <a:r>
              <a:rPr lang="sl-SI" sz="1200" i="1" dirty="0" smtClean="0">
                <a:hlinkClick r:id="rId25" tooltip="Potsdamska baterija (stran ne obstaja)"/>
              </a:rPr>
              <a:t>Potsdamska baterija</a:t>
            </a:r>
            <a:endParaRPr lang="sl-SI" sz="1200" dirty="0"/>
          </a:p>
        </p:txBody>
      </p:sp>
      <p:sp>
        <p:nvSpPr>
          <p:cNvPr id="8" name="Označba mesta vsebine 7"/>
          <p:cNvSpPr>
            <a:spLocks noGrp="1"/>
          </p:cNvSpPr>
          <p:nvPr>
            <p:ph sz="half" idx="1"/>
          </p:nvPr>
        </p:nvSpPr>
        <p:spPr>
          <a:xfrm>
            <a:off x="548997" y="1844841"/>
            <a:ext cx="4295719" cy="4582695"/>
          </a:xfrm>
        </p:spPr>
        <p:txBody>
          <a:bodyPr>
            <a:noAutofit/>
          </a:bodyPr>
          <a:lstStyle/>
          <a:p>
            <a:r>
              <a:rPr lang="sl-SI" sz="1400" dirty="0" smtClean="0"/>
              <a:t>1981 </a:t>
            </a:r>
            <a:r>
              <a:rPr lang="sl-SI" sz="1400" dirty="0"/>
              <a:t>Branko Hofman: Noč do jutra</a:t>
            </a:r>
          </a:p>
          <a:p>
            <a:r>
              <a:rPr lang="sl-SI" sz="1400" dirty="0"/>
              <a:t>1980 Marjan Rožanc: Primer profesorja Blatnika</a:t>
            </a:r>
          </a:p>
          <a:p>
            <a:r>
              <a:rPr lang="sl-SI" sz="1400" dirty="0"/>
              <a:t>1982 Tone Peršak: Prehod</a:t>
            </a:r>
          </a:p>
          <a:p>
            <a:r>
              <a:rPr lang="sl-SI" sz="1400" dirty="0"/>
              <a:t>1987 Marjan Rožanc: Markov evangelij 1/8</a:t>
            </a:r>
          </a:p>
          <a:p>
            <a:r>
              <a:rPr lang="sl-SI" sz="1400" dirty="0"/>
              <a:t>1989 Aaron Kronski: Vražji glas</a:t>
            </a:r>
          </a:p>
          <a:p>
            <a:r>
              <a:rPr lang="sl-SI" sz="1400" dirty="0" smtClean="0"/>
              <a:t>1990 </a:t>
            </a:r>
            <a:r>
              <a:rPr lang="sl-SI" sz="1400" dirty="0"/>
              <a:t>Branko Gradišnik: Nekdo drug</a:t>
            </a:r>
          </a:p>
          <a:p>
            <a:r>
              <a:rPr lang="sl-SI" sz="1400" dirty="0"/>
              <a:t>1990 Franček Rudolf: Rdečelaska v zrelem žitu</a:t>
            </a:r>
          </a:p>
          <a:p>
            <a:r>
              <a:rPr lang="sl-SI" sz="1400" dirty="0"/>
              <a:t>1991 Bogdan Novak: Umor na plaži</a:t>
            </a:r>
          </a:p>
          <a:p>
            <a:r>
              <a:rPr lang="sl-SI" sz="1400" dirty="0"/>
              <a:t>1991 Sergej Verč: Rolandov steber</a:t>
            </a:r>
          </a:p>
          <a:p>
            <a:r>
              <a:rPr lang="sl-SI" sz="1400" dirty="0"/>
              <a:t>1991 Ladislav Černilogar: Sabotaža</a:t>
            </a:r>
          </a:p>
          <a:p>
            <a:r>
              <a:rPr lang="sl-SI" sz="1400" dirty="0"/>
              <a:t>1991 Tomo Rebolj: Mesto angelov</a:t>
            </a:r>
          </a:p>
          <a:p>
            <a:r>
              <a:rPr lang="sl-SI" sz="1400" dirty="0"/>
              <a:t>1992 Peter Malik: Lovci na Rembrandta (zbirka KIH Krimi)</a:t>
            </a:r>
          </a:p>
        </p:txBody>
      </p:sp>
    </p:spTree>
    <p:extLst>
      <p:ext uri="{BB962C8B-B14F-4D97-AF65-F5344CB8AC3E}">
        <p14:creationId xmlns:p14="http://schemas.microsoft.com/office/powerpoint/2010/main" val="2849737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sl-SI" dirty="0" smtClean="0"/>
              <a:t>Žanrska literatura</a:t>
            </a:r>
            <a:endParaRPr lang="sl-SI" dirty="0"/>
          </a:p>
        </p:txBody>
      </p:sp>
      <p:sp>
        <p:nvSpPr>
          <p:cNvPr id="6" name="Označba mesta vsebine 5"/>
          <p:cNvSpPr>
            <a:spLocks noGrp="1"/>
          </p:cNvSpPr>
          <p:nvPr>
            <p:ph idx="1"/>
          </p:nvPr>
        </p:nvSpPr>
        <p:spPr/>
        <p:txBody>
          <a:bodyPr/>
          <a:lstStyle/>
          <a:p>
            <a:pPr marL="0" indent="0">
              <a:buNone/>
            </a:pPr>
            <a:r>
              <a:rPr lang="sl-SI" sz="2800" dirty="0"/>
              <a:t>»Žanrska literatura je ime za pripovedno prozo, napisano po vzorcu (shemi, formuli) za ljubitelje določenega žanra. Žanri so največkrat poimenovani po svoji snovi (zgodovinski, vojni, ljubezenski roman, fantazijska pripoved …).« (Wikipedija)</a:t>
            </a:r>
          </a:p>
          <a:p>
            <a:pPr marL="0" indent="0">
              <a:buNone/>
            </a:pPr>
            <a:endParaRPr lang="sl-SI" dirty="0"/>
          </a:p>
        </p:txBody>
      </p:sp>
    </p:spTree>
    <p:extLst>
      <p:ext uri="{BB962C8B-B14F-4D97-AF65-F5344CB8AC3E}">
        <p14:creationId xmlns:p14="http://schemas.microsoft.com/office/powerpoint/2010/main" val="30544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sl-SI" dirty="0" smtClean="0"/>
              <a:t>Žanrska literatura in literarna zgodovina</a:t>
            </a:r>
            <a:endParaRPr lang="sl-SI" dirty="0"/>
          </a:p>
        </p:txBody>
      </p:sp>
      <p:sp>
        <p:nvSpPr>
          <p:cNvPr id="6" name="Označba mesta vsebine 5"/>
          <p:cNvSpPr>
            <a:spLocks noGrp="1"/>
          </p:cNvSpPr>
          <p:nvPr>
            <p:ph idx="1"/>
          </p:nvPr>
        </p:nvSpPr>
        <p:spPr/>
        <p:txBody>
          <a:bodyPr>
            <a:noAutofit/>
          </a:bodyPr>
          <a:lstStyle/>
          <a:p>
            <a:pPr marL="0" indent="0">
              <a:buNone/>
            </a:pPr>
            <a:r>
              <a:rPr lang="sl-SI" sz="2400" dirty="0"/>
              <a:t>Starejša slovenska literarna zgodovina ne žanrske literature ne posameznih žanrov ni cenila in jih ni obravnavala, ker zaradi svoje razvedrilne narave niso ustrezali temeljni </a:t>
            </a:r>
            <a:r>
              <a:rPr lang="sl-SI" sz="2400" dirty="0" smtClean="0"/>
              <a:t>funkciji, </a:t>
            </a:r>
            <a:r>
              <a:rPr lang="sl-SI" sz="2400" dirty="0"/>
              <a:t>ki jo je zahtevala od literature, to je konstitutivni vlogi pri zelo resnem projektu oblikovanja in kultiviranja naroda. Delna izjema sta bila ob »knjigah za mladino in preprosti narod« žanra zgodovinskega romana in kmečke </a:t>
            </a:r>
            <a:r>
              <a:rPr lang="sl-SI" sz="2400" dirty="0" smtClean="0"/>
              <a:t>povesti.</a:t>
            </a:r>
            <a:endParaRPr lang="sl-SI" sz="2400" dirty="0"/>
          </a:p>
        </p:txBody>
      </p:sp>
    </p:spTree>
    <p:extLst>
      <p:ext uri="{BB962C8B-B14F-4D97-AF65-F5344CB8AC3E}">
        <p14:creationId xmlns:p14="http://schemas.microsoft.com/office/powerpoint/2010/main" val="3810268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Emancipacija kriminalke</a:t>
            </a:r>
            <a:endParaRPr lang="sl-SI" dirty="0"/>
          </a:p>
        </p:txBody>
      </p:sp>
      <p:sp>
        <p:nvSpPr>
          <p:cNvPr id="3" name="Označba mesta vsebine 2"/>
          <p:cNvSpPr>
            <a:spLocks noGrp="1"/>
          </p:cNvSpPr>
          <p:nvPr>
            <p:ph idx="1"/>
          </p:nvPr>
        </p:nvSpPr>
        <p:spPr/>
        <p:txBody>
          <a:bodyPr>
            <a:normAutofit/>
          </a:bodyPr>
          <a:lstStyle/>
          <a:p>
            <a:pPr marL="0" indent="0">
              <a:buNone/>
            </a:pPr>
            <a:r>
              <a:rPr lang="sl-SI" sz="2400" dirty="0"/>
              <a:t>V sodobnem razpravljanju o kriminalki se delež apriornih negativnih oznak zmanjšuje, kritika zadeva le posamezna diletantsko ali profesionalno neuspela dela, ne pa več žanra v celoti. Slovenska žanrska literatura in z njo kriminalka se uspešno emancipirata. Z rastjo domače produkcije in z udeležbo priznanih pisateljev se popravlja ugled žanra. Nekdanje vrednostne opozicije med žanrsko (trivialno, zabavno, popularno) literaturo na eni strani in avtorsko oz. elitno literaturo na drugi strani odstopajo mesto idealu literarne pestrosti. </a:t>
            </a:r>
          </a:p>
        </p:txBody>
      </p:sp>
    </p:spTree>
    <p:extLst>
      <p:ext uri="{BB962C8B-B14F-4D97-AF65-F5344CB8AC3E}">
        <p14:creationId xmlns:p14="http://schemas.microsoft.com/office/powerpoint/2010/main" val="6760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Toda</a:t>
            </a:r>
            <a:endParaRPr lang="sl-SI" dirty="0"/>
          </a:p>
        </p:txBody>
      </p:sp>
      <p:sp>
        <p:nvSpPr>
          <p:cNvPr id="3" name="Označba mesta vsebine 2"/>
          <p:cNvSpPr>
            <a:spLocks noGrp="1"/>
          </p:cNvSpPr>
          <p:nvPr>
            <p:ph idx="1"/>
          </p:nvPr>
        </p:nvSpPr>
        <p:spPr/>
        <p:txBody>
          <a:bodyPr>
            <a:normAutofit/>
          </a:bodyPr>
          <a:lstStyle/>
          <a:p>
            <a:pPr marL="0" indent="0">
              <a:buNone/>
            </a:pPr>
            <a:r>
              <a:rPr lang="sl-SI" sz="2800" dirty="0"/>
              <a:t>Nagrade kresnik za najboljši slovenski roman leta pa kljub </a:t>
            </a:r>
            <a:r>
              <a:rPr lang="sl-SI" sz="2800" dirty="0" smtClean="0"/>
              <a:t>temu </a:t>
            </a:r>
            <a:r>
              <a:rPr lang="sl-SI" sz="2800" dirty="0"/>
              <a:t>doslej ni prejela še nobena kriminalka.</a:t>
            </a:r>
          </a:p>
        </p:txBody>
      </p:sp>
    </p:spTree>
    <p:extLst>
      <p:ext uri="{BB962C8B-B14F-4D97-AF65-F5344CB8AC3E}">
        <p14:creationId xmlns:p14="http://schemas.microsoft.com/office/powerpoint/2010/main" val="543327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l-SI" dirty="0" smtClean="0"/>
              <a:t>Kdaj se rodi kriminalka?</a:t>
            </a:r>
            <a:endParaRPr lang="sl-SI" dirty="0"/>
          </a:p>
        </p:txBody>
      </p:sp>
      <p:sp>
        <p:nvSpPr>
          <p:cNvPr id="5" name="Označba mesta vsebine 4"/>
          <p:cNvSpPr>
            <a:spLocks noGrp="1"/>
          </p:cNvSpPr>
          <p:nvPr>
            <p:ph sz="half" idx="1"/>
          </p:nvPr>
        </p:nvSpPr>
        <p:spPr/>
        <p:txBody>
          <a:bodyPr/>
          <a:lstStyle/>
          <a:p>
            <a:pPr marL="45720" indent="0">
              <a:buNone/>
            </a:pPr>
            <a:r>
              <a:rPr lang="sl-SI" b="1" dirty="0" smtClean="0"/>
              <a:t>Po svetu</a:t>
            </a:r>
          </a:p>
          <a:p>
            <a:r>
              <a:rPr lang="sl-SI" dirty="0" smtClean="0"/>
              <a:t>Arabske pripovedke iz 1001 noči v  srednjem veku</a:t>
            </a:r>
          </a:p>
          <a:p>
            <a:r>
              <a:rPr lang="sl-SI" dirty="0" smtClean="0"/>
              <a:t>1734 </a:t>
            </a:r>
            <a:r>
              <a:rPr lang="sl-SI" dirty="0" err="1" smtClean="0"/>
              <a:t>Pitaval</a:t>
            </a:r>
            <a:endParaRPr lang="sl-SI" dirty="0" smtClean="0"/>
          </a:p>
          <a:p>
            <a:r>
              <a:rPr lang="sl-SI" dirty="0" smtClean="0"/>
              <a:t>1841 Poe: Umori v ulici </a:t>
            </a:r>
            <a:r>
              <a:rPr lang="sl-SI" dirty="0" err="1" smtClean="0"/>
              <a:t>Morgue</a:t>
            </a:r>
            <a:endParaRPr lang="sl-SI" dirty="0" smtClean="0"/>
          </a:p>
          <a:p>
            <a:r>
              <a:rPr lang="sl-SI" dirty="0" smtClean="0"/>
              <a:t>1887 Doyle: </a:t>
            </a:r>
            <a:r>
              <a:rPr lang="en-US" dirty="0" smtClean="0"/>
              <a:t>A </a:t>
            </a:r>
            <a:r>
              <a:rPr lang="en-US" dirty="0"/>
              <a:t>Study in Scarlet</a:t>
            </a:r>
            <a:r>
              <a:rPr lang="en-US" dirty="0" smtClean="0"/>
              <a:t>,</a:t>
            </a:r>
            <a:r>
              <a:rPr lang="sl-SI" dirty="0" smtClean="0"/>
              <a:t> prva zgodba z detektivom </a:t>
            </a:r>
            <a:r>
              <a:rPr lang="en-US" dirty="0" smtClean="0"/>
              <a:t>Sherlock</a:t>
            </a:r>
            <a:r>
              <a:rPr lang="sl-SI" dirty="0" smtClean="0"/>
              <a:t>om</a:t>
            </a:r>
            <a:r>
              <a:rPr lang="en-US" dirty="0" smtClean="0"/>
              <a:t> Holmes</a:t>
            </a:r>
            <a:r>
              <a:rPr lang="sl-SI" dirty="0" smtClean="0"/>
              <a:t>om</a:t>
            </a:r>
            <a:r>
              <a:rPr lang="en-US" dirty="0" smtClean="0"/>
              <a:t> </a:t>
            </a:r>
            <a:endParaRPr lang="sl-SI" dirty="0"/>
          </a:p>
        </p:txBody>
      </p:sp>
      <p:sp>
        <p:nvSpPr>
          <p:cNvPr id="6" name="Označba mesta vsebine 5"/>
          <p:cNvSpPr>
            <a:spLocks noGrp="1"/>
          </p:cNvSpPr>
          <p:nvPr>
            <p:ph sz="half" idx="2"/>
          </p:nvPr>
        </p:nvSpPr>
        <p:spPr/>
        <p:txBody>
          <a:bodyPr/>
          <a:lstStyle/>
          <a:p>
            <a:pPr marL="45720" indent="0">
              <a:buNone/>
            </a:pPr>
            <a:r>
              <a:rPr lang="sl-SI" b="1" dirty="0" smtClean="0"/>
              <a:t>Pri nas</a:t>
            </a:r>
          </a:p>
          <a:p>
            <a:endParaRPr lang="sl-SI" dirty="0"/>
          </a:p>
          <a:p>
            <a:endParaRPr lang="sl-SI" dirty="0" smtClean="0"/>
          </a:p>
          <a:p>
            <a:endParaRPr lang="sl-SI" dirty="0"/>
          </a:p>
          <a:p>
            <a:r>
              <a:rPr lang="sl-SI" dirty="0" smtClean="0"/>
              <a:t>1874 Jakob Alešovec: Iz sodnijskega življenja </a:t>
            </a:r>
          </a:p>
          <a:p>
            <a:r>
              <a:rPr lang="sl-SI" dirty="0"/>
              <a:t>1922 </a:t>
            </a:r>
            <a:r>
              <a:rPr lang="sl-SI" dirty="0" smtClean="0"/>
              <a:t>Ivo </a:t>
            </a:r>
            <a:r>
              <a:rPr lang="sl-SI" dirty="0" err="1" smtClean="0"/>
              <a:t>Šorli»kriminalni</a:t>
            </a:r>
            <a:r>
              <a:rPr lang="sl-SI" dirty="0" smtClean="0"/>
              <a:t> </a:t>
            </a:r>
            <a:r>
              <a:rPr lang="sl-SI" dirty="0"/>
              <a:t>roman iz polpretekle dobe« Pasti in zanke</a:t>
            </a:r>
            <a:endParaRPr lang="sl-SI" dirty="0" smtClean="0"/>
          </a:p>
        </p:txBody>
      </p:sp>
    </p:spTree>
    <p:extLst>
      <p:ext uri="{BB962C8B-B14F-4D97-AF65-F5344CB8AC3E}">
        <p14:creationId xmlns:p14="http://schemas.microsoft.com/office/powerpoint/2010/main" val="233230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Vstopanje kriminalke v slovensko literarno zgodovino</a:t>
            </a:r>
            <a:endParaRPr lang="sl-SI" dirty="0"/>
          </a:p>
        </p:txBody>
      </p:sp>
      <p:sp>
        <p:nvSpPr>
          <p:cNvPr id="3" name="Označba mesta vsebine 2"/>
          <p:cNvSpPr>
            <a:spLocks noGrp="1"/>
          </p:cNvSpPr>
          <p:nvPr>
            <p:ph idx="1"/>
          </p:nvPr>
        </p:nvSpPr>
        <p:spPr/>
        <p:txBody>
          <a:bodyPr>
            <a:normAutofit/>
          </a:bodyPr>
          <a:lstStyle/>
          <a:p>
            <a:r>
              <a:rPr lang="sl-SI" dirty="0" smtClean="0"/>
              <a:t>1971</a:t>
            </a:r>
            <a:r>
              <a:rPr lang="sl-SI" i="1" dirty="0" smtClean="0"/>
              <a:t> </a:t>
            </a:r>
            <a:r>
              <a:rPr lang="sl-SI" dirty="0" err="1"/>
              <a:t>Jochen</a:t>
            </a:r>
            <a:r>
              <a:rPr lang="sl-SI" dirty="0"/>
              <a:t> </a:t>
            </a:r>
            <a:r>
              <a:rPr lang="sl-SI" dirty="0" err="1" smtClean="0"/>
              <a:t>Vogt</a:t>
            </a:r>
            <a:r>
              <a:rPr lang="sl-SI" dirty="0" smtClean="0"/>
              <a:t> (ur.): </a:t>
            </a:r>
            <a:r>
              <a:rPr lang="sl-SI" i="1" dirty="0" smtClean="0"/>
              <a:t>Der </a:t>
            </a:r>
            <a:r>
              <a:rPr lang="sl-SI" i="1" dirty="0" err="1"/>
              <a:t>Kriminalroman</a:t>
            </a:r>
            <a:r>
              <a:rPr lang="sl-SI" i="1" dirty="0"/>
              <a:t>: </a:t>
            </a:r>
            <a:r>
              <a:rPr lang="sl-SI" i="1" dirty="0" err="1"/>
              <a:t>Zur</a:t>
            </a:r>
            <a:r>
              <a:rPr lang="sl-SI" i="1" dirty="0"/>
              <a:t> </a:t>
            </a:r>
            <a:r>
              <a:rPr lang="sl-SI" i="1" dirty="0" err="1"/>
              <a:t>Theorie</a:t>
            </a:r>
            <a:r>
              <a:rPr lang="sl-SI" i="1" dirty="0"/>
              <a:t> </a:t>
            </a:r>
            <a:r>
              <a:rPr lang="sl-SI" i="1" dirty="0" err="1"/>
              <a:t>und</a:t>
            </a:r>
            <a:r>
              <a:rPr lang="sl-SI" i="1" dirty="0"/>
              <a:t> </a:t>
            </a:r>
            <a:r>
              <a:rPr lang="sl-SI" i="1" dirty="0" err="1"/>
              <a:t>Geschichte</a:t>
            </a:r>
            <a:r>
              <a:rPr lang="sl-SI" i="1" dirty="0"/>
              <a:t> </a:t>
            </a:r>
            <a:r>
              <a:rPr lang="sl-SI" i="1" dirty="0" err="1"/>
              <a:t>einer</a:t>
            </a:r>
            <a:r>
              <a:rPr lang="sl-SI" i="1" dirty="0"/>
              <a:t> </a:t>
            </a:r>
            <a:r>
              <a:rPr lang="sl-SI" i="1" dirty="0" err="1"/>
              <a:t>Gattung</a:t>
            </a:r>
            <a:r>
              <a:rPr lang="sl-SI" dirty="0"/>
              <a:t> </a:t>
            </a:r>
            <a:endParaRPr lang="sl-SI" dirty="0" smtClean="0"/>
          </a:p>
          <a:p>
            <a:r>
              <a:rPr lang="sl-SI" dirty="0" smtClean="0"/>
              <a:t>1975 Matjaž Kmecl: </a:t>
            </a:r>
            <a:r>
              <a:rPr lang="sl-SI" i="1" dirty="0"/>
              <a:t>Od pridige do kriminalke</a:t>
            </a:r>
            <a:r>
              <a:rPr lang="sl-SI" dirty="0"/>
              <a:t> </a:t>
            </a:r>
            <a:r>
              <a:rPr lang="sl-SI" i="1" dirty="0"/>
              <a:t>ali O meščanskih začetkih slovenske pripovedne proze</a:t>
            </a:r>
            <a:r>
              <a:rPr lang="sl-SI" dirty="0"/>
              <a:t> </a:t>
            </a:r>
            <a:endParaRPr lang="sl-SI" dirty="0" smtClean="0"/>
          </a:p>
          <a:p>
            <a:r>
              <a:rPr lang="sl-SI" dirty="0" smtClean="0"/>
              <a:t>1978- več deset diplom na UL</a:t>
            </a:r>
          </a:p>
          <a:p>
            <a:r>
              <a:rPr lang="sl-SI" dirty="0"/>
              <a:t>1982 </a:t>
            </a:r>
            <a:r>
              <a:rPr lang="sl-SI" i="1" dirty="0" smtClean="0"/>
              <a:t>Memento </a:t>
            </a:r>
            <a:r>
              <a:rPr lang="sl-SI" i="1" dirty="0"/>
              <a:t>umori: Teorija detektivskega </a:t>
            </a:r>
            <a:r>
              <a:rPr lang="sl-SI" i="1" dirty="0" smtClean="0"/>
              <a:t>romana</a:t>
            </a:r>
          </a:p>
          <a:p>
            <a:r>
              <a:rPr lang="sl-SI" i="1" strike="sngStrike" dirty="0"/>
              <a:t>1</a:t>
            </a:r>
            <a:r>
              <a:rPr lang="sl-SI" strike="sngStrike" dirty="0" smtClean="0"/>
              <a:t>987</a:t>
            </a:r>
            <a:r>
              <a:rPr lang="sl-SI" i="1" strike="sngStrike" dirty="0" smtClean="0"/>
              <a:t> Enciklopedija Slovenije</a:t>
            </a:r>
          </a:p>
          <a:p>
            <a:r>
              <a:rPr lang="sl-SI" dirty="0" smtClean="0"/>
              <a:t>2001 razprave v strokovni periodiki (Zupan Sosič, Svetina)</a:t>
            </a:r>
          </a:p>
          <a:p>
            <a:r>
              <a:rPr lang="sl-SI" dirty="0" smtClean="0"/>
              <a:t>2009 kategorija kriminalni romani na </a:t>
            </a:r>
            <a:r>
              <a:rPr lang="sl-SI" dirty="0" err="1" smtClean="0"/>
              <a:t>Wikiviru</a:t>
            </a:r>
            <a:endParaRPr lang="sl-SI" dirty="0" smtClean="0"/>
          </a:p>
          <a:p>
            <a:r>
              <a:rPr lang="sl-SI" dirty="0" smtClean="0"/>
              <a:t>2013 geslo kriminalni roman na Wikipediji</a:t>
            </a:r>
          </a:p>
          <a:p>
            <a:endParaRPr lang="sl-SI" dirty="0"/>
          </a:p>
        </p:txBody>
      </p:sp>
    </p:spTree>
    <p:extLst>
      <p:ext uri="{BB962C8B-B14F-4D97-AF65-F5344CB8AC3E}">
        <p14:creationId xmlns:p14="http://schemas.microsoft.com/office/powerpoint/2010/main" val="279566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Izbiranje izraza</a:t>
            </a:r>
            <a:endParaRPr lang="sl-SI" dirty="0"/>
          </a:p>
        </p:txBody>
      </p:sp>
      <p:sp>
        <p:nvSpPr>
          <p:cNvPr id="3" name="Označba mesta vsebine 2"/>
          <p:cNvSpPr>
            <a:spLocks noGrp="1"/>
          </p:cNvSpPr>
          <p:nvPr>
            <p:ph idx="1"/>
          </p:nvPr>
        </p:nvSpPr>
        <p:spPr/>
        <p:txBody>
          <a:bodyPr>
            <a:normAutofit/>
          </a:bodyPr>
          <a:lstStyle/>
          <a:p>
            <a:r>
              <a:rPr lang="sl-SI" sz="2400" dirty="0" smtClean="0"/>
              <a:t>zločinec &gt; 0</a:t>
            </a:r>
          </a:p>
          <a:p>
            <a:r>
              <a:rPr lang="sl-SI" sz="2400" dirty="0"/>
              <a:t>k</a:t>
            </a:r>
            <a:r>
              <a:rPr lang="sl-SI" sz="2400" dirty="0" smtClean="0"/>
              <a:t>riminalec &gt; kriminalni roman </a:t>
            </a:r>
          </a:p>
          <a:p>
            <a:r>
              <a:rPr lang="sl-SI" sz="2400" dirty="0" smtClean="0"/>
              <a:t>hudodelec &lt; 0</a:t>
            </a:r>
            <a:endParaRPr lang="sl-SI" sz="2400" dirty="0"/>
          </a:p>
        </p:txBody>
      </p:sp>
    </p:spTree>
    <p:extLst>
      <p:ext uri="{BB962C8B-B14F-4D97-AF65-F5344CB8AC3E}">
        <p14:creationId xmlns:p14="http://schemas.microsoft.com/office/powerpoint/2010/main" val="156182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Izbiranje izraza</a:t>
            </a:r>
            <a:endParaRPr lang="sl-SI" dirty="0"/>
          </a:p>
        </p:txBody>
      </p:sp>
      <p:sp>
        <p:nvSpPr>
          <p:cNvPr id="3" name="Označba mesta vsebine 2"/>
          <p:cNvSpPr>
            <a:spLocks noGrp="1"/>
          </p:cNvSpPr>
          <p:nvPr>
            <p:ph idx="1"/>
          </p:nvPr>
        </p:nvSpPr>
        <p:spPr/>
        <p:txBody>
          <a:bodyPr>
            <a:normAutofit/>
          </a:bodyPr>
          <a:lstStyle/>
          <a:p>
            <a:r>
              <a:rPr lang="sl-SI" sz="2800" dirty="0"/>
              <a:t>1880 </a:t>
            </a:r>
            <a:r>
              <a:rPr lang="sl-SI" sz="2800" dirty="0" err="1"/>
              <a:t>Kriminalroman</a:t>
            </a:r>
            <a:endParaRPr lang="sl-SI" sz="2800" dirty="0"/>
          </a:p>
          <a:p>
            <a:r>
              <a:rPr lang="sl-SI" sz="2800" dirty="0"/>
              <a:t>1884 kriminalna </a:t>
            </a:r>
            <a:r>
              <a:rPr lang="sl-SI" sz="2800" dirty="0" smtClean="0"/>
              <a:t>povest</a:t>
            </a:r>
          </a:p>
          <a:p>
            <a:r>
              <a:rPr lang="sl-SI" sz="2800" dirty="0" smtClean="0"/>
              <a:t>1989 kriminalka</a:t>
            </a:r>
            <a:endParaRPr lang="sl-SI" sz="2800" dirty="0"/>
          </a:p>
          <a:p>
            <a:r>
              <a:rPr lang="sl-SI" sz="2800" dirty="0"/>
              <a:t>1890 kriminalni roman</a:t>
            </a:r>
          </a:p>
          <a:p>
            <a:r>
              <a:rPr lang="sl-SI" sz="2800" dirty="0" smtClean="0"/>
              <a:t>1904 detektiv-roman, detektivski roman</a:t>
            </a:r>
          </a:p>
          <a:p>
            <a:r>
              <a:rPr lang="sl-SI" sz="2800" dirty="0" smtClean="0"/>
              <a:t>1909 detektivka</a:t>
            </a:r>
            <a:endParaRPr lang="sl-SI" sz="2800" dirty="0"/>
          </a:p>
        </p:txBody>
      </p:sp>
    </p:spTree>
    <p:extLst>
      <p:ext uri="{BB962C8B-B14F-4D97-AF65-F5344CB8AC3E}">
        <p14:creationId xmlns:p14="http://schemas.microsoft.com/office/powerpoint/2010/main" val="132394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sl-SI" dirty="0" smtClean="0"/>
              <a:t>Zgodnji „ugled“ žanra</a:t>
            </a:r>
            <a:endParaRPr lang="sl-SI" dirty="0"/>
          </a:p>
        </p:txBody>
      </p:sp>
      <p:sp>
        <p:nvSpPr>
          <p:cNvPr id="6" name="Označba mesta vsebine 5"/>
          <p:cNvSpPr>
            <a:spLocks noGrp="1"/>
          </p:cNvSpPr>
          <p:nvPr>
            <p:ph idx="1"/>
          </p:nvPr>
        </p:nvSpPr>
        <p:spPr/>
        <p:txBody>
          <a:bodyPr>
            <a:normAutofit lnSpcReduction="10000"/>
          </a:bodyPr>
          <a:lstStyle/>
          <a:p>
            <a:pPr marL="45720" indent="0">
              <a:buNone/>
            </a:pPr>
            <a:r>
              <a:rPr lang="sl-SI" smtClean="0"/>
              <a:t>„Kakor drugod, tako se tudi pri nas razširjajo umazani iz nemškega v slovenski jezik prestavljeni romani a la »grofica beračica« in dr., ki jih izdaja znani iz Nemčije v Ljubljano privandrani Prus Otto Fischer, kateremu seveda prav dobro dišijo tudi slovenski groši. Ti „kriminal-romani“ so brez vsake slovstvene vrednosti in so naravnost strup za nerazsodno, lahkomišljeno mladino, ki jih žalibog s strastjo prebira, ker so pisani skrajno mikavno in zapeljivo. Kar duhovniki s trudom zidajo, pa take slabe knjige podirajo, ker poleg velikega nravnega pohujšanja razširjajo tudi versko mlačnost in brezbrižnost. Zato pa na gnoj ali v peč s takimi knjigami in brošurami, saj je dovolj poštenega slovenskega berila! Zlasti stariši naj bi bolj pazili in večkrat tudi pogledali, kaj berejo njih otroci ter jim tako umazano in pohujšIjivo berilo kar naravnost prepovedali! To storiti veleva starišem tudi njihova sveta krščanska dolžnost, katero imajo kot odgojitelji svojih otrok, za katere bodo morali enkrat pred Bogom odgovor dajati.“ (Primorski list 1904)</a:t>
            </a:r>
            <a:endParaRPr lang="sl-SI" dirty="0"/>
          </a:p>
        </p:txBody>
      </p:sp>
    </p:spTree>
    <p:extLst>
      <p:ext uri="{BB962C8B-B14F-4D97-AF65-F5344CB8AC3E}">
        <p14:creationId xmlns:p14="http://schemas.microsoft.com/office/powerpoint/2010/main" val="823336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Kriminalke spodbujajo kriminal</a:t>
            </a:r>
            <a:endParaRPr lang="sl-SI" dirty="0"/>
          </a:p>
        </p:txBody>
      </p:sp>
      <p:sp>
        <p:nvSpPr>
          <p:cNvPr id="3" name="Označba mesta vsebine 2"/>
          <p:cNvSpPr>
            <a:spLocks noGrp="1"/>
          </p:cNvSpPr>
          <p:nvPr>
            <p:ph idx="1"/>
          </p:nvPr>
        </p:nvSpPr>
        <p:spPr/>
        <p:txBody>
          <a:bodyPr>
            <a:normAutofit/>
          </a:bodyPr>
          <a:lstStyle/>
          <a:p>
            <a:pPr marL="0" indent="0">
              <a:buNone/>
            </a:pPr>
            <a:r>
              <a:rPr lang="sl-SI" sz="2400" dirty="0" smtClean="0"/>
              <a:t>„Bil </a:t>
            </a:r>
            <a:r>
              <a:rPr lang="sl-SI" sz="2400" dirty="0"/>
              <a:t>je odkrit značaj, navdušen narodnjak in naprednjak. A rojenice mu niso bile mile, ker je padel — kakor bomo razvideli — v naročje njegove sedanje brezsrčne žene in njene satanske tašče, po imenu </a:t>
            </a:r>
            <a:r>
              <a:rPr lang="sl-SI" sz="2400" dirty="0" err="1"/>
              <a:t>Mallner</a:t>
            </a:r>
            <a:r>
              <a:rPr lang="sl-SI" sz="2400" dirty="0"/>
              <a:t>. Njegova žena je silno domišljavo, eksotično bitje, ki je vedno tičalo v kriminal-romanih, njena mati, Pohlinova tašča pa je pravcati tip neprenosljive, odurne tašče. </a:t>
            </a:r>
            <a:r>
              <a:rPr lang="sl-SI" sz="2400" dirty="0" err="1"/>
              <a:t>Vrhutega</a:t>
            </a:r>
            <a:r>
              <a:rPr lang="sl-SI" sz="2400" dirty="0"/>
              <a:t> je imela ta suha, eksaltirana babnica — kar ni nobena tajnost — še intimno razmerje z nekim R</a:t>
            </a:r>
            <a:r>
              <a:rPr lang="sl-SI" sz="2400" dirty="0" smtClean="0"/>
              <a:t>.“ </a:t>
            </a:r>
            <a:r>
              <a:rPr lang="sl-SI" sz="2400" dirty="0"/>
              <a:t>(</a:t>
            </a:r>
            <a:r>
              <a:rPr lang="sl-SI" sz="2400" u="sng" dirty="0">
                <a:hlinkClick r:id="rId2"/>
              </a:rPr>
              <a:t>Gorenjec 1908</a:t>
            </a:r>
            <a:r>
              <a:rPr lang="sl-SI" sz="2400" dirty="0" smtClean="0"/>
              <a:t>)</a:t>
            </a:r>
            <a:endParaRPr lang="sl-SI" sz="2400" dirty="0"/>
          </a:p>
        </p:txBody>
      </p:sp>
    </p:spTree>
    <p:extLst>
      <p:ext uri="{BB962C8B-B14F-4D97-AF65-F5344CB8AC3E}">
        <p14:creationId xmlns:p14="http://schemas.microsoft.com/office/powerpoint/2010/main" val="1082570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Stigmatizacija kriminalke</a:t>
            </a:r>
            <a:endParaRPr lang="sl-SI" dirty="0"/>
          </a:p>
        </p:txBody>
      </p:sp>
      <p:sp>
        <p:nvSpPr>
          <p:cNvPr id="3" name="Označba mesta vsebine 2"/>
          <p:cNvSpPr>
            <a:spLocks noGrp="1"/>
          </p:cNvSpPr>
          <p:nvPr>
            <p:ph idx="1"/>
          </p:nvPr>
        </p:nvSpPr>
        <p:spPr/>
        <p:txBody>
          <a:bodyPr>
            <a:normAutofit/>
          </a:bodyPr>
          <a:lstStyle/>
          <a:p>
            <a:pPr marL="0" indent="0">
              <a:buNone/>
            </a:pPr>
            <a:r>
              <a:rPr lang="sl-SI" sz="2400" dirty="0"/>
              <a:t>»Dela brez umetniške in vsebinske vrednosti se ne smejo sprejemati v knjižnico, prav tako ne spadajo v njo nenravne </a:t>
            </a:r>
            <a:r>
              <a:rPr lang="sl-SI" sz="2400" dirty="0" err="1"/>
              <a:t>pornografične</a:t>
            </a:r>
            <a:r>
              <a:rPr lang="sl-SI" sz="2400" dirty="0"/>
              <a:t> knjige, </a:t>
            </a:r>
            <a:r>
              <a:rPr lang="sl-SI" sz="2400" dirty="0" err="1"/>
              <a:t>indijanke</a:t>
            </a:r>
            <a:r>
              <a:rPr lang="sl-SI" sz="2400" dirty="0"/>
              <a:t> in detektivke in tem podobni pamfleti.« (</a:t>
            </a:r>
            <a:r>
              <a:rPr lang="sl-SI" sz="2400" i="1" u="sng" dirty="0">
                <a:hlinkClick r:id="rId2"/>
              </a:rPr>
              <a:t>Ljudski glas</a:t>
            </a:r>
            <a:r>
              <a:rPr lang="sl-SI" sz="2400" u="sng" dirty="0">
                <a:hlinkClick r:id="rId2"/>
              </a:rPr>
              <a:t> 1920</a:t>
            </a:r>
            <a:r>
              <a:rPr lang="sl-SI" sz="2400" dirty="0"/>
              <a:t>)</a:t>
            </a:r>
            <a:endParaRPr lang="sl-SI" sz="2400" dirty="0"/>
          </a:p>
        </p:txBody>
      </p:sp>
    </p:spTree>
    <p:extLst>
      <p:ext uri="{BB962C8B-B14F-4D97-AF65-F5344CB8AC3E}">
        <p14:creationId xmlns:p14="http://schemas.microsoft.com/office/powerpoint/2010/main" val="220103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Prve kriminalke v slovenščini</a:t>
            </a:r>
            <a:endParaRPr lang="sl-SI" dirty="0"/>
          </a:p>
        </p:txBody>
      </p:sp>
      <p:sp>
        <p:nvSpPr>
          <p:cNvPr id="3" name="Označba mesta vsebine 2"/>
          <p:cNvSpPr>
            <a:spLocks noGrp="1"/>
          </p:cNvSpPr>
          <p:nvPr>
            <p:ph idx="1"/>
          </p:nvPr>
        </p:nvSpPr>
        <p:spPr/>
        <p:txBody>
          <a:bodyPr>
            <a:normAutofit fontScale="92500" lnSpcReduction="20000"/>
          </a:bodyPr>
          <a:lstStyle/>
          <a:p>
            <a:r>
              <a:rPr lang="sl-SI" dirty="0" smtClean="0"/>
              <a:t>1874 Jakob Alešovec: </a:t>
            </a:r>
            <a:r>
              <a:rPr lang="sl-SI" dirty="0"/>
              <a:t>Iz sodnijskega življenja: Mikavne povesti iz življenja </a:t>
            </a:r>
            <a:r>
              <a:rPr lang="sl-SI" dirty="0" err="1"/>
              <a:t>hudodelnikov</a:t>
            </a:r>
            <a:r>
              <a:rPr lang="sl-SI" dirty="0"/>
              <a:t>: Po spominu starega (skušenega) pravnika </a:t>
            </a:r>
            <a:endParaRPr lang="sl-SI" dirty="0" smtClean="0"/>
          </a:p>
          <a:p>
            <a:r>
              <a:rPr lang="sl-SI" dirty="0" smtClean="0"/>
              <a:t>1894 X. </a:t>
            </a:r>
            <a:r>
              <a:rPr lang="sl-SI" dirty="0" err="1" smtClean="0"/>
              <a:t>Čekal</a:t>
            </a:r>
            <a:r>
              <a:rPr lang="sl-SI" dirty="0" smtClean="0"/>
              <a:t> [</a:t>
            </a:r>
            <a:r>
              <a:rPr lang="sl-SI" dirty="0" err="1" smtClean="0"/>
              <a:t>Čeněk</a:t>
            </a:r>
            <a:r>
              <a:rPr lang="sl-SI" dirty="0" smtClean="0"/>
              <a:t> Kalandra]: </a:t>
            </a:r>
            <a:r>
              <a:rPr lang="sl-SI" i="1" dirty="0" smtClean="0"/>
              <a:t>Preskušnja </a:t>
            </a:r>
            <a:r>
              <a:rPr lang="sl-SI" i="1" dirty="0"/>
              <a:t>ali rešitev ali Doma </a:t>
            </a:r>
            <a:r>
              <a:rPr lang="sl-SI" i="1" dirty="0" smtClean="0"/>
              <a:t>najbolje. </a:t>
            </a:r>
            <a:r>
              <a:rPr lang="sl-SI" dirty="0" smtClean="0"/>
              <a:t>Prev. Simon Gregorčič ml. </a:t>
            </a:r>
            <a:r>
              <a:rPr lang="sl-SI" dirty="0"/>
              <a:t>(Slovanska knjižnica, 27</a:t>
            </a:r>
            <a:r>
              <a:rPr lang="sl-SI" dirty="0" smtClean="0"/>
              <a:t>)</a:t>
            </a:r>
          </a:p>
          <a:p>
            <a:r>
              <a:rPr lang="sl-SI" dirty="0" smtClean="0"/>
              <a:t>1905 E. A. Poe: Zlati </a:t>
            </a:r>
            <a:r>
              <a:rPr lang="sl-SI" dirty="0"/>
              <a:t>hrošč, </a:t>
            </a:r>
            <a:r>
              <a:rPr lang="sl-SI" i="1" dirty="0" smtClean="0"/>
              <a:t>Nada; </a:t>
            </a:r>
            <a:r>
              <a:rPr lang="sl-SI" dirty="0" smtClean="0"/>
              <a:t>1907</a:t>
            </a:r>
            <a:r>
              <a:rPr lang="sl-SI" i="1" dirty="0" smtClean="0"/>
              <a:t> </a:t>
            </a:r>
            <a:r>
              <a:rPr lang="sl-SI" dirty="0" smtClean="0"/>
              <a:t>Umori </a:t>
            </a:r>
            <a:r>
              <a:rPr lang="sl-SI" dirty="0"/>
              <a:t>v </a:t>
            </a:r>
            <a:r>
              <a:rPr lang="sl-SI" dirty="0" err="1"/>
              <a:t>Rue</a:t>
            </a:r>
            <a:r>
              <a:rPr lang="sl-SI" dirty="0"/>
              <a:t> </a:t>
            </a:r>
            <a:r>
              <a:rPr lang="sl-SI" dirty="0" err="1" smtClean="0"/>
              <a:t>Morgue</a:t>
            </a:r>
            <a:endParaRPr lang="sl-SI" dirty="0" smtClean="0"/>
          </a:p>
          <a:p>
            <a:r>
              <a:rPr lang="sl-SI" dirty="0" smtClean="0"/>
              <a:t>1906 </a:t>
            </a:r>
            <a:r>
              <a:rPr lang="sl-SI" dirty="0" err="1" smtClean="0"/>
              <a:t>Conan</a:t>
            </a:r>
            <a:r>
              <a:rPr lang="sl-SI" dirty="0" smtClean="0"/>
              <a:t> Doyle: </a:t>
            </a:r>
            <a:r>
              <a:rPr lang="sl-SI" i="1" dirty="0" smtClean="0"/>
              <a:t>Znamenje štirih</a:t>
            </a:r>
            <a:endParaRPr lang="sl-SI" i="1" dirty="0"/>
          </a:p>
          <a:p>
            <a:r>
              <a:rPr lang="sl-SI" dirty="0" smtClean="0"/>
              <a:t>1907 </a:t>
            </a:r>
            <a:r>
              <a:rPr lang="sl-SI" dirty="0"/>
              <a:t>Fran </a:t>
            </a:r>
            <a:r>
              <a:rPr lang="sl-SI" dirty="0" smtClean="0"/>
              <a:t>Milčinski: Ura </a:t>
            </a:r>
            <a:r>
              <a:rPr lang="sl-SI" dirty="0"/>
              <a:t>št. </a:t>
            </a:r>
            <a:r>
              <a:rPr lang="sl-SI" dirty="0" smtClean="0"/>
              <a:t>55.916: Detektivska povest</a:t>
            </a:r>
          </a:p>
          <a:p>
            <a:r>
              <a:rPr lang="sl-SI" dirty="0"/>
              <a:t>1910 Josip </a:t>
            </a:r>
            <a:r>
              <a:rPr lang="sl-SI" dirty="0" err="1"/>
              <a:t>Petrossini</a:t>
            </a:r>
            <a:r>
              <a:rPr lang="sl-SI" dirty="0"/>
              <a:t>, najznamenitejši laško-amerikanski detektiv: </a:t>
            </a:r>
            <a:r>
              <a:rPr lang="sl-SI" dirty="0" err="1"/>
              <a:t>Giovanni</a:t>
            </a:r>
            <a:r>
              <a:rPr lang="sl-SI" dirty="0"/>
              <a:t> </a:t>
            </a:r>
            <a:r>
              <a:rPr lang="sl-SI" dirty="0" err="1"/>
              <a:t>Gasapardi</a:t>
            </a:r>
            <a:r>
              <a:rPr lang="sl-SI" dirty="0"/>
              <a:t>, kralj zločincev ali Živ pokopan: Newyorška povest</a:t>
            </a:r>
            <a:endParaRPr lang="sl-SI" dirty="0" smtClean="0"/>
          </a:p>
          <a:p>
            <a:r>
              <a:rPr lang="sl-SI" dirty="0" smtClean="0"/>
              <a:t>1922 </a:t>
            </a:r>
            <a:r>
              <a:rPr lang="sl-SI" dirty="0"/>
              <a:t>I. Š. </a:t>
            </a:r>
            <a:r>
              <a:rPr lang="sl-SI" dirty="0" smtClean="0"/>
              <a:t>Orel [Ivo Šorli]: </a:t>
            </a:r>
            <a:r>
              <a:rPr lang="sl-SI" i="1" dirty="0" smtClean="0"/>
              <a:t>Pasti </a:t>
            </a:r>
            <a:r>
              <a:rPr lang="sl-SI" i="1" dirty="0"/>
              <a:t>in </a:t>
            </a:r>
            <a:r>
              <a:rPr lang="sl-SI" i="1" dirty="0" smtClean="0"/>
              <a:t>zanke</a:t>
            </a:r>
            <a:r>
              <a:rPr lang="sl-SI" dirty="0" smtClean="0"/>
              <a:t>: </a:t>
            </a:r>
            <a:r>
              <a:rPr lang="sl-SI" i="1" dirty="0" smtClean="0"/>
              <a:t>Kriminalni </a:t>
            </a:r>
            <a:r>
              <a:rPr lang="sl-SI" i="1" dirty="0"/>
              <a:t>roman iz polpretekle </a:t>
            </a:r>
            <a:r>
              <a:rPr lang="sl-SI" i="1" dirty="0" smtClean="0"/>
              <a:t>dobe </a:t>
            </a:r>
          </a:p>
          <a:p>
            <a:r>
              <a:rPr lang="sl-SI" dirty="0" smtClean="0"/>
              <a:t>1939 </a:t>
            </a:r>
            <a:r>
              <a:rPr lang="sl-SI" dirty="0"/>
              <a:t>Ljuba </a:t>
            </a:r>
            <a:r>
              <a:rPr lang="sl-SI" dirty="0" err="1" smtClean="0"/>
              <a:t>Prenner</a:t>
            </a:r>
            <a:r>
              <a:rPr lang="sl-SI" dirty="0" smtClean="0"/>
              <a:t>: </a:t>
            </a:r>
            <a:r>
              <a:rPr lang="sl-SI" i="1" dirty="0" smtClean="0"/>
              <a:t>Neznani storilec: Malomeščanska kriminalna povest</a:t>
            </a:r>
          </a:p>
          <a:p>
            <a:r>
              <a:rPr lang="sl-SI" dirty="0" smtClean="0"/>
              <a:t>1944 </a:t>
            </a:r>
            <a:r>
              <a:rPr lang="sl-SI" dirty="0"/>
              <a:t>Josip </a:t>
            </a:r>
            <a:r>
              <a:rPr lang="sl-SI" dirty="0" smtClean="0"/>
              <a:t>Knaflič: </a:t>
            </a:r>
            <a:r>
              <a:rPr lang="sl-SI" i="1" dirty="0" smtClean="0"/>
              <a:t>Lov </a:t>
            </a:r>
            <a:r>
              <a:rPr lang="sl-SI" i="1" dirty="0"/>
              <a:t>za </a:t>
            </a:r>
            <a:r>
              <a:rPr lang="sl-SI" i="1" dirty="0" smtClean="0"/>
              <a:t>skrivnostmi</a:t>
            </a:r>
            <a:endParaRPr lang="sl-SI" dirty="0"/>
          </a:p>
        </p:txBody>
      </p:sp>
    </p:spTree>
    <p:extLst>
      <p:ext uri="{BB962C8B-B14F-4D97-AF65-F5344CB8AC3E}">
        <p14:creationId xmlns:p14="http://schemas.microsoft.com/office/powerpoint/2010/main" val="3925362688"/>
      </p:ext>
    </p:extLst>
  </p:cSld>
  <p:clrMapOvr>
    <a:masterClrMapping/>
  </p:clrMapOvr>
</p:sld>
</file>

<file path=ppt/theme/theme1.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2938</TotalTime>
  <Words>1002</Words>
  <Application>Microsoft Office PowerPoint</Application>
  <PresentationFormat>Širokozaslonsko</PresentationFormat>
  <Paragraphs>87</Paragraphs>
  <Slides>15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15</vt:i4>
      </vt:variant>
    </vt:vector>
  </HeadingPairs>
  <TitlesOfParts>
    <vt:vector size="19" baseType="lpstr">
      <vt:lpstr>Arial</vt:lpstr>
      <vt:lpstr>Trebuchet MS</vt:lpstr>
      <vt:lpstr>Wingdings 3</vt:lpstr>
      <vt:lpstr>Gladko</vt:lpstr>
      <vt:lpstr>Nastajanje slovenske kriminalke </vt:lpstr>
      <vt:lpstr>Kdaj se rodi kriminalka?</vt:lpstr>
      <vt:lpstr>Vstopanje kriminalke v slovensko literarno zgodovino</vt:lpstr>
      <vt:lpstr>Izbiranje izraza</vt:lpstr>
      <vt:lpstr>Izbiranje izraza</vt:lpstr>
      <vt:lpstr>Zgodnji „ugled“ žanra</vt:lpstr>
      <vt:lpstr>Kriminalke spodbujajo kriminal</vt:lpstr>
      <vt:lpstr>Stigmatizacija kriminalke</vt:lpstr>
      <vt:lpstr>Prve kriminalke v slovenščini</vt:lpstr>
      <vt:lpstr>Žanrski križanec špijonski roman</vt:lpstr>
      <vt:lpstr>Produkcija slovenske kriminalke po 1980 (zametek seznama na Wikipediji)</vt:lpstr>
      <vt:lpstr>Žanrska literatura</vt:lpstr>
      <vt:lpstr>Žanrska literatura in literarna zgodovina</vt:lpstr>
      <vt:lpstr>Emancipacija kriminalke</vt:lpstr>
      <vt:lpstr>Toda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Nastajanje slovenske kriminalke</dc:title>
  <dc:creator>Uporabnik sistema Windows</dc:creator>
  <cp:lastModifiedBy>Uporabnik sistema Windows</cp:lastModifiedBy>
  <cp:revision>15</cp:revision>
  <dcterms:created xsi:type="dcterms:W3CDTF">2024-05-03T08:15:08Z</dcterms:created>
  <dcterms:modified xsi:type="dcterms:W3CDTF">2024-05-05T09:13:33Z</dcterms:modified>
</cp:coreProperties>
</file>