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262" r:id="rId3"/>
    <p:sldId id="272" r:id="rId4"/>
    <p:sldId id="269" r:id="rId5"/>
    <p:sldId id="278" r:id="rId6"/>
    <p:sldId id="257" r:id="rId7"/>
    <p:sldId id="259" r:id="rId8"/>
    <p:sldId id="265" r:id="rId9"/>
    <p:sldId id="268" r:id="rId10"/>
    <p:sldId id="266" r:id="rId11"/>
    <p:sldId id="267" r:id="rId12"/>
    <p:sldId id="276" r:id="rId13"/>
    <p:sldId id="277" r:id="rId14"/>
    <p:sldId id="264" r:id="rId15"/>
    <p:sldId id="275" r:id="rId16"/>
    <p:sldId id="260" r:id="rId17"/>
    <p:sldId id="273" r:id="rId18"/>
    <p:sldId id="263" r:id="rId19"/>
    <p:sldId id="274" r:id="rId20"/>
    <p:sldId id="271" r:id="rId21"/>
    <p:sldId id="279" r:id="rId22"/>
    <p:sldId id="258" r:id="rId23"/>
    <p:sldId id="261"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52"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6C056E-05D5-4D61-AB39-44891E7B6122}" type="datetimeFigureOut">
              <a:rPr lang="sl-SI" smtClean="0"/>
              <a:pPr/>
              <a:t>21.4.2014</a:t>
            </a:fld>
            <a:endParaRPr lang="sl-SI"/>
          </a:p>
        </p:txBody>
      </p:sp>
      <p:sp>
        <p:nvSpPr>
          <p:cNvPr id="4" name="Ograda no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5" name="Ograda številke diapoz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603385-8377-4833-9FBB-AD34C2F8285B}" type="slidenum">
              <a:rPr lang="sl-SI" smtClean="0"/>
              <a:pPr/>
              <a:t>‹#›</a:t>
            </a:fld>
            <a:endParaRPr lang="sl-S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628DA1-44E2-479E-ACB7-BF5DCFF3E9B7}" type="datetimeFigureOut">
              <a:rPr lang="sl-SI" smtClean="0"/>
              <a:pPr/>
              <a:t>21.4.2014</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B04EC1-0530-4D39-84D6-DBA8D1801544}" type="slidenum">
              <a:rPr lang="sl-SI" smtClean="0"/>
              <a:pPr/>
              <a:t>‹#›</a:t>
            </a:fld>
            <a:endParaRPr lang="sl-SI"/>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8CB04EC1-0530-4D39-84D6-DBA8D1801544}" type="slidenum">
              <a:rPr lang="sl-SI" smtClean="0"/>
              <a:pPr/>
              <a:t>7</a:t>
            </a:fld>
            <a:endParaRPr 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Ref idx="1002">
        <a:schemeClr val="bg2"/>
      </p:bgRef>
    </p:bg>
    <p:spTree>
      <p:nvGrpSpPr>
        <p:cNvPr id="1" name=""/>
        <p:cNvGrpSpPr/>
        <p:nvPr/>
      </p:nvGrpSpPr>
      <p:grpSpPr>
        <a:xfrm>
          <a:off x="0" y="0"/>
          <a:ext cx="0" cy="0"/>
          <a:chOff x="0" y="0"/>
          <a:chExt cx="0" cy="0"/>
        </a:xfrm>
      </p:grpSpPr>
      <p:sp>
        <p:nvSpPr>
          <p:cNvPr id="4" name="Prostoročno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Prostoročno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9" name="Naslov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sl-SI" smtClean="0"/>
              <a:t>Kliknite, če želite urediti slog naslova matrice</a:t>
            </a:r>
            <a:endParaRPr lang="en-US"/>
          </a:p>
        </p:txBody>
      </p:sp>
      <p:sp>
        <p:nvSpPr>
          <p:cNvPr id="17" name="Podnaslov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smtClean="0"/>
              <a:t>Kliknite, če želite urediti slog podnaslova matrice</a:t>
            </a:r>
            <a:endParaRPr lang="en-US"/>
          </a:p>
        </p:txBody>
      </p:sp>
      <p:sp>
        <p:nvSpPr>
          <p:cNvPr id="6" name="Ograda datuma 29"/>
          <p:cNvSpPr>
            <a:spLocks noGrp="1"/>
          </p:cNvSpPr>
          <p:nvPr>
            <p:ph type="dt" sz="half" idx="10"/>
          </p:nvPr>
        </p:nvSpPr>
        <p:spPr/>
        <p:txBody>
          <a:bodyPr/>
          <a:lstStyle>
            <a:lvl1pPr>
              <a:defRPr/>
            </a:lvl1pPr>
          </a:lstStyle>
          <a:p>
            <a:pPr>
              <a:defRPr/>
            </a:pPr>
            <a:fld id="{88BFF2F0-26A4-4E2B-8987-3212A9DF4BE4}" type="datetimeFigureOut">
              <a:rPr lang="en-US"/>
              <a:pPr>
                <a:defRPr/>
              </a:pPr>
              <a:t>4/21/2014</a:t>
            </a:fld>
            <a:endParaRPr lang="en-US"/>
          </a:p>
        </p:txBody>
      </p:sp>
      <p:sp>
        <p:nvSpPr>
          <p:cNvPr id="7" name="Ograda noge 18"/>
          <p:cNvSpPr>
            <a:spLocks noGrp="1"/>
          </p:cNvSpPr>
          <p:nvPr>
            <p:ph type="ftr" sz="quarter" idx="11"/>
          </p:nvPr>
        </p:nvSpPr>
        <p:spPr/>
        <p:txBody>
          <a:bodyPr/>
          <a:lstStyle>
            <a:lvl1pPr>
              <a:defRPr/>
            </a:lvl1pPr>
          </a:lstStyle>
          <a:p>
            <a:pPr>
              <a:defRPr/>
            </a:pPr>
            <a:endParaRPr lang="en-US"/>
          </a:p>
        </p:txBody>
      </p:sp>
      <p:sp>
        <p:nvSpPr>
          <p:cNvPr id="8" name="Ograda številke diapozitiva 26"/>
          <p:cNvSpPr>
            <a:spLocks noGrp="1"/>
          </p:cNvSpPr>
          <p:nvPr>
            <p:ph type="sldNum" sz="quarter" idx="12"/>
          </p:nvPr>
        </p:nvSpPr>
        <p:spPr/>
        <p:txBody>
          <a:bodyPr/>
          <a:lstStyle>
            <a:lvl1pPr>
              <a:defRPr/>
            </a:lvl1pPr>
          </a:lstStyle>
          <a:p>
            <a:pPr>
              <a:defRPr/>
            </a:pPr>
            <a:fld id="{F4DBED20-C347-4D49-BA31-2CDA5688709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grada datuma 9"/>
          <p:cNvSpPr>
            <a:spLocks noGrp="1"/>
          </p:cNvSpPr>
          <p:nvPr>
            <p:ph type="dt" sz="half" idx="10"/>
          </p:nvPr>
        </p:nvSpPr>
        <p:spPr/>
        <p:txBody>
          <a:bodyPr/>
          <a:lstStyle>
            <a:lvl1pPr>
              <a:defRPr/>
            </a:lvl1pPr>
          </a:lstStyle>
          <a:p>
            <a:pPr>
              <a:defRPr/>
            </a:pPr>
            <a:fld id="{C9DC7038-B430-4F6F-A82F-EDD6B5DEA551}" type="datetimeFigureOut">
              <a:rPr lang="en-US"/>
              <a:pPr>
                <a:defRPr/>
              </a:pPr>
              <a:t>4/21/2014</a:t>
            </a:fld>
            <a:endParaRPr lang="en-US"/>
          </a:p>
        </p:txBody>
      </p:sp>
      <p:sp>
        <p:nvSpPr>
          <p:cNvPr id="5" name="Ograda noge 21"/>
          <p:cNvSpPr>
            <a:spLocks noGrp="1"/>
          </p:cNvSpPr>
          <p:nvPr>
            <p:ph type="ftr" sz="quarter" idx="11"/>
          </p:nvPr>
        </p:nvSpPr>
        <p:spPr/>
        <p:txBody>
          <a:bodyPr/>
          <a:lstStyle>
            <a:lvl1pPr>
              <a:defRPr/>
            </a:lvl1pPr>
          </a:lstStyle>
          <a:p>
            <a:pPr>
              <a:defRPr/>
            </a:pPr>
            <a:endParaRPr lang="en-US"/>
          </a:p>
        </p:txBody>
      </p:sp>
      <p:sp>
        <p:nvSpPr>
          <p:cNvPr id="6" name="Ograda številke diapozitiva 17"/>
          <p:cNvSpPr>
            <a:spLocks noGrp="1"/>
          </p:cNvSpPr>
          <p:nvPr>
            <p:ph type="sldNum" sz="quarter" idx="12"/>
          </p:nvPr>
        </p:nvSpPr>
        <p:spPr/>
        <p:txBody>
          <a:bodyPr/>
          <a:lstStyle>
            <a:lvl1pPr>
              <a:defRPr/>
            </a:lvl1pPr>
          </a:lstStyle>
          <a:p>
            <a:pPr>
              <a:defRPr/>
            </a:pPr>
            <a:fld id="{E7943AB2-33AF-4572-B6BA-3119F0C16E2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grada datuma 9"/>
          <p:cNvSpPr>
            <a:spLocks noGrp="1"/>
          </p:cNvSpPr>
          <p:nvPr>
            <p:ph type="dt" sz="half" idx="10"/>
          </p:nvPr>
        </p:nvSpPr>
        <p:spPr/>
        <p:txBody>
          <a:bodyPr/>
          <a:lstStyle>
            <a:lvl1pPr>
              <a:defRPr/>
            </a:lvl1pPr>
          </a:lstStyle>
          <a:p>
            <a:pPr>
              <a:defRPr/>
            </a:pPr>
            <a:fld id="{198BC64E-89FD-4CAA-90D0-A63439008F1E}" type="datetimeFigureOut">
              <a:rPr lang="en-US"/>
              <a:pPr>
                <a:defRPr/>
              </a:pPr>
              <a:t>4/21/2014</a:t>
            </a:fld>
            <a:endParaRPr lang="en-US"/>
          </a:p>
        </p:txBody>
      </p:sp>
      <p:sp>
        <p:nvSpPr>
          <p:cNvPr id="5" name="Ograda noge 21"/>
          <p:cNvSpPr>
            <a:spLocks noGrp="1"/>
          </p:cNvSpPr>
          <p:nvPr>
            <p:ph type="ftr" sz="quarter" idx="11"/>
          </p:nvPr>
        </p:nvSpPr>
        <p:spPr/>
        <p:txBody>
          <a:bodyPr/>
          <a:lstStyle>
            <a:lvl1pPr>
              <a:defRPr/>
            </a:lvl1pPr>
          </a:lstStyle>
          <a:p>
            <a:pPr>
              <a:defRPr/>
            </a:pPr>
            <a:endParaRPr lang="en-US"/>
          </a:p>
        </p:txBody>
      </p:sp>
      <p:sp>
        <p:nvSpPr>
          <p:cNvPr id="6" name="Ograda številke diapozitiva 17"/>
          <p:cNvSpPr>
            <a:spLocks noGrp="1"/>
          </p:cNvSpPr>
          <p:nvPr>
            <p:ph type="sldNum" sz="quarter" idx="12"/>
          </p:nvPr>
        </p:nvSpPr>
        <p:spPr/>
        <p:txBody>
          <a:bodyPr/>
          <a:lstStyle>
            <a:lvl1pPr>
              <a:defRPr/>
            </a:lvl1pPr>
          </a:lstStyle>
          <a:p>
            <a:pPr>
              <a:defRPr/>
            </a:pPr>
            <a:fld id="{C8C5A3CF-9198-4C2A-A679-6A4CD5B1F53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lgn="l">
              <a:defRPr/>
            </a:lvl1pPr>
          </a:lstStyle>
          <a:p>
            <a:r>
              <a:rPr lang="sl-SI" smtClean="0"/>
              <a:t>Kliknite, če želite urediti slog naslova matrice</a:t>
            </a:r>
            <a:endParaRPr lang="en-US"/>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grada datuma 9"/>
          <p:cNvSpPr>
            <a:spLocks noGrp="1"/>
          </p:cNvSpPr>
          <p:nvPr>
            <p:ph type="dt" sz="half" idx="10"/>
          </p:nvPr>
        </p:nvSpPr>
        <p:spPr/>
        <p:txBody>
          <a:bodyPr/>
          <a:lstStyle>
            <a:lvl1pPr>
              <a:defRPr/>
            </a:lvl1pPr>
          </a:lstStyle>
          <a:p>
            <a:pPr>
              <a:defRPr/>
            </a:pPr>
            <a:fld id="{2ACFE15F-3D90-4974-90D9-BA46A29254B9}" type="datetimeFigureOut">
              <a:rPr lang="en-US"/>
              <a:pPr>
                <a:defRPr/>
              </a:pPr>
              <a:t>4/21/2014</a:t>
            </a:fld>
            <a:endParaRPr lang="en-US"/>
          </a:p>
        </p:txBody>
      </p:sp>
      <p:sp>
        <p:nvSpPr>
          <p:cNvPr id="5" name="Ograda noge 21"/>
          <p:cNvSpPr>
            <a:spLocks noGrp="1"/>
          </p:cNvSpPr>
          <p:nvPr>
            <p:ph type="ftr" sz="quarter" idx="11"/>
          </p:nvPr>
        </p:nvSpPr>
        <p:spPr/>
        <p:txBody>
          <a:bodyPr/>
          <a:lstStyle>
            <a:lvl1pPr>
              <a:defRPr/>
            </a:lvl1pPr>
          </a:lstStyle>
          <a:p>
            <a:pPr>
              <a:defRPr/>
            </a:pPr>
            <a:endParaRPr lang="en-US"/>
          </a:p>
        </p:txBody>
      </p:sp>
      <p:sp>
        <p:nvSpPr>
          <p:cNvPr id="6" name="Ograda številke diapozitiva 17"/>
          <p:cNvSpPr>
            <a:spLocks noGrp="1"/>
          </p:cNvSpPr>
          <p:nvPr>
            <p:ph type="sldNum" sz="quarter" idx="12"/>
          </p:nvPr>
        </p:nvSpPr>
        <p:spPr/>
        <p:txBody>
          <a:bodyPr/>
          <a:lstStyle>
            <a:lvl1pPr>
              <a:defRPr/>
            </a:lvl1pPr>
          </a:lstStyle>
          <a:p>
            <a:pPr>
              <a:defRPr/>
            </a:pPr>
            <a:fld id="{0074087B-C3EF-4773-B569-F19E6D262A5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Ref idx="1002">
        <a:schemeClr val="bg2"/>
      </p:bgRef>
    </p:bg>
    <p:spTree>
      <p:nvGrpSpPr>
        <p:cNvPr id="1" name=""/>
        <p:cNvGrpSpPr/>
        <p:nvPr/>
      </p:nvGrpSpPr>
      <p:grpSpPr>
        <a:xfrm>
          <a:off x="0" y="0"/>
          <a:ext cx="0" cy="0"/>
          <a:chOff x="0" y="0"/>
          <a:chExt cx="0" cy="0"/>
        </a:xfrm>
      </p:grpSpPr>
      <p:sp>
        <p:nvSpPr>
          <p:cNvPr id="4" name="Prostoročno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Prostoročno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2" name="Naslov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sl-SI" smtClean="0"/>
              <a:t>Kliknite, če želite urediti slog naslova matrice</a:t>
            </a:r>
            <a:endParaRPr lang="en-US"/>
          </a:p>
        </p:txBody>
      </p:sp>
      <p:sp>
        <p:nvSpPr>
          <p:cNvPr id="3" name="Ograda besedila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smtClean="0"/>
              <a:t>Kliknite, če želite urediti sloge besedila matrice</a:t>
            </a:r>
          </a:p>
        </p:txBody>
      </p:sp>
      <p:sp>
        <p:nvSpPr>
          <p:cNvPr id="6" name="Ograda datuma 3"/>
          <p:cNvSpPr>
            <a:spLocks noGrp="1"/>
          </p:cNvSpPr>
          <p:nvPr>
            <p:ph type="dt" sz="half" idx="10"/>
          </p:nvPr>
        </p:nvSpPr>
        <p:spPr/>
        <p:txBody>
          <a:bodyPr/>
          <a:lstStyle>
            <a:lvl1pPr>
              <a:defRPr/>
            </a:lvl1pPr>
          </a:lstStyle>
          <a:p>
            <a:pPr>
              <a:defRPr/>
            </a:pPr>
            <a:fld id="{96D260EA-A16F-44D9-BD3E-1605A11FC706}" type="datetimeFigureOut">
              <a:rPr lang="en-US"/>
              <a:pPr>
                <a:defRPr/>
              </a:pPr>
              <a:t>4/21/2014</a:t>
            </a:fld>
            <a:endParaRPr lang="en-US"/>
          </a:p>
        </p:txBody>
      </p:sp>
      <p:sp>
        <p:nvSpPr>
          <p:cNvPr id="7" name="Ograda noge 4"/>
          <p:cNvSpPr>
            <a:spLocks noGrp="1"/>
          </p:cNvSpPr>
          <p:nvPr>
            <p:ph type="ftr" sz="quarter" idx="11"/>
          </p:nvPr>
        </p:nvSpPr>
        <p:spPr/>
        <p:txBody>
          <a:bodyPr/>
          <a:lstStyle>
            <a:lvl1pPr>
              <a:defRPr/>
            </a:lvl1pPr>
          </a:lstStyle>
          <a:p>
            <a:pPr>
              <a:defRPr/>
            </a:pPr>
            <a:endParaRPr lang="en-US"/>
          </a:p>
        </p:txBody>
      </p:sp>
      <p:sp>
        <p:nvSpPr>
          <p:cNvPr id="8" name="Ograda številke diapozitiva 5"/>
          <p:cNvSpPr>
            <a:spLocks noGrp="1"/>
          </p:cNvSpPr>
          <p:nvPr>
            <p:ph type="sldNum" sz="quarter" idx="12"/>
          </p:nvPr>
        </p:nvSpPr>
        <p:spPr/>
        <p:txBody>
          <a:bodyPr/>
          <a:lstStyle>
            <a:lvl1pPr>
              <a:defRPr/>
            </a:lvl1pPr>
          </a:lstStyle>
          <a:p>
            <a:pPr>
              <a:defRPr/>
            </a:pPr>
            <a:fld id="{06031F93-4411-427D-A0A4-762A86DCDD0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7467600" cy="1143000"/>
          </a:xfrm>
        </p:spPr>
        <p:txBody>
          <a:bodyPr/>
          <a:lstStyle/>
          <a:p>
            <a:r>
              <a:rPr lang="sl-SI" smtClean="0"/>
              <a:t>Kliknite, če želite urediti slog naslova matrice</a:t>
            </a:r>
            <a:endParaRPr lang="en-US"/>
          </a:p>
        </p:txBody>
      </p:sp>
      <p:sp>
        <p:nvSpPr>
          <p:cNvPr id="3" name="Ograda vsebine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grada vsebine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5" name="Ograda datuma 9"/>
          <p:cNvSpPr>
            <a:spLocks noGrp="1"/>
          </p:cNvSpPr>
          <p:nvPr>
            <p:ph type="dt" sz="half" idx="10"/>
          </p:nvPr>
        </p:nvSpPr>
        <p:spPr/>
        <p:txBody>
          <a:bodyPr/>
          <a:lstStyle>
            <a:lvl1pPr>
              <a:defRPr/>
            </a:lvl1pPr>
          </a:lstStyle>
          <a:p>
            <a:pPr>
              <a:defRPr/>
            </a:pPr>
            <a:fld id="{6705D740-8FED-4EDD-9EEA-0B853DE55837}" type="datetimeFigureOut">
              <a:rPr lang="en-US"/>
              <a:pPr>
                <a:defRPr/>
              </a:pPr>
              <a:t>4/21/2014</a:t>
            </a:fld>
            <a:endParaRPr lang="en-US"/>
          </a:p>
        </p:txBody>
      </p:sp>
      <p:sp>
        <p:nvSpPr>
          <p:cNvPr id="6" name="Ograda noge 21"/>
          <p:cNvSpPr>
            <a:spLocks noGrp="1"/>
          </p:cNvSpPr>
          <p:nvPr>
            <p:ph type="ftr" sz="quarter" idx="11"/>
          </p:nvPr>
        </p:nvSpPr>
        <p:spPr/>
        <p:txBody>
          <a:bodyPr/>
          <a:lstStyle>
            <a:lvl1pPr>
              <a:defRPr/>
            </a:lvl1pPr>
          </a:lstStyle>
          <a:p>
            <a:pPr>
              <a:defRPr/>
            </a:pPr>
            <a:endParaRPr lang="en-US"/>
          </a:p>
        </p:txBody>
      </p:sp>
      <p:sp>
        <p:nvSpPr>
          <p:cNvPr id="7" name="Ograda številke diapozitiva 17"/>
          <p:cNvSpPr>
            <a:spLocks noGrp="1"/>
          </p:cNvSpPr>
          <p:nvPr>
            <p:ph type="sldNum" sz="quarter" idx="12"/>
          </p:nvPr>
        </p:nvSpPr>
        <p:spPr/>
        <p:txBody>
          <a:bodyPr/>
          <a:lstStyle>
            <a:lvl1pPr>
              <a:defRPr/>
            </a:lvl1pPr>
          </a:lstStyle>
          <a:p>
            <a:pPr>
              <a:defRPr/>
            </a:pPr>
            <a:fld id="{A821B515-1047-4409-ACAD-64ACF272114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8229600" cy="1143000"/>
          </a:xfrm>
        </p:spPr>
        <p:txBody>
          <a:bodyPr/>
          <a:lstStyle>
            <a:lvl1pPr>
              <a:defRPr/>
            </a:lvl1pPr>
          </a:lstStyle>
          <a:p>
            <a:r>
              <a:rPr lang="sl-SI" smtClean="0"/>
              <a:t>Kliknite, če želite urediti slog naslova matrice</a:t>
            </a:r>
            <a:endParaRPr lang="en-US"/>
          </a:p>
        </p:txBody>
      </p:sp>
      <p:sp>
        <p:nvSpPr>
          <p:cNvPr id="3" name="Ograda besedila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sl-SI" smtClean="0"/>
              <a:t>Kliknite, če želite urediti sloge besedila matrice</a:t>
            </a:r>
          </a:p>
        </p:txBody>
      </p:sp>
      <p:sp>
        <p:nvSpPr>
          <p:cNvPr id="4" name="Ograda besedila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sl-SI" smtClean="0"/>
              <a:t>Kliknite, če želite urediti sloge besedila matrice</a:t>
            </a:r>
          </a:p>
        </p:txBody>
      </p:sp>
      <p:sp>
        <p:nvSpPr>
          <p:cNvPr id="5" name="Ograda vsebine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6" name="Ograda vsebine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7" name="Ograda datuma 6"/>
          <p:cNvSpPr>
            <a:spLocks noGrp="1"/>
          </p:cNvSpPr>
          <p:nvPr>
            <p:ph type="dt" sz="half" idx="10"/>
          </p:nvPr>
        </p:nvSpPr>
        <p:spPr/>
        <p:txBody>
          <a:bodyPr/>
          <a:lstStyle>
            <a:lvl1pPr>
              <a:defRPr/>
            </a:lvl1pPr>
          </a:lstStyle>
          <a:p>
            <a:pPr>
              <a:defRPr/>
            </a:pPr>
            <a:fld id="{3C210A77-43BF-476E-AA45-A421C4F67C2C}" type="datetimeFigureOut">
              <a:rPr lang="en-US"/>
              <a:pPr>
                <a:defRPr/>
              </a:pPr>
              <a:t>4/21/2014</a:t>
            </a:fld>
            <a:endParaRPr lang="en-US"/>
          </a:p>
        </p:txBody>
      </p:sp>
      <p:sp>
        <p:nvSpPr>
          <p:cNvPr id="8" name="Ograda noge 7"/>
          <p:cNvSpPr>
            <a:spLocks noGrp="1"/>
          </p:cNvSpPr>
          <p:nvPr>
            <p:ph type="ftr" sz="quarter" idx="11"/>
          </p:nvPr>
        </p:nvSpPr>
        <p:spPr/>
        <p:txBody>
          <a:bodyPr/>
          <a:lstStyle>
            <a:lvl1pPr>
              <a:defRPr/>
            </a:lvl1pPr>
          </a:lstStyle>
          <a:p>
            <a:pPr>
              <a:defRPr/>
            </a:pPr>
            <a:endParaRPr lang="en-US"/>
          </a:p>
        </p:txBody>
      </p:sp>
      <p:sp>
        <p:nvSpPr>
          <p:cNvPr id="9" name="Ograda številke diapozitiva 8"/>
          <p:cNvSpPr>
            <a:spLocks noGrp="1"/>
          </p:cNvSpPr>
          <p:nvPr>
            <p:ph type="sldNum" sz="quarter" idx="12"/>
          </p:nvPr>
        </p:nvSpPr>
        <p:spPr/>
        <p:txBody>
          <a:bodyPr/>
          <a:lstStyle>
            <a:lvl1pPr>
              <a:defRPr/>
            </a:lvl1pPr>
          </a:lstStyle>
          <a:p>
            <a:pPr>
              <a:defRPr/>
            </a:pPr>
            <a:fld id="{3C41443A-1EA5-405C-9DB2-C3DEBDCF21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320"/>
            <a:ext cx="7470648" cy="1143000"/>
          </a:xfrm>
        </p:spPr>
        <p:txBody>
          <a:bodyPr/>
          <a:lstStyle>
            <a:lvl1pPr algn="l">
              <a:defRPr sz="4600"/>
            </a:lvl1pPr>
          </a:lstStyle>
          <a:p>
            <a:r>
              <a:rPr lang="sl-SI" smtClean="0"/>
              <a:t>Kliknite, če želite urediti slog naslova matrice</a:t>
            </a:r>
            <a:endParaRPr lang="en-US"/>
          </a:p>
        </p:txBody>
      </p:sp>
      <p:sp>
        <p:nvSpPr>
          <p:cNvPr id="3" name="Ograda datuma 9"/>
          <p:cNvSpPr>
            <a:spLocks noGrp="1"/>
          </p:cNvSpPr>
          <p:nvPr>
            <p:ph type="dt" sz="half" idx="10"/>
          </p:nvPr>
        </p:nvSpPr>
        <p:spPr/>
        <p:txBody>
          <a:bodyPr/>
          <a:lstStyle>
            <a:lvl1pPr>
              <a:defRPr/>
            </a:lvl1pPr>
          </a:lstStyle>
          <a:p>
            <a:pPr>
              <a:defRPr/>
            </a:pPr>
            <a:fld id="{8DA4A2B7-DA9B-4729-A775-057F6201F69D}" type="datetimeFigureOut">
              <a:rPr lang="en-US"/>
              <a:pPr>
                <a:defRPr/>
              </a:pPr>
              <a:t>4/21/2014</a:t>
            </a:fld>
            <a:endParaRPr lang="en-US"/>
          </a:p>
        </p:txBody>
      </p:sp>
      <p:sp>
        <p:nvSpPr>
          <p:cNvPr id="4" name="Ograda noge 21"/>
          <p:cNvSpPr>
            <a:spLocks noGrp="1"/>
          </p:cNvSpPr>
          <p:nvPr>
            <p:ph type="ftr" sz="quarter" idx="11"/>
          </p:nvPr>
        </p:nvSpPr>
        <p:spPr/>
        <p:txBody>
          <a:bodyPr/>
          <a:lstStyle>
            <a:lvl1pPr>
              <a:defRPr/>
            </a:lvl1pPr>
          </a:lstStyle>
          <a:p>
            <a:pPr>
              <a:defRPr/>
            </a:pPr>
            <a:endParaRPr lang="en-US"/>
          </a:p>
        </p:txBody>
      </p:sp>
      <p:sp>
        <p:nvSpPr>
          <p:cNvPr id="5" name="Ograda številke diapozitiva 17"/>
          <p:cNvSpPr>
            <a:spLocks noGrp="1"/>
          </p:cNvSpPr>
          <p:nvPr>
            <p:ph type="sldNum" sz="quarter" idx="12"/>
          </p:nvPr>
        </p:nvSpPr>
        <p:spPr/>
        <p:txBody>
          <a:bodyPr/>
          <a:lstStyle>
            <a:lvl1pPr>
              <a:defRPr/>
            </a:lvl1pPr>
          </a:lstStyle>
          <a:p>
            <a:pPr>
              <a:defRPr/>
            </a:pPr>
            <a:fld id="{2C7C0DCA-D4B4-441B-9635-4936431C039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9"/>
          <p:cNvSpPr>
            <a:spLocks noGrp="1"/>
          </p:cNvSpPr>
          <p:nvPr>
            <p:ph type="dt" sz="half" idx="10"/>
          </p:nvPr>
        </p:nvSpPr>
        <p:spPr/>
        <p:txBody>
          <a:bodyPr/>
          <a:lstStyle>
            <a:lvl1pPr>
              <a:defRPr/>
            </a:lvl1pPr>
          </a:lstStyle>
          <a:p>
            <a:pPr>
              <a:defRPr/>
            </a:pPr>
            <a:fld id="{3F642892-DB6C-414F-BCC8-0CE2D3C7F714}" type="datetimeFigureOut">
              <a:rPr lang="en-US"/>
              <a:pPr>
                <a:defRPr/>
              </a:pPr>
              <a:t>4/21/2014</a:t>
            </a:fld>
            <a:endParaRPr lang="en-US"/>
          </a:p>
        </p:txBody>
      </p:sp>
      <p:sp>
        <p:nvSpPr>
          <p:cNvPr id="3" name="Ograda noge 21"/>
          <p:cNvSpPr>
            <a:spLocks noGrp="1"/>
          </p:cNvSpPr>
          <p:nvPr>
            <p:ph type="ftr" sz="quarter" idx="11"/>
          </p:nvPr>
        </p:nvSpPr>
        <p:spPr/>
        <p:txBody>
          <a:bodyPr/>
          <a:lstStyle>
            <a:lvl1pPr>
              <a:defRPr/>
            </a:lvl1pPr>
          </a:lstStyle>
          <a:p>
            <a:pPr>
              <a:defRPr/>
            </a:pPr>
            <a:endParaRPr lang="en-US"/>
          </a:p>
        </p:txBody>
      </p:sp>
      <p:sp>
        <p:nvSpPr>
          <p:cNvPr id="4" name="Ograda številke diapozitiva 17"/>
          <p:cNvSpPr>
            <a:spLocks noGrp="1"/>
          </p:cNvSpPr>
          <p:nvPr>
            <p:ph type="sldNum" sz="quarter" idx="12"/>
          </p:nvPr>
        </p:nvSpPr>
        <p:spPr/>
        <p:txBody>
          <a:bodyPr/>
          <a:lstStyle>
            <a:lvl1pPr>
              <a:defRPr/>
            </a:lvl1pPr>
          </a:lstStyle>
          <a:p>
            <a:pPr>
              <a:defRPr/>
            </a:pPr>
            <a:fld id="{B93EFD9A-B2AA-4845-9CD6-C7AFEDCDF97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sl-SI" smtClean="0"/>
              <a:t>Kliknite, če želite urediti slog naslova matrice</a:t>
            </a:r>
            <a:endParaRPr lang="en-US"/>
          </a:p>
        </p:txBody>
      </p:sp>
      <p:sp>
        <p:nvSpPr>
          <p:cNvPr id="3" name="Ograda besedila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sl-SI" smtClean="0"/>
              <a:t>Kliknite, če želite urediti sloge besedila matrice</a:t>
            </a:r>
          </a:p>
        </p:txBody>
      </p:sp>
      <p:sp>
        <p:nvSpPr>
          <p:cNvPr id="4" name="Ograda vsebine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5" name="Ograda datuma 4"/>
          <p:cNvSpPr>
            <a:spLocks noGrp="1"/>
          </p:cNvSpPr>
          <p:nvPr>
            <p:ph type="dt" sz="half" idx="10"/>
          </p:nvPr>
        </p:nvSpPr>
        <p:spPr/>
        <p:txBody>
          <a:bodyPr/>
          <a:lstStyle>
            <a:lvl1pPr>
              <a:defRPr/>
            </a:lvl1pPr>
          </a:lstStyle>
          <a:p>
            <a:pPr>
              <a:defRPr/>
            </a:pPr>
            <a:fld id="{245D5D78-E022-4947-8024-D9F7E29006D2}" type="datetimeFigureOut">
              <a:rPr lang="en-US"/>
              <a:pPr>
                <a:defRPr/>
              </a:pPr>
              <a:t>4/21/2014</a:t>
            </a:fld>
            <a:endParaRPr lang="en-US"/>
          </a:p>
        </p:txBody>
      </p:sp>
      <p:sp>
        <p:nvSpPr>
          <p:cNvPr id="6" name="Ograda noge 5"/>
          <p:cNvSpPr>
            <a:spLocks noGrp="1"/>
          </p:cNvSpPr>
          <p:nvPr>
            <p:ph type="ftr" sz="quarter" idx="11"/>
          </p:nvPr>
        </p:nvSpPr>
        <p:spPr/>
        <p:txBody>
          <a:bodyPr/>
          <a:lstStyle>
            <a:lvl1pPr>
              <a:defRPr/>
            </a:lvl1pPr>
          </a:lstStyle>
          <a:p>
            <a:pPr>
              <a:defRPr/>
            </a:pPr>
            <a:endParaRPr lang="en-US"/>
          </a:p>
        </p:txBody>
      </p:sp>
      <p:sp>
        <p:nvSpPr>
          <p:cNvPr id="7" name="Ograda številke diapozitiva 6"/>
          <p:cNvSpPr>
            <a:spLocks noGrp="1"/>
          </p:cNvSpPr>
          <p:nvPr>
            <p:ph type="sldNum" sz="quarter" idx="12"/>
          </p:nvPr>
        </p:nvSpPr>
        <p:spPr>
          <a:xfrm>
            <a:off x="8156575" y="6421438"/>
            <a:ext cx="762000" cy="365125"/>
          </a:xfrm>
        </p:spPr>
        <p:txBody>
          <a:bodyPr/>
          <a:lstStyle>
            <a:lvl1pPr>
              <a:defRPr/>
            </a:lvl1pPr>
          </a:lstStyle>
          <a:p>
            <a:pPr>
              <a:defRPr/>
            </a:pPr>
            <a:fld id="{59C6B6B9-CE66-4ECD-AB4E-96A63BA5A0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sl-SI" smtClean="0"/>
              <a:t>Kliknite, če želite urediti slog naslova matrice</a:t>
            </a:r>
            <a:endParaRPr lang="en-US"/>
          </a:p>
        </p:txBody>
      </p:sp>
      <p:sp>
        <p:nvSpPr>
          <p:cNvPr id="3" name="Ograda slik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sl-SI" noProof="0" smtClean="0"/>
              <a:t>Kliknite ikono, če želite dodati sliko</a:t>
            </a:r>
            <a:endParaRPr lang="en-US" noProof="0" dirty="0"/>
          </a:p>
        </p:txBody>
      </p:sp>
      <p:sp>
        <p:nvSpPr>
          <p:cNvPr id="4" name="Ograda besedila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lvl1pPr>
              <a:defRPr/>
            </a:lvl1pPr>
          </a:lstStyle>
          <a:p>
            <a:pPr>
              <a:defRPr/>
            </a:pPr>
            <a:fld id="{00258EF5-DC08-47D8-9825-184D0D2848B1}" type="datetimeFigureOut">
              <a:rPr lang="en-US"/>
              <a:pPr>
                <a:defRPr/>
              </a:pPr>
              <a:t>4/21/2014</a:t>
            </a:fld>
            <a:endParaRPr lang="en-US"/>
          </a:p>
        </p:txBody>
      </p:sp>
      <p:sp>
        <p:nvSpPr>
          <p:cNvPr id="6" name="Ograda noge 5"/>
          <p:cNvSpPr>
            <a:spLocks noGrp="1"/>
          </p:cNvSpPr>
          <p:nvPr>
            <p:ph type="ftr" sz="quarter" idx="11"/>
          </p:nvPr>
        </p:nvSpPr>
        <p:spPr/>
        <p:txBody>
          <a:bodyPr/>
          <a:lstStyle>
            <a:lvl1pPr>
              <a:defRPr/>
            </a:lvl1pPr>
          </a:lstStyle>
          <a:p>
            <a:pPr>
              <a:defRPr/>
            </a:pPr>
            <a:endParaRPr lang="en-US"/>
          </a:p>
        </p:txBody>
      </p:sp>
      <p:sp>
        <p:nvSpPr>
          <p:cNvPr id="7" name="Ograda številke diapozitiva 6"/>
          <p:cNvSpPr>
            <a:spLocks noGrp="1"/>
          </p:cNvSpPr>
          <p:nvPr>
            <p:ph type="sldNum" sz="quarter" idx="12"/>
          </p:nvPr>
        </p:nvSpPr>
        <p:spPr/>
        <p:txBody>
          <a:bodyPr/>
          <a:lstStyle>
            <a:lvl1pPr>
              <a:defRPr/>
            </a:lvl1pPr>
          </a:lstStyle>
          <a:p>
            <a:pPr>
              <a:defRPr/>
            </a:pPr>
            <a:fld id="{9AFF292B-31F9-4C08-AB06-BBC671AFD35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Prostoročno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16" name="Prostoročno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1028" name="Ograda naslova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sl-SI" smtClean="0"/>
              <a:t>Kliknite, če želite urediti slog naslova matrice</a:t>
            </a:r>
            <a:endParaRPr lang="en-US" smtClean="0"/>
          </a:p>
        </p:txBody>
      </p:sp>
      <p:sp>
        <p:nvSpPr>
          <p:cNvPr id="1029" name="Ograda besedila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smtClean="0"/>
          </a:p>
        </p:txBody>
      </p:sp>
      <p:sp>
        <p:nvSpPr>
          <p:cNvPr id="10" name="Ograda datuma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1E01ED11-2826-4435-A455-9223F88E3C99}" type="datetimeFigureOut">
              <a:rPr lang="en-US"/>
              <a:pPr>
                <a:defRPr/>
              </a:pPr>
              <a:t>4/21/2014</a:t>
            </a:fld>
            <a:endParaRPr lang="en-US"/>
          </a:p>
        </p:txBody>
      </p:sp>
      <p:sp>
        <p:nvSpPr>
          <p:cNvPr id="22" name="Ograda noge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dirty="0">
                <a:solidFill>
                  <a:schemeClr val="tx2">
                    <a:shade val="50000"/>
                  </a:schemeClr>
                </a:solidFill>
                <a:latin typeface="+mn-lt"/>
              </a:defRPr>
            </a:lvl1pPr>
          </a:lstStyle>
          <a:p>
            <a:pPr>
              <a:defRPr/>
            </a:pPr>
            <a:endParaRPr lang="en-US"/>
          </a:p>
        </p:txBody>
      </p:sp>
      <p:sp>
        <p:nvSpPr>
          <p:cNvPr id="18" name="Ograda številke diapozitiva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1B8F65DF-F3AA-42FB-A040-3B69379DA937}"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74" r:id="rId5"/>
    <p:sldLayoutId id="2147483669" r:id="rId6"/>
    <p:sldLayoutId id="2147483668" r:id="rId7"/>
    <p:sldLayoutId id="2147483675" r:id="rId8"/>
    <p:sldLayoutId id="2147483676" r:id="rId9"/>
    <p:sldLayoutId id="2147483667" r:id="rId10"/>
    <p:sldLayoutId id="2147483666"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mailman.ijs.si/pipermail/slovlit/2012/004192.html" TargetMode="External"/><Relationship Id="rId2" Type="http://schemas.openxmlformats.org/officeDocument/2006/relationships/hyperlink" Target="http://www.delo.si/tuditi/tvojsvet/groznja-temeljnim-civilizacijskim-pridobitvam.html" TargetMode="External"/><Relationship Id="rId1" Type="http://schemas.openxmlformats.org/officeDocument/2006/relationships/slideLayout" Target="../slideLayouts/slideLayout2.xml"/><Relationship Id="rId4" Type="http://schemas.openxmlformats.org/officeDocument/2006/relationships/hyperlink" Target="http://mailman.ijs.si/pipermail/slovlit/2012/004218.html"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sl.wikibooks.org/wiki/Nova_pisarij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sl.wikibooks.org/wiki/Nova_pisarij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tadtarchiv.memmingen.de/fileadmin/flash/Stadtarchiv/Trubar-Cerkovna-Ordninga/blaetterkatalog/index.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normAutofit/>
          </a:bodyPr>
          <a:lstStyle/>
          <a:p>
            <a:pPr fontAlgn="auto">
              <a:spcAft>
                <a:spcPts val="0"/>
              </a:spcAft>
              <a:defRPr/>
            </a:pPr>
            <a:r>
              <a:rPr lang="sl-SI" cap="none" smtClean="0"/>
              <a:t>Oviralci prostega dostopa</a:t>
            </a:r>
            <a:endParaRPr lang="sl-SI" cap="none"/>
          </a:p>
        </p:txBody>
      </p:sp>
      <p:sp>
        <p:nvSpPr>
          <p:cNvPr id="13314" name="Podnaslov 2"/>
          <p:cNvSpPr>
            <a:spLocks noGrp="1"/>
          </p:cNvSpPr>
          <p:nvPr>
            <p:ph type="subTitle" idx="1"/>
          </p:nvPr>
        </p:nvSpPr>
        <p:spPr>
          <a:xfrm>
            <a:off x="433388" y="1544638"/>
            <a:ext cx="6480175" cy="1752600"/>
          </a:xfrm>
        </p:spPr>
        <p:txBody>
          <a:bodyPr/>
          <a:lstStyle/>
          <a:p>
            <a:r>
              <a:rPr lang="sl-SI" smtClean="0"/>
              <a:t>Miran Hladnik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251520" y="274638"/>
            <a:ext cx="8892480" cy="562074"/>
          </a:xfrm>
        </p:spPr>
        <p:txBody>
          <a:bodyPr/>
          <a:lstStyle/>
          <a:p>
            <a:r>
              <a:rPr lang="sl-SI" sz="3600" smtClean="0"/>
              <a:t>Hrvaška zakonodaja dovoli, slovenska pa ne</a:t>
            </a:r>
            <a:endParaRPr lang="sl-SI" sz="3600"/>
          </a:p>
        </p:txBody>
      </p:sp>
      <p:pic>
        <p:nvPicPr>
          <p:cNvPr id="44034" name="Picture 2" descr="Josip Jur&amp;ccaron;i&amp;ccaron;"/>
          <p:cNvPicPr>
            <a:picLocks noGrp="1" noChangeAspect="1" noChangeArrowheads="1"/>
          </p:cNvPicPr>
          <p:nvPr>
            <p:ph sz="half" idx="2"/>
          </p:nvPr>
        </p:nvPicPr>
        <p:blipFill>
          <a:blip r:embed="rId2" cstate="print"/>
          <a:srcRect/>
          <a:stretch>
            <a:fillRect/>
          </a:stretch>
        </p:blipFill>
        <p:spPr bwMode="auto">
          <a:xfrm>
            <a:off x="4427984" y="908720"/>
            <a:ext cx="4461960" cy="5949280"/>
          </a:xfrm>
          <a:prstGeom prst="rect">
            <a:avLst/>
          </a:prstGeom>
          <a:noFill/>
        </p:spPr>
      </p:pic>
      <p:pic>
        <p:nvPicPr>
          <p:cNvPr id="44035" name="Picture 3" descr="F:\Zaslonski posnetki\1-FileAugust Šenoa kip (Vlaška).jpg – Wikimedia Commons - Mozilla Firefox 2.4.2014 200110.jpg"/>
          <p:cNvPicPr>
            <a:picLocks noGrp="1" noChangeAspect="1" noChangeArrowheads="1"/>
          </p:cNvPicPr>
          <p:nvPr>
            <p:ph sz="half" idx="1"/>
          </p:nvPr>
        </p:nvPicPr>
        <p:blipFill>
          <a:blip r:embed="rId3" cstate="print"/>
          <a:srcRect/>
          <a:stretch>
            <a:fillRect/>
          </a:stretch>
        </p:blipFill>
        <p:spPr bwMode="auto">
          <a:xfrm>
            <a:off x="0" y="902397"/>
            <a:ext cx="4427984" cy="5955603"/>
          </a:xfrm>
          <a:prstGeom prst="rect">
            <a:avLst/>
          </a:prstGeom>
          <a:noFill/>
        </p:spPr>
      </p:pic>
      <p:sp>
        <p:nvSpPr>
          <p:cNvPr id="10" name="Pomnoži 9"/>
          <p:cNvSpPr/>
          <p:nvPr/>
        </p:nvSpPr>
        <p:spPr>
          <a:xfrm>
            <a:off x="5292080" y="1268760"/>
            <a:ext cx="2808312" cy="54006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1520" y="116632"/>
            <a:ext cx="8712968" cy="720080"/>
          </a:xfrm>
        </p:spPr>
        <p:txBody>
          <a:bodyPr/>
          <a:lstStyle/>
          <a:p>
            <a:r>
              <a:rPr lang="sl-SI" sz="2800" smtClean="0"/>
              <a:t>Druge zmedene prepovedi na slovenski Wikipediji ...</a:t>
            </a:r>
            <a:endParaRPr lang="sl-SI" sz="2800"/>
          </a:p>
        </p:txBody>
      </p:sp>
      <p:pic>
        <p:nvPicPr>
          <p:cNvPr id="45059" name="Picture 3" descr="F:\Zaslonski posnetki\1-FileNational Library Ljubljana 2010.jpg – Wikimedia Commons - Mozilla Firefox 2.4.2014 203635.jpg"/>
          <p:cNvPicPr>
            <a:picLocks noGrp="1" noChangeAspect="1" noChangeArrowheads="1"/>
          </p:cNvPicPr>
          <p:nvPr>
            <p:ph sz="half" idx="2"/>
          </p:nvPr>
        </p:nvPicPr>
        <p:blipFill>
          <a:blip r:embed="rId2" cstate="print"/>
          <a:srcRect/>
          <a:stretch>
            <a:fillRect/>
          </a:stretch>
        </p:blipFill>
        <p:spPr bwMode="auto">
          <a:xfrm>
            <a:off x="24988" y="980728"/>
            <a:ext cx="9119013" cy="3384376"/>
          </a:xfrm>
          <a:prstGeom prst="rect">
            <a:avLst/>
          </a:prstGeom>
          <a:noFill/>
        </p:spPr>
      </p:pic>
      <p:pic>
        <p:nvPicPr>
          <p:cNvPr id="45058" name="Picture 2" descr="F:\Zaslonski posnetki\1-SlikaNational Library Ljubljana 2010.jpg - Wikipedija, prosta enciklopedija - Mozilla Firefox 2.4.2014 203657.jpg"/>
          <p:cNvPicPr>
            <a:picLocks noGrp="1" noChangeAspect="1" noChangeArrowheads="1"/>
          </p:cNvPicPr>
          <p:nvPr>
            <p:ph sz="half" idx="1"/>
          </p:nvPr>
        </p:nvPicPr>
        <p:blipFill>
          <a:blip r:embed="rId3" cstate="print"/>
          <a:srcRect/>
          <a:stretch>
            <a:fillRect/>
          </a:stretch>
        </p:blipFill>
        <p:spPr bwMode="auto">
          <a:xfrm>
            <a:off x="4283968" y="3097870"/>
            <a:ext cx="4860032" cy="376013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1520" y="274638"/>
            <a:ext cx="8892480" cy="778098"/>
          </a:xfrm>
        </p:spPr>
        <p:txBody>
          <a:bodyPr/>
          <a:lstStyle/>
          <a:p>
            <a:r>
              <a:rPr lang="sl-SI" sz="3600" smtClean="0"/>
              <a:t>Nemški filmi iz 20. in 30. let so na Youtubu ...</a:t>
            </a:r>
            <a:endParaRPr lang="sl-SI" sz="360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052736"/>
            <a:ext cx="9136398" cy="580526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9552" y="0"/>
            <a:ext cx="7467600" cy="634082"/>
          </a:xfrm>
        </p:spPr>
        <p:txBody>
          <a:bodyPr/>
          <a:lstStyle/>
          <a:p>
            <a:r>
              <a:rPr lang="sl-SI" sz="4000" smtClean="0"/>
              <a:t>... slovenski pa ne</a:t>
            </a:r>
            <a:endParaRPr lang="sl-SI" sz="4000"/>
          </a:p>
        </p:txBody>
      </p:sp>
      <p:pic>
        <p:nvPicPr>
          <p:cNvPr id="2051" name="Picture 3"/>
          <p:cNvPicPr>
            <a:picLocks noChangeAspect="1" noChangeArrowheads="1"/>
          </p:cNvPicPr>
          <p:nvPr/>
        </p:nvPicPr>
        <p:blipFill>
          <a:blip r:embed="rId2" cstate="print"/>
          <a:srcRect/>
          <a:stretch>
            <a:fillRect/>
          </a:stretch>
        </p:blipFill>
        <p:spPr bwMode="auto">
          <a:xfrm>
            <a:off x="0" y="612817"/>
            <a:ext cx="8964488" cy="624518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19256" cy="1354162"/>
          </a:xfrm>
        </p:spPr>
        <p:txBody>
          <a:bodyPr/>
          <a:lstStyle/>
          <a:p>
            <a:r>
              <a:rPr lang="sl-SI" sz="4000" smtClean="0"/>
              <a:t>Varovanje zasebnosti: prepoved imen v korpusu Nova beseda</a:t>
            </a:r>
            <a:r>
              <a:rPr lang="sl-SI" smtClean="0"/>
              <a:t/>
            </a:r>
            <a:br>
              <a:rPr lang="sl-SI" smtClean="0"/>
            </a:br>
            <a:endParaRPr lang="sl-SI"/>
          </a:p>
        </p:txBody>
      </p:sp>
      <p:pic>
        <p:nvPicPr>
          <p:cNvPr id="41986" name="Picture 2" descr="Slika:Nova beseda.jpg"/>
          <p:cNvPicPr>
            <a:picLocks noGrp="1" noChangeAspect="1" noChangeArrowheads="1"/>
          </p:cNvPicPr>
          <p:nvPr>
            <p:ph idx="1"/>
          </p:nvPr>
        </p:nvPicPr>
        <p:blipFill>
          <a:blip r:embed="rId2" cstate="print"/>
          <a:srcRect/>
          <a:stretch>
            <a:fillRect/>
          </a:stretch>
        </p:blipFill>
        <p:spPr bwMode="auto">
          <a:xfrm>
            <a:off x="20695" y="1772816"/>
            <a:ext cx="9050381" cy="453650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507288" cy="1143000"/>
          </a:xfrm>
        </p:spPr>
        <p:txBody>
          <a:bodyPr/>
          <a:lstStyle/>
          <a:p>
            <a:r>
              <a:rPr lang="sl-SI" smtClean="0"/>
              <a:t>Kritika odločb informacijskega pooblaščenca</a:t>
            </a:r>
            <a:endParaRPr lang="sl-SI"/>
          </a:p>
        </p:txBody>
      </p:sp>
      <p:sp>
        <p:nvSpPr>
          <p:cNvPr id="3" name="Ograda vsebine 2"/>
          <p:cNvSpPr>
            <a:spLocks noGrp="1"/>
          </p:cNvSpPr>
          <p:nvPr>
            <p:ph idx="1"/>
          </p:nvPr>
        </p:nvSpPr>
        <p:spPr>
          <a:xfrm>
            <a:off x="457200" y="1916832"/>
            <a:ext cx="7467600" cy="4209331"/>
          </a:xfrm>
        </p:spPr>
        <p:txBody>
          <a:bodyPr/>
          <a:lstStyle/>
          <a:p>
            <a:r>
              <a:rPr lang="sl-SI" smtClean="0">
                <a:hlinkClick r:id="rId2"/>
              </a:rPr>
              <a:t>Grožnja temeljnim civilizacijskim pridobitvam</a:t>
            </a:r>
            <a:endParaRPr lang="sl-SI" smtClean="0"/>
          </a:p>
          <a:p>
            <a:r>
              <a:rPr lang="sl-SI" smtClean="0">
                <a:hlinkClick r:id="rId3"/>
              </a:rPr>
              <a:t>[SlovLit] Cenzura Nove besede</a:t>
            </a:r>
            <a:endParaRPr lang="sl-SI" smtClean="0"/>
          </a:p>
          <a:p>
            <a:r>
              <a:rPr lang="sl-SI" smtClean="0">
                <a:hlinkClick r:id="rId4"/>
              </a:rPr>
              <a:t>Cenzura Nove besede</a:t>
            </a:r>
            <a:endParaRPr lang="sl-SI" smtClean="0"/>
          </a:p>
          <a:p>
            <a:endParaRPr lang="sl-SI" smtClean="0"/>
          </a:p>
          <a:p>
            <a:endParaRPr lang="sl-SI"/>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slov 1"/>
          <p:cNvSpPr>
            <a:spLocks noGrp="1"/>
          </p:cNvSpPr>
          <p:nvPr>
            <p:ph type="title"/>
          </p:nvPr>
        </p:nvSpPr>
        <p:spPr>
          <a:xfrm>
            <a:off x="467544" y="188640"/>
            <a:ext cx="8496944" cy="720080"/>
          </a:xfrm>
        </p:spPr>
        <p:txBody>
          <a:bodyPr/>
          <a:lstStyle/>
          <a:p>
            <a:r>
              <a:rPr lang="sl-SI" sz="2800" smtClean="0">
                <a:latin typeface="+mn-lt"/>
              </a:rPr>
              <a:t>Urad informacijskega pooblaščenca udari nazaj</a:t>
            </a:r>
          </a:p>
        </p:txBody>
      </p:sp>
      <p:pic>
        <p:nvPicPr>
          <p:cNvPr id="16388" name="Picture 4" descr="F:\Zaslonski posnetki\1-pooblaščenka dokument_165500-v1.pdf - Adobe Reader 3.4.2014 90829.jpg"/>
          <p:cNvPicPr>
            <a:picLocks noGrp="1" noChangeAspect="1" noChangeArrowheads="1"/>
          </p:cNvPicPr>
          <p:nvPr>
            <p:ph idx="1"/>
          </p:nvPr>
        </p:nvPicPr>
        <p:blipFill>
          <a:blip r:embed="rId2" cstate="print"/>
          <a:srcRect/>
          <a:stretch>
            <a:fillRect/>
          </a:stretch>
        </p:blipFill>
        <p:spPr bwMode="auto">
          <a:xfrm>
            <a:off x="0" y="985521"/>
            <a:ext cx="6228184" cy="587247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076056" y="1268760"/>
            <a:ext cx="3816424" cy="4896544"/>
          </a:xfrm>
        </p:spPr>
        <p:txBody>
          <a:bodyPr/>
          <a:lstStyle/>
          <a:p>
            <a:r>
              <a:rPr lang="sl-SI" sz="2800" smtClean="0"/>
              <a:t>Norosti še ni konec: v postopku zaradi naslovov članov društva, ki jih je Google našel na spletu in </a:t>
            </a:r>
            <a:br>
              <a:rPr lang="sl-SI" sz="2800" smtClean="0"/>
            </a:br>
            <a:r>
              <a:rPr lang="sl-SI" sz="2800" smtClean="0"/>
              <a:t>niso bili nikoli </a:t>
            </a:r>
            <a:r>
              <a:rPr lang="sl-SI" sz="2800" smtClean="0"/>
              <a:t>objavljeni</a:t>
            </a:r>
            <a:r>
              <a:rPr lang="sl-SI" sz="2800" smtClean="0"/>
              <a:t>, čeprav </a:t>
            </a:r>
            <a:r>
              <a:rPr lang="sl-SI" sz="2800" smtClean="0"/>
              <a:t>spletišče </a:t>
            </a:r>
            <a:r>
              <a:rPr lang="sl-SI" sz="2800" smtClean="0"/>
              <a:t>že </a:t>
            </a:r>
            <a:r>
              <a:rPr lang="sl-SI" sz="2800" smtClean="0"/>
              <a:t>zdavnaj </a:t>
            </a:r>
            <a:r>
              <a:rPr lang="sl-SI" sz="2800" smtClean="0"/>
              <a:t>ni več aktivno in </a:t>
            </a:r>
            <a:br>
              <a:rPr lang="sl-SI" sz="2800" smtClean="0"/>
            </a:br>
            <a:r>
              <a:rPr lang="sl-SI" sz="2800" smtClean="0"/>
              <a:t>čeprav so bile datoteke takoj po opozorilu zbrisane (gl. več v </a:t>
            </a:r>
            <a:r>
              <a:rPr lang="sl-SI" sz="2800" smtClean="0">
                <a:hlinkClick r:id="rId2"/>
              </a:rPr>
              <a:t>Novi pisariji</a:t>
            </a:r>
            <a:r>
              <a:rPr lang="sl-SI" sz="2800" smtClean="0"/>
              <a:t>).</a:t>
            </a:r>
            <a:endParaRPr lang="sl-SI" sz="2800"/>
          </a:p>
        </p:txBody>
      </p:sp>
      <p:pic>
        <p:nvPicPr>
          <p:cNvPr id="46082" name="Picture 2" descr="F:\2013_11_02\1-P1280686.JPG"/>
          <p:cNvPicPr>
            <a:picLocks noGrp="1" noChangeAspect="1" noChangeArrowheads="1"/>
          </p:cNvPicPr>
          <p:nvPr>
            <p:ph idx="1"/>
          </p:nvPr>
        </p:nvPicPr>
        <p:blipFill>
          <a:blip r:embed="rId3" cstate="print"/>
          <a:srcRect/>
          <a:stretch>
            <a:fillRect/>
          </a:stretch>
        </p:blipFill>
        <p:spPr bwMode="auto">
          <a:xfrm>
            <a:off x="35496" y="0"/>
            <a:ext cx="4886326"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435280" cy="1143000"/>
          </a:xfrm>
        </p:spPr>
        <p:txBody>
          <a:bodyPr/>
          <a:lstStyle/>
          <a:p>
            <a:pPr algn="ctr"/>
            <a:r>
              <a:rPr lang="sl-SI" smtClean="0"/>
              <a:t>Založbe in časopisne hiše: zaslužkarstvo ali boj za preživetje</a:t>
            </a:r>
            <a:endParaRPr lang="sl-SI"/>
          </a:p>
        </p:txBody>
      </p:sp>
      <p:pic>
        <p:nvPicPr>
          <p:cNvPr id="25604" name="Picture 4" descr="Slika:Oviranje.jpg"/>
          <p:cNvPicPr>
            <a:picLocks noGrp="1" noChangeAspect="1" noChangeArrowheads="1"/>
          </p:cNvPicPr>
          <p:nvPr>
            <p:ph idx="1"/>
          </p:nvPr>
        </p:nvPicPr>
        <p:blipFill>
          <a:blip r:embed="rId2" cstate="print"/>
          <a:srcRect/>
          <a:stretch>
            <a:fillRect/>
          </a:stretch>
        </p:blipFill>
        <p:spPr bwMode="auto">
          <a:xfrm>
            <a:off x="0" y="1700808"/>
            <a:ext cx="9163124" cy="489654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F:\Zaslonski posnetki\1-Kako dobro so slovenski učitelji plačani v primerjavi s Francozi - Mozilla Firefox 3.4.2014 94050.jpg"/>
          <p:cNvPicPr>
            <a:picLocks noGrp="1" noChangeAspect="1" noChangeArrowheads="1"/>
          </p:cNvPicPr>
          <p:nvPr>
            <p:ph idx="1"/>
          </p:nvPr>
        </p:nvPicPr>
        <p:blipFill>
          <a:blip r:embed="rId2" cstate="print"/>
          <a:srcRect/>
          <a:stretch>
            <a:fillRect/>
          </a:stretch>
        </p:blipFill>
        <p:spPr bwMode="auto">
          <a:xfrm>
            <a:off x="0" y="-22155"/>
            <a:ext cx="9144000" cy="6880155"/>
          </a:xfrm>
          <a:prstGeom prst="rect">
            <a:avLst/>
          </a:prstGeom>
          <a:noFill/>
        </p:spPr>
      </p:pic>
      <p:sp>
        <p:nvSpPr>
          <p:cNvPr id="5" name="Prostoročno 4"/>
          <p:cNvSpPr/>
          <p:nvPr/>
        </p:nvSpPr>
        <p:spPr>
          <a:xfrm>
            <a:off x="1661437" y="4912733"/>
            <a:ext cx="2587343" cy="2060722"/>
          </a:xfrm>
          <a:custGeom>
            <a:avLst/>
            <a:gdLst>
              <a:gd name="connsiteX0" fmla="*/ 1635945 w 2587343"/>
              <a:gd name="connsiteY0" fmla="*/ 102612 h 2060722"/>
              <a:gd name="connsiteX1" fmla="*/ 1506636 w 2587343"/>
              <a:gd name="connsiteY1" fmla="*/ 111849 h 2060722"/>
              <a:gd name="connsiteX2" fmla="*/ 1460454 w 2587343"/>
              <a:gd name="connsiteY2" fmla="*/ 121085 h 2060722"/>
              <a:gd name="connsiteX3" fmla="*/ 1377327 w 2587343"/>
              <a:gd name="connsiteY3" fmla="*/ 139558 h 2060722"/>
              <a:gd name="connsiteX4" fmla="*/ 1275727 w 2587343"/>
              <a:gd name="connsiteY4" fmla="*/ 158031 h 2060722"/>
              <a:gd name="connsiteX5" fmla="*/ 1211072 w 2587343"/>
              <a:gd name="connsiteY5" fmla="*/ 185740 h 2060722"/>
              <a:gd name="connsiteX6" fmla="*/ 1137181 w 2587343"/>
              <a:gd name="connsiteY6" fmla="*/ 204212 h 2060722"/>
              <a:gd name="connsiteX7" fmla="*/ 1017108 w 2587343"/>
              <a:gd name="connsiteY7" fmla="*/ 259631 h 2060722"/>
              <a:gd name="connsiteX8" fmla="*/ 897036 w 2587343"/>
              <a:gd name="connsiteY8" fmla="*/ 315049 h 2060722"/>
              <a:gd name="connsiteX9" fmla="*/ 776963 w 2587343"/>
              <a:gd name="connsiteY9" fmla="*/ 379703 h 2060722"/>
              <a:gd name="connsiteX10" fmla="*/ 749254 w 2587343"/>
              <a:gd name="connsiteY10" fmla="*/ 398176 h 2060722"/>
              <a:gd name="connsiteX11" fmla="*/ 703072 w 2587343"/>
              <a:gd name="connsiteY11" fmla="*/ 416649 h 2060722"/>
              <a:gd name="connsiteX12" fmla="*/ 666127 w 2587343"/>
              <a:gd name="connsiteY12" fmla="*/ 444358 h 2060722"/>
              <a:gd name="connsiteX13" fmla="*/ 638418 w 2587343"/>
              <a:gd name="connsiteY13" fmla="*/ 453594 h 2060722"/>
              <a:gd name="connsiteX14" fmla="*/ 592236 w 2587343"/>
              <a:gd name="connsiteY14" fmla="*/ 481303 h 2060722"/>
              <a:gd name="connsiteX15" fmla="*/ 518345 w 2587343"/>
              <a:gd name="connsiteY15" fmla="*/ 527485 h 2060722"/>
              <a:gd name="connsiteX16" fmla="*/ 481399 w 2587343"/>
              <a:gd name="connsiteY16" fmla="*/ 545958 h 2060722"/>
              <a:gd name="connsiteX17" fmla="*/ 425981 w 2587343"/>
              <a:gd name="connsiteY17" fmla="*/ 573667 h 2060722"/>
              <a:gd name="connsiteX18" fmla="*/ 398272 w 2587343"/>
              <a:gd name="connsiteY18" fmla="*/ 601376 h 2060722"/>
              <a:gd name="connsiteX19" fmla="*/ 333618 w 2587343"/>
              <a:gd name="connsiteY19" fmla="*/ 638322 h 2060722"/>
              <a:gd name="connsiteX20" fmla="*/ 278199 w 2587343"/>
              <a:gd name="connsiteY20" fmla="*/ 693740 h 2060722"/>
              <a:gd name="connsiteX21" fmla="*/ 250490 w 2587343"/>
              <a:gd name="connsiteY21" fmla="*/ 721449 h 2060722"/>
              <a:gd name="connsiteX22" fmla="*/ 213545 w 2587343"/>
              <a:gd name="connsiteY22" fmla="*/ 739922 h 2060722"/>
              <a:gd name="connsiteX23" fmla="*/ 176599 w 2587343"/>
              <a:gd name="connsiteY23" fmla="*/ 776867 h 2060722"/>
              <a:gd name="connsiteX24" fmla="*/ 148890 w 2587343"/>
              <a:gd name="connsiteY24" fmla="*/ 795340 h 2060722"/>
              <a:gd name="connsiteX25" fmla="*/ 130418 w 2587343"/>
              <a:gd name="connsiteY25" fmla="*/ 823049 h 2060722"/>
              <a:gd name="connsiteX26" fmla="*/ 102708 w 2587343"/>
              <a:gd name="connsiteY26" fmla="*/ 859994 h 2060722"/>
              <a:gd name="connsiteX27" fmla="*/ 84236 w 2587343"/>
              <a:gd name="connsiteY27" fmla="*/ 896940 h 2060722"/>
              <a:gd name="connsiteX28" fmla="*/ 65763 w 2587343"/>
              <a:gd name="connsiteY28" fmla="*/ 924649 h 2060722"/>
              <a:gd name="connsiteX29" fmla="*/ 47290 w 2587343"/>
              <a:gd name="connsiteY29" fmla="*/ 1035485 h 2060722"/>
              <a:gd name="connsiteX30" fmla="*/ 19581 w 2587343"/>
              <a:gd name="connsiteY30" fmla="*/ 1127849 h 2060722"/>
              <a:gd name="connsiteX31" fmla="*/ 28818 w 2587343"/>
              <a:gd name="connsiteY31" fmla="*/ 1478831 h 2060722"/>
              <a:gd name="connsiteX32" fmla="*/ 38054 w 2587343"/>
              <a:gd name="connsiteY32" fmla="*/ 1506540 h 2060722"/>
              <a:gd name="connsiteX33" fmla="*/ 93472 w 2587343"/>
              <a:gd name="connsiteY33" fmla="*/ 1580431 h 2060722"/>
              <a:gd name="connsiteX34" fmla="*/ 121181 w 2587343"/>
              <a:gd name="connsiteY34" fmla="*/ 1617376 h 2060722"/>
              <a:gd name="connsiteX35" fmla="*/ 148890 w 2587343"/>
              <a:gd name="connsiteY35" fmla="*/ 1635849 h 2060722"/>
              <a:gd name="connsiteX36" fmla="*/ 195072 w 2587343"/>
              <a:gd name="connsiteY36" fmla="*/ 1691267 h 2060722"/>
              <a:gd name="connsiteX37" fmla="*/ 232018 w 2587343"/>
              <a:gd name="connsiteY37" fmla="*/ 1718976 h 2060722"/>
              <a:gd name="connsiteX38" fmla="*/ 250490 w 2587343"/>
              <a:gd name="connsiteY38" fmla="*/ 1746685 h 2060722"/>
              <a:gd name="connsiteX39" fmla="*/ 287436 w 2587343"/>
              <a:gd name="connsiteY39" fmla="*/ 1774394 h 2060722"/>
              <a:gd name="connsiteX40" fmla="*/ 315145 w 2587343"/>
              <a:gd name="connsiteY40" fmla="*/ 1792867 h 2060722"/>
              <a:gd name="connsiteX41" fmla="*/ 389036 w 2587343"/>
              <a:gd name="connsiteY41" fmla="*/ 1820576 h 2060722"/>
              <a:gd name="connsiteX42" fmla="*/ 481399 w 2587343"/>
              <a:gd name="connsiteY42" fmla="*/ 1903703 h 2060722"/>
              <a:gd name="connsiteX43" fmla="*/ 509108 w 2587343"/>
              <a:gd name="connsiteY43" fmla="*/ 1931412 h 2060722"/>
              <a:gd name="connsiteX44" fmla="*/ 536818 w 2587343"/>
              <a:gd name="connsiteY44" fmla="*/ 1940649 h 2060722"/>
              <a:gd name="connsiteX45" fmla="*/ 610708 w 2587343"/>
              <a:gd name="connsiteY45" fmla="*/ 1968358 h 2060722"/>
              <a:gd name="connsiteX46" fmla="*/ 666127 w 2587343"/>
              <a:gd name="connsiteY46" fmla="*/ 2005303 h 2060722"/>
              <a:gd name="connsiteX47" fmla="*/ 730781 w 2587343"/>
              <a:gd name="connsiteY47" fmla="*/ 2023776 h 2060722"/>
              <a:gd name="connsiteX48" fmla="*/ 786199 w 2587343"/>
              <a:gd name="connsiteY48" fmla="*/ 2042249 h 2060722"/>
              <a:gd name="connsiteX49" fmla="*/ 878563 w 2587343"/>
              <a:gd name="connsiteY49" fmla="*/ 2051485 h 2060722"/>
              <a:gd name="connsiteX50" fmla="*/ 943218 w 2587343"/>
              <a:gd name="connsiteY50" fmla="*/ 2060722 h 2060722"/>
              <a:gd name="connsiteX51" fmla="*/ 1645181 w 2587343"/>
              <a:gd name="connsiteY51" fmla="*/ 2042249 h 2060722"/>
              <a:gd name="connsiteX52" fmla="*/ 1709836 w 2587343"/>
              <a:gd name="connsiteY52" fmla="*/ 2014540 h 2060722"/>
              <a:gd name="connsiteX53" fmla="*/ 1765254 w 2587343"/>
              <a:gd name="connsiteY53" fmla="*/ 1986831 h 2060722"/>
              <a:gd name="connsiteX54" fmla="*/ 1792963 w 2587343"/>
              <a:gd name="connsiteY54" fmla="*/ 1959122 h 2060722"/>
              <a:gd name="connsiteX55" fmla="*/ 1848381 w 2587343"/>
              <a:gd name="connsiteY55" fmla="*/ 1931412 h 2060722"/>
              <a:gd name="connsiteX56" fmla="*/ 1903799 w 2587343"/>
              <a:gd name="connsiteY56" fmla="*/ 1875994 h 2060722"/>
              <a:gd name="connsiteX57" fmla="*/ 2033108 w 2587343"/>
              <a:gd name="connsiteY57" fmla="*/ 1783631 h 2060722"/>
              <a:gd name="connsiteX58" fmla="*/ 2088527 w 2587343"/>
              <a:gd name="connsiteY58" fmla="*/ 1718976 h 2060722"/>
              <a:gd name="connsiteX59" fmla="*/ 2143945 w 2587343"/>
              <a:gd name="connsiteY59" fmla="*/ 1654322 h 2060722"/>
              <a:gd name="connsiteX60" fmla="*/ 2273254 w 2587343"/>
              <a:gd name="connsiteY60" fmla="*/ 1552722 h 2060722"/>
              <a:gd name="connsiteX61" fmla="*/ 2300963 w 2587343"/>
              <a:gd name="connsiteY61" fmla="*/ 1515776 h 2060722"/>
              <a:gd name="connsiteX62" fmla="*/ 2337908 w 2587343"/>
              <a:gd name="connsiteY62" fmla="*/ 1488067 h 2060722"/>
              <a:gd name="connsiteX63" fmla="*/ 2356381 w 2587343"/>
              <a:gd name="connsiteY63" fmla="*/ 1460358 h 2060722"/>
              <a:gd name="connsiteX64" fmla="*/ 2402563 w 2587343"/>
              <a:gd name="connsiteY64" fmla="*/ 1414176 h 2060722"/>
              <a:gd name="connsiteX65" fmla="*/ 2448745 w 2587343"/>
              <a:gd name="connsiteY65" fmla="*/ 1321812 h 2060722"/>
              <a:gd name="connsiteX66" fmla="*/ 2504163 w 2587343"/>
              <a:gd name="connsiteY66" fmla="*/ 1220212 h 2060722"/>
              <a:gd name="connsiteX67" fmla="*/ 2531872 w 2587343"/>
              <a:gd name="connsiteY67" fmla="*/ 1155558 h 2060722"/>
              <a:gd name="connsiteX68" fmla="*/ 2541108 w 2587343"/>
              <a:gd name="connsiteY68" fmla="*/ 1100140 h 2060722"/>
              <a:gd name="connsiteX69" fmla="*/ 2559581 w 2587343"/>
              <a:gd name="connsiteY69" fmla="*/ 998540 h 2060722"/>
              <a:gd name="connsiteX70" fmla="*/ 2578054 w 2587343"/>
              <a:gd name="connsiteY70" fmla="*/ 887703 h 2060722"/>
              <a:gd name="connsiteX71" fmla="*/ 2541108 w 2587343"/>
              <a:gd name="connsiteY71" fmla="*/ 629085 h 2060722"/>
              <a:gd name="connsiteX72" fmla="*/ 2531872 w 2587343"/>
              <a:gd name="connsiteY72" fmla="*/ 601376 h 2060722"/>
              <a:gd name="connsiteX73" fmla="*/ 2448745 w 2587343"/>
              <a:gd name="connsiteY73" fmla="*/ 462831 h 2060722"/>
              <a:gd name="connsiteX74" fmla="*/ 2384090 w 2587343"/>
              <a:gd name="connsiteY74" fmla="*/ 398176 h 2060722"/>
              <a:gd name="connsiteX75" fmla="*/ 2356381 w 2587343"/>
              <a:gd name="connsiteY75" fmla="*/ 379703 h 2060722"/>
              <a:gd name="connsiteX76" fmla="*/ 2310199 w 2587343"/>
              <a:gd name="connsiteY76" fmla="*/ 342758 h 2060722"/>
              <a:gd name="connsiteX77" fmla="*/ 2264018 w 2587343"/>
              <a:gd name="connsiteY77" fmla="*/ 324285 h 2060722"/>
              <a:gd name="connsiteX78" fmla="*/ 2227072 w 2587343"/>
              <a:gd name="connsiteY78" fmla="*/ 296576 h 2060722"/>
              <a:gd name="connsiteX79" fmla="*/ 2134708 w 2587343"/>
              <a:gd name="connsiteY79" fmla="*/ 250394 h 2060722"/>
              <a:gd name="connsiteX80" fmla="*/ 2033108 w 2587343"/>
              <a:gd name="connsiteY80" fmla="*/ 194976 h 2060722"/>
              <a:gd name="connsiteX81" fmla="*/ 1977690 w 2587343"/>
              <a:gd name="connsiteY81" fmla="*/ 176503 h 2060722"/>
              <a:gd name="connsiteX82" fmla="*/ 1922272 w 2587343"/>
              <a:gd name="connsiteY82" fmla="*/ 148794 h 2060722"/>
              <a:gd name="connsiteX83" fmla="*/ 1876090 w 2587343"/>
              <a:gd name="connsiteY83" fmla="*/ 139558 h 2060722"/>
              <a:gd name="connsiteX84" fmla="*/ 1820672 w 2587343"/>
              <a:gd name="connsiteY84" fmla="*/ 121085 h 2060722"/>
              <a:gd name="connsiteX85" fmla="*/ 1756018 w 2587343"/>
              <a:gd name="connsiteY85" fmla="*/ 102612 h 2060722"/>
              <a:gd name="connsiteX86" fmla="*/ 1645181 w 2587343"/>
              <a:gd name="connsiteY86" fmla="*/ 65667 h 2060722"/>
              <a:gd name="connsiteX87" fmla="*/ 1617472 w 2587343"/>
              <a:gd name="connsiteY87" fmla="*/ 56431 h 2060722"/>
              <a:gd name="connsiteX88" fmla="*/ 1571290 w 2587343"/>
              <a:gd name="connsiteY88" fmla="*/ 28722 h 2060722"/>
              <a:gd name="connsiteX89" fmla="*/ 1497399 w 2587343"/>
              <a:gd name="connsiteY89" fmla="*/ 10249 h 2060722"/>
              <a:gd name="connsiteX90" fmla="*/ 1423508 w 2587343"/>
              <a:gd name="connsiteY90" fmla="*/ 1012 h 206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587343" h="2060722">
                <a:moveTo>
                  <a:pt x="1635945" y="102612"/>
                </a:moveTo>
                <a:cubicBezTo>
                  <a:pt x="1592842" y="105691"/>
                  <a:pt x="1549611" y="107325"/>
                  <a:pt x="1506636" y="111849"/>
                </a:cubicBezTo>
                <a:cubicBezTo>
                  <a:pt x="1491023" y="113492"/>
                  <a:pt x="1475804" y="117796"/>
                  <a:pt x="1460454" y="121085"/>
                </a:cubicBezTo>
                <a:lnTo>
                  <a:pt x="1377327" y="139558"/>
                </a:lnTo>
                <a:cubicBezTo>
                  <a:pt x="1332161" y="149236"/>
                  <a:pt x="1323511" y="150066"/>
                  <a:pt x="1275727" y="158031"/>
                </a:cubicBezTo>
                <a:cubicBezTo>
                  <a:pt x="1245457" y="173165"/>
                  <a:pt x="1240965" y="177587"/>
                  <a:pt x="1211072" y="185740"/>
                </a:cubicBezTo>
                <a:cubicBezTo>
                  <a:pt x="1186578" y="192420"/>
                  <a:pt x="1137181" y="204212"/>
                  <a:pt x="1137181" y="204212"/>
                </a:cubicBezTo>
                <a:cubicBezTo>
                  <a:pt x="1063113" y="253591"/>
                  <a:pt x="1103110" y="235059"/>
                  <a:pt x="1017108" y="259631"/>
                </a:cubicBezTo>
                <a:cubicBezTo>
                  <a:pt x="941185" y="310244"/>
                  <a:pt x="1061311" y="232912"/>
                  <a:pt x="897036" y="315049"/>
                </a:cubicBezTo>
                <a:cubicBezTo>
                  <a:pt x="839055" y="344039"/>
                  <a:pt x="835947" y="344313"/>
                  <a:pt x="776963" y="379703"/>
                </a:cubicBezTo>
                <a:cubicBezTo>
                  <a:pt x="767444" y="385414"/>
                  <a:pt x="759183" y="393212"/>
                  <a:pt x="749254" y="398176"/>
                </a:cubicBezTo>
                <a:cubicBezTo>
                  <a:pt x="734425" y="405591"/>
                  <a:pt x="717565" y="408597"/>
                  <a:pt x="703072" y="416649"/>
                </a:cubicBezTo>
                <a:cubicBezTo>
                  <a:pt x="689615" y="424125"/>
                  <a:pt x="679493" y="436721"/>
                  <a:pt x="666127" y="444358"/>
                </a:cubicBezTo>
                <a:cubicBezTo>
                  <a:pt x="657674" y="449188"/>
                  <a:pt x="647126" y="449240"/>
                  <a:pt x="638418" y="453594"/>
                </a:cubicBezTo>
                <a:cubicBezTo>
                  <a:pt x="622361" y="461622"/>
                  <a:pt x="607460" y="471788"/>
                  <a:pt x="592236" y="481303"/>
                </a:cubicBezTo>
                <a:cubicBezTo>
                  <a:pt x="546038" y="510177"/>
                  <a:pt x="579789" y="493349"/>
                  <a:pt x="518345" y="527485"/>
                </a:cubicBezTo>
                <a:cubicBezTo>
                  <a:pt x="506309" y="534172"/>
                  <a:pt x="493354" y="539127"/>
                  <a:pt x="481399" y="545958"/>
                </a:cubicBezTo>
                <a:cubicBezTo>
                  <a:pt x="431265" y="574606"/>
                  <a:pt x="476784" y="556733"/>
                  <a:pt x="425981" y="573667"/>
                </a:cubicBezTo>
                <a:cubicBezTo>
                  <a:pt x="416745" y="582903"/>
                  <a:pt x="409140" y="594130"/>
                  <a:pt x="398272" y="601376"/>
                </a:cubicBezTo>
                <a:cubicBezTo>
                  <a:pt x="313696" y="657759"/>
                  <a:pt x="445175" y="537920"/>
                  <a:pt x="333618" y="638322"/>
                </a:cubicBezTo>
                <a:cubicBezTo>
                  <a:pt x="314200" y="655798"/>
                  <a:pt x="296672" y="675267"/>
                  <a:pt x="278199" y="693740"/>
                </a:cubicBezTo>
                <a:cubicBezTo>
                  <a:pt x="268963" y="702976"/>
                  <a:pt x="262173" y="715607"/>
                  <a:pt x="250490" y="721449"/>
                </a:cubicBezTo>
                <a:cubicBezTo>
                  <a:pt x="238175" y="727607"/>
                  <a:pt x="224560" y="731661"/>
                  <a:pt x="213545" y="739922"/>
                </a:cubicBezTo>
                <a:cubicBezTo>
                  <a:pt x="199612" y="750372"/>
                  <a:pt x="189822" y="765533"/>
                  <a:pt x="176599" y="776867"/>
                </a:cubicBezTo>
                <a:cubicBezTo>
                  <a:pt x="168171" y="784091"/>
                  <a:pt x="158126" y="789182"/>
                  <a:pt x="148890" y="795340"/>
                </a:cubicBezTo>
                <a:cubicBezTo>
                  <a:pt x="142733" y="804576"/>
                  <a:pt x="136870" y="814016"/>
                  <a:pt x="130418" y="823049"/>
                </a:cubicBezTo>
                <a:cubicBezTo>
                  <a:pt x="121470" y="835576"/>
                  <a:pt x="110867" y="846940"/>
                  <a:pt x="102708" y="859994"/>
                </a:cubicBezTo>
                <a:cubicBezTo>
                  <a:pt x="95411" y="871670"/>
                  <a:pt x="91067" y="884985"/>
                  <a:pt x="84236" y="896940"/>
                </a:cubicBezTo>
                <a:cubicBezTo>
                  <a:pt x="78729" y="906578"/>
                  <a:pt x="71921" y="915413"/>
                  <a:pt x="65763" y="924649"/>
                </a:cubicBezTo>
                <a:cubicBezTo>
                  <a:pt x="60548" y="961157"/>
                  <a:pt x="56296" y="999459"/>
                  <a:pt x="47290" y="1035485"/>
                </a:cubicBezTo>
                <a:cubicBezTo>
                  <a:pt x="36711" y="1077800"/>
                  <a:pt x="31316" y="1092647"/>
                  <a:pt x="19581" y="1127849"/>
                </a:cubicBezTo>
                <a:cubicBezTo>
                  <a:pt x="0" y="1284506"/>
                  <a:pt x="4458" y="1210865"/>
                  <a:pt x="28818" y="1478831"/>
                </a:cubicBezTo>
                <a:cubicBezTo>
                  <a:pt x="29699" y="1488527"/>
                  <a:pt x="33700" y="1497832"/>
                  <a:pt x="38054" y="1506540"/>
                </a:cubicBezTo>
                <a:cubicBezTo>
                  <a:pt x="69817" y="1570066"/>
                  <a:pt x="55009" y="1535558"/>
                  <a:pt x="93472" y="1580431"/>
                </a:cubicBezTo>
                <a:cubicBezTo>
                  <a:pt x="103490" y="1592119"/>
                  <a:pt x="110296" y="1606491"/>
                  <a:pt x="121181" y="1617376"/>
                </a:cubicBezTo>
                <a:cubicBezTo>
                  <a:pt x="129030" y="1625225"/>
                  <a:pt x="140362" y="1628742"/>
                  <a:pt x="148890" y="1635849"/>
                </a:cubicBezTo>
                <a:cubicBezTo>
                  <a:pt x="239686" y="1711513"/>
                  <a:pt x="122410" y="1618606"/>
                  <a:pt x="195072" y="1691267"/>
                </a:cubicBezTo>
                <a:cubicBezTo>
                  <a:pt x="205957" y="1702152"/>
                  <a:pt x="219703" y="1709740"/>
                  <a:pt x="232018" y="1718976"/>
                </a:cubicBezTo>
                <a:cubicBezTo>
                  <a:pt x="238175" y="1728212"/>
                  <a:pt x="242641" y="1738836"/>
                  <a:pt x="250490" y="1746685"/>
                </a:cubicBezTo>
                <a:cubicBezTo>
                  <a:pt x="261375" y="1757570"/>
                  <a:pt x="274909" y="1765446"/>
                  <a:pt x="287436" y="1774394"/>
                </a:cubicBezTo>
                <a:cubicBezTo>
                  <a:pt x="296469" y="1780846"/>
                  <a:pt x="305216" y="1787903"/>
                  <a:pt x="315145" y="1792867"/>
                </a:cubicBezTo>
                <a:cubicBezTo>
                  <a:pt x="337237" y="1803913"/>
                  <a:pt x="365052" y="1812582"/>
                  <a:pt x="389036" y="1820576"/>
                </a:cubicBezTo>
                <a:cubicBezTo>
                  <a:pt x="528964" y="1960504"/>
                  <a:pt x="380171" y="1816936"/>
                  <a:pt x="481399" y="1903703"/>
                </a:cubicBezTo>
                <a:cubicBezTo>
                  <a:pt x="491317" y="1912204"/>
                  <a:pt x="498240" y="1924166"/>
                  <a:pt x="509108" y="1931412"/>
                </a:cubicBezTo>
                <a:cubicBezTo>
                  <a:pt x="517209" y="1936813"/>
                  <a:pt x="527869" y="1936814"/>
                  <a:pt x="536818" y="1940649"/>
                </a:cubicBezTo>
                <a:cubicBezTo>
                  <a:pt x="604435" y="1969628"/>
                  <a:pt x="542595" y="1951330"/>
                  <a:pt x="610708" y="1968358"/>
                </a:cubicBezTo>
                <a:cubicBezTo>
                  <a:pt x="629181" y="1980673"/>
                  <a:pt x="644780" y="1999204"/>
                  <a:pt x="666127" y="2005303"/>
                </a:cubicBezTo>
                <a:cubicBezTo>
                  <a:pt x="687678" y="2011461"/>
                  <a:pt x="709358" y="2017184"/>
                  <a:pt x="730781" y="2023776"/>
                </a:cubicBezTo>
                <a:cubicBezTo>
                  <a:pt x="749392" y="2029503"/>
                  <a:pt x="767061" y="2038661"/>
                  <a:pt x="786199" y="2042249"/>
                </a:cubicBezTo>
                <a:cubicBezTo>
                  <a:pt x="816611" y="2047951"/>
                  <a:pt x="847833" y="2047870"/>
                  <a:pt x="878563" y="2051485"/>
                </a:cubicBezTo>
                <a:cubicBezTo>
                  <a:pt x="900184" y="2054029"/>
                  <a:pt x="921666" y="2057643"/>
                  <a:pt x="943218" y="2060722"/>
                </a:cubicBezTo>
                <a:lnTo>
                  <a:pt x="1645181" y="2042249"/>
                </a:lnTo>
                <a:cubicBezTo>
                  <a:pt x="1661021" y="2041647"/>
                  <a:pt x="1699440" y="2018996"/>
                  <a:pt x="1709836" y="2014540"/>
                </a:cubicBezTo>
                <a:cubicBezTo>
                  <a:pt x="1744137" y="1999840"/>
                  <a:pt x="1733935" y="2012930"/>
                  <a:pt x="1765254" y="1986831"/>
                </a:cubicBezTo>
                <a:cubicBezTo>
                  <a:pt x="1775289" y="1978469"/>
                  <a:pt x="1782095" y="1966368"/>
                  <a:pt x="1792963" y="1959122"/>
                </a:cubicBezTo>
                <a:cubicBezTo>
                  <a:pt x="1857156" y="1916326"/>
                  <a:pt x="1782981" y="1989546"/>
                  <a:pt x="1848381" y="1931412"/>
                </a:cubicBezTo>
                <a:cubicBezTo>
                  <a:pt x="1867907" y="1914056"/>
                  <a:pt x="1880432" y="1887677"/>
                  <a:pt x="1903799" y="1875994"/>
                </a:cubicBezTo>
                <a:cubicBezTo>
                  <a:pt x="1952966" y="1851412"/>
                  <a:pt x="1995983" y="1833130"/>
                  <a:pt x="2033108" y="1783631"/>
                </a:cubicBezTo>
                <a:cubicBezTo>
                  <a:pt x="2136910" y="1645231"/>
                  <a:pt x="1992018" y="1834788"/>
                  <a:pt x="2088527" y="1718976"/>
                </a:cubicBezTo>
                <a:cubicBezTo>
                  <a:pt x="2126704" y="1673163"/>
                  <a:pt x="2083391" y="1704784"/>
                  <a:pt x="2143945" y="1654322"/>
                </a:cubicBezTo>
                <a:cubicBezTo>
                  <a:pt x="2182383" y="1622291"/>
                  <a:pt x="2236897" y="1589079"/>
                  <a:pt x="2273254" y="1552722"/>
                </a:cubicBezTo>
                <a:cubicBezTo>
                  <a:pt x="2284139" y="1541837"/>
                  <a:pt x="2290078" y="1526661"/>
                  <a:pt x="2300963" y="1515776"/>
                </a:cubicBezTo>
                <a:cubicBezTo>
                  <a:pt x="2311848" y="1504891"/>
                  <a:pt x="2327023" y="1498952"/>
                  <a:pt x="2337908" y="1488067"/>
                </a:cubicBezTo>
                <a:cubicBezTo>
                  <a:pt x="2345757" y="1480218"/>
                  <a:pt x="2349071" y="1468712"/>
                  <a:pt x="2356381" y="1460358"/>
                </a:cubicBezTo>
                <a:cubicBezTo>
                  <a:pt x="2370717" y="1443974"/>
                  <a:pt x="2390487" y="1432290"/>
                  <a:pt x="2402563" y="1414176"/>
                </a:cubicBezTo>
                <a:cubicBezTo>
                  <a:pt x="2421657" y="1385535"/>
                  <a:pt x="2431035" y="1351329"/>
                  <a:pt x="2448745" y="1321812"/>
                </a:cubicBezTo>
                <a:cubicBezTo>
                  <a:pt x="2473768" y="1280107"/>
                  <a:pt x="2483741" y="1266164"/>
                  <a:pt x="2504163" y="1220212"/>
                </a:cubicBezTo>
                <a:cubicBezTo>
                  <a:pt x="2558509" y="1097930"/>
                  <a:pt x="2451407" y="1316485"/>
                  <a:pt x="2531872" y="1155558"/>
                </a:cubicBezTo>
                <a:cubicBezTo>
                  <a:pt x="2534951" y="1137085"/>
                  <a:pt x="2537758" y="1118565"/>
                  <a:pt x="2541108" y="1100140"/>
                </a:cubicBezTo>
                <a:cubicBezTo>
                  <a:pt x="2549819" y="1052229"/>
                  <a:pt x="2552773" y="1049599"/>
                  <a:pt x="2559581" y="998540"/>
                </a:cubicBezTo>
                <a:cubicBezTo>
                  <a:pt x="2573330" y="895426"/>
                  <a:pt x="2558802" y="945462"/>
                  <a:pt x="2578054" y="887703"/>
                </a:cubicBezTo>
                <a:cubicBezTo>
                  <a:pt x="2567283" y="683038"/>
                  <a:pt x="2587343" y="767787"/>
                  <a:pt x="2541108" y="629085"/>
                </a:cubicBezTo>
                <a:cubicBezTo>
                  <a:pt x="2538029" y="619849"/>
                  <a:pt x="2536226" y="610084"/>
                  <a:pt x="2531872" y="601376"/>
                </a:cubicBezTo>
                <a:cubicBezTo>
                  <a:pt x="2512216" y="562065"/>
                  <a:pt x="2471900" y="478268"/>
                  <a:pt x="2448745" y="462831"/>
                </a:cubicBezTo>
                <a:cubicBezTo>
                  <a:pt x="2386102" y="421068"/>
                  <a:pt x="2460881" y="474967"/>
                  <a:pt x="2384090" y="398176"/>
                </a:cubicBezTo>
                <a:cubicBezTo>
                  <a:pt x="2376241" y="390327"/>
                  <a:pt x="2365262" y="386363"/>
                  <a:pt x="2356381" y="379703"/>
                </a:cubicBezTo>
                <a:cubicBezTo>
                  <a:pt x="2340610" y="367875"/>
                  <a:pt x="2327103" y="352901"/>
                  <a:pt x="2310199" y="342758"/>
                </a:cubicBezTo>
                <a:cubicBezTo>
                  <a:pt x="2295982" y="334228"/>
                  <a:pt x="2278511" y="332337"/>
                  <a:pt x="2264018" y="324285"/>
                </a:cubicBezTo>
                <a:cubicBezTo>
                  <a:pt x="2250561" y="316809"/>
                  <a:pt x="2240438" y="304214"/>
                  <a:pt x="2227072" y="296576"/>
                </a:cubicBezTo>
                <a:cubicBezTo>
                  <a:pt x="2197185" y="279498"/>
                  <a:pt x="2164595" y="267472"/>
                  <a:pt x="2134708" y="250394"/>
                </a:cubicBezTo>
                <a:cubicBezTo>
                  <a:pt x="2120298" y="242160"/>
                  <a:pt x="2057753" y="204834"/>
                  <a:pt x="2033108" y="194976"/>
                </a:cubicBezTo>
                <a:cubicBezTo>
                  <a:pt x="2015029" y="187744"/>
                  <a:pt x="1995664" y="183992"/>
                  <a:pt x="1977690" y="176503"/>
                </a:cubicBezTo>
                <a:cubicBezTo>
                  <a:pt x="1958626" y="168559"/>
                  <a:pt x="1941682" y="155852"/>
                  <a:pt x="1922272" y="148794"/>
                </a:cubicBezTo>
                <a:cubicBezTo>
                  <a:pt x="1907518" y="143429"/>
                  <a:pt x="1891236" y="143689"/>
                  <a:pt x="1876090" y="139558"/>
                </a:cubicBezTo>
                <a:cubicBezTo>
                  <a:pt x="1857304" y="134435"/>
                  <a:pt x="1839283" y="126812"/>
                  <a:pt x="1820672" y="121085"/>
                </a:cubicBezTo>
                <a:cubicBezTo>
                  <a:pt x="1799249" y="114493"/>
                  <a:pt x="1777441" y="109203"/>
                  <a:pt x="1756018" y="102612"/>
                </a:cubicBezTo>
                <a:cubicBezTo>
                  <a:pt x="1755949" y="102591"/>
                  <a:pt x="1645250" y="65690"/>
                  <a:pt x="1645181" y="65667"/>
                </a:cubicBezTo>
                <a:cubicBezTo>
                  <a:pt x="1635945" y="62588"/>
                  <a:pt x="1625820" y="61440"/>
                  <a:pt x="1617472" y="56431"/>
                </a:cubicBezTo>
                <a:cubicBezTo>
                  <a:pt x="1602078" y="47195"/>
                  <a:pt x="1587347" y="36751"/>
                  <a:pt x="1571290" y="28722"/>
                </a:cubicBezTo>
                <a:cubicBezTo>
                  <a:pt x="1552974" y="19564"/>
                  <a:pt x="1513967" y="13261"/>
                  <a:pt x="1497399" y="10249"/>
                </a:cubicBezTo>
                <a:cubicBezTo>
                  <a:pt x="1441028" y="0"/>
                  <a:pt x="1459025" y="1012"/>
                  <a:pt x="1423508" y="1012"/>
                </a:cubicBezTo>
              </a:path>
            </a:pathLst>
          </a:cu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z="4100" smtClean="0"/>
              <a:t>Pričakovanje zastonjskega dostopa do informacij prihaja od zunaj</a:t>
            </a:r>
          </a:p>
        </p:txBody>
      </p:sp>
      <p:sp>
        <p:nvSpPr>
          <p:cNvPr id="17410" name="Ograda vsebine 2"/>
          <p:cNvSpPr>
            <a:spLocks noGrp="1"/>
          </p:cNvSpPr>
          <p:nvPr>
            <p:ph idx="1"/>
          </p:nvPr>
        </p:nvSpPr>
        <p:spPr>
          <a:xfrm>
            <a:off x="395288" y="2060575"/>
            <a:ext cx="7056437" cy="2881313"/>
          </a:xfrm>
        </p:spPr>
        <p:txBody>
          <a:bodyPr/>
          <a:lstStyle/>
          <a:p>
            <a:r>
              <a:rPr lang="sl-SI" smtClean="0"/>
              <a:t>Googlovi zemljevidi &gt; Geopedija</a:t>
            </a:r>
          </a:p>
          <a:p>
            <a:r>
              <a:rPr lang="sl-SI" smtClean="0"/>
              <a:t>tuji spletni slovarji &gt; </a:t>
            </a:r>
            <a:r>
              <a:rPr lang="sl-SI" smtClean="0"/>
              <a:t>SSKJ na spletu</a:t>
            </a:r>
            <a:endParaRPr lang="sl-SI" smtClean="0"/>
          </a:p>
          <a:p>
            <a:r>
              <a:rPr lang="sl-SI" smtClean="0"/>
              <a:t>Wikipedija &gt; </a:t>
            </a:r>
            <a:r>
              <a:rPr lang="sl-SI" strike="sngStrike" smtClean="0"/>
              <a:t>Enciklopedija </a:t>
            </a:r>
            <a:r>
              <a:rPr lang="sl-SI" strike="sngStrike" smtClean="0"/>
              <a:t>Slovenije na spletu</a:t>
            </a:r>
            <a:endParaRPr lang="sl-SI" strike="sngStrike"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435280" cy="1143000"/>
          </a:xfrm>
        </p:spPr>
        <p:txBody>
          <a:bodyPr/>
          <a:lstStyle/>
          <a:p>
            <a:r>
              <a:rPr lang="sl-SI" sz="4400" smtClean="0"/>
              <a:t>Kako založbe ovirajo prosti dostop?</a:t>
            </a:r>
            <a:endParaRPr lang="sl-SI" sz="4400"/>
          </a:p>
        </p:txBody>
      </p:sp>
      <p:sp>
        <p:nvSpPr>
          <p:cNvPr id="3" name="Ograda vsebine 2"/>
          <p:cNvSpPr>
            <a:spLocks noGrp="1"/>
          </p:cNvSpPr>
          <p:nvPr>
            <p:ph idx="1"/>
          </p:nvPr>
        </p:nvSpPr>
        <p:spPr>
          <a:xfrm>
            <a:off x="457200" y="1600200"/>
            <a:ext cx="8291264" cy="4525963"/>
          </a:xfrm>
        </p:spPr>
        <p:txBody>
          <a:bodyPr/>
          <a:lstStyle/>
          <a:p>
            <a:r>
              <a:rPr lang="sl-SI" smtClean="0"/>
              <a:t>preferiranje tiskanih izdaj</a:t>
            </a:r>
          </a:p>
          <a:p>
            <a:r>
              <a:rPr lang="sl-SI" smtClean="0"/>
              <a:t>izogibanje e-izdajam, zlasti pri lukrativnih učbenikih</a:t>
            </a:r>
          </a:p>
          <a:p>
            <a:r>
              <a:rPr lang="sl-SI" smtClean="0"/>
              <a:t>konkurenčni boj s knjižnicami</a:t>
            </a:r>
          </a:p>
          <a:p>
            <a:r>
              <a:rPr lang="sl-SI" smtClean="0"/>
              <a:t>izogibanje licenci creative commons</a:t>
            </a:r>
          </a:p>
          <a:p>
            <a:r>
              <a:rPr lang="sl-SI" smtClean="0"/>
              <a:t>parazitiranje na statusu »uglednosti«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363272" cy="1143000"/>
          </a:xfrm>
        </p:spPr>
        <p:txBody>
          <a:bodyPr/>
          <a:lstStyle/>
          <a:p>
            <a:r>
              <a:rPr lang="sl-SI" sz="4800" smtClean="0"/>
              <a:t>Zadnje novice</a:t>
            </a:r>
            <a:endParaRPr lang="sl-SI" sz="4800"/>
          </a:p>
        </p:txBody>
      </p:sp>
      <p:sp>
        <p:nvSpPr>
          <p:cNvPr id="3" name="Ograda vsebine 2"/>
          <p:cNvSpPr>
            <a:spLocks noGrp="1"/>
          </p:cNvSpPr>
          <p:nvPr>
            <p:ph idx="1"/>
          </p:nvPr>
        </p:nvSpPr>
        <p:spPr>
          <a:xfrm>
            <a:off x="179512" y="1844824"/>
            <a:ext cx="8640960" cy="4525963"/>
          </a:xfrm>
        </p:spPr>
        <p:txBody>
          <a:bodyPr/>
          <a:lstStyle/>
          <a:p>
            <a:pPr indent="-457200"/>
            <a:r>
              <a:rPr lang="sl-SI" sz="3200" smtClean="0"/>
              <a:t>oderuške </a:t>
            </a:r>
            <a:r>
              <a:rPr lang="sl-SI" sz="3200" smtClean="0"/>
              <a:t>cene tiskanih maturitetnih romanov ob odsotnosti spletne izdaje</a:t>
            </a:r>
          </a:p>
          <a:p>
            <a:pPr lvl="1" indent="0">
              <a:buNone/>
            </a:pPr>
            <a:r>
              <a:rPr lang="sl-SI" sz="2000" smtClean="0"/>
              <a:t>»Kako </a:t>
            </a:r>
            <a:r>
              <a:rPr lang="sl-SI" sz="2000" smtClean="0"/>
              <a:t>je mogoče, da je cena romanov tako visoka, če pa je zagotovljena prodaja okrog 7000 izvodov, o čemer lahko sicer založbe samo sanjajo? Že pred leti smo se pogovarjali, da bodo izvodi broširani in zato cenejši (ter primernejši za vsakodnevno prenašanje v šolo); trenutna ponudba ne kaže na </a:t>
            </a:r>
            <a:r>
              <a:rPr lang="sl-SI" sz="2000" smtClean="0"/>
              <a:t>to</a:t>
            </a:r>
            <a:r>
              <a:rPr lang="sl-SI" sz="2000" smtClean="0"/>
              <a:t>.« (Irena Florjančič, SlovLit 16. aprila 2014)</a:t>
            </a:r>
          </a:p>
          <a:p>
            <a:pPr indent="-457200"/>
            <a:r>
              <a:rPr lang="sl-SI" sz="3200" smtClean="0"/>
              <a:t>ponatis </a:t>
            </a:r>
            <a:r>
              <a:rPr lang="sl-SI" sz="3200" smtClean="0"/>
              <a:t>SSKJ </a:t>
            </a:r>
            <a:r>
              <a:rPr lang="sl-SI" sz="3200" smtClean="0"/>
              <a:t>(»temeljnega dokumenta slovenščine«) brez </a:t>
            </a:r>
            <a:r>
              <a:rPr lang="sl-SI" sz="3200" smtClean="0"/>
              <a:t>prostodostopne spletne </a:t>
            </a:r>
            <a:r>
              <a:rPr lang="sl-SI" sz="3200" smtClean="0"/>
              <a:t>verzije</a:t>
            </a:r>
            <a:r>
              <a:rPr lang="sl-SI" sz="3200" smtClean="0"/>
              <a:t>?</a:t>
            </a:r>
            <a:endParaRPr lang="sl-SI" sz="32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Naslov 1"/>
          <p:cNvSpPr>
            <a:spLocks noGrp="1"/>
          </p:cNvSpPr>
          <p:nvPr>
            <p:ph type="title"/>
          </p:nvPr>
        </p:nvSpPr>
        <p:spPr/>
        <p:txBody>
          <a:bodyPr/>
          <a:lstStyle/>
          <a:p>
            <a:r>
              <a:rPr lang="sl-SI" i="1" smtClean="0"/>
              <a:t>Inertia</a:t>
            </a:r>
            <a:r>
              <a:rPr lang="sl-SI" smtClean="0"/>
              <a:t>, po domače lenoba</a:t>
            </a:r>
            <a:endParaRPr lang="sl-SI" i="1" smtClean="0"/>
          </a:p>
        </p:txBody>
      </p:sp>
      <p:sp>
        <p:nvSpPr>
          <p:cNvPr id="18434" name="Ograda vsebine 2"/>
          <p:cNvSpPr>
            <a:spLocks noGrp="1"/>
          </p:cNvSpPr>
          <p:nvPr>
            <p:ph idx="1"/>
          </p:nvPr>
        </p:nvSpPr>
        <p:spPr/>
        <p:txBody>
          <a:bodyPr/>
          <a:lstStyle/>
          <a:p>
            <a:r>
              <a:rPr lang="sl-SI" smtClean="0"/>
              <a:t>izobraževalni sistem </a:t>
            </a:r>
            <a:r>
              <a:rPr lang="sl-SI" sz="2000" smtClean="0"/>
              <a:t>(uporaba zaprtih spletnih učilnic namesto odprte Wikiverze, prepoved uporabe prostodostopne Wikipedije, preferiranje tiskane knjige)</a:t>
            </a:r>
            <a:endParaRPr lang="sl-SI" smtClean="0"/>
          </a:p>
          <a:p>
            <a:r>
              <a:rPr lang="sl-SI" smtClean="0"/>
              <a:t>novinarji </a:t>
            </a:r>
            <a:r>
              <a:rPr lang="sl-SI" sz="2000" smtClean="0"/>
              <a:t>se zavzemajo za plačljivo informacijo iz strahu za svojo eksistenco</a:t>
            </a:r>
          </a:p>
          <a:p>
            <a:r>
              <a:rPr lang="sl-SI" smtClean="0"/>
              <a:t>avtorski ego  </a:t>
            </a:r>
            <a:r>
              <a:rPr lang="sl-SI" sz="2000" smtClean="0"/>
              <a:t>(»knjiga je le knjiga«, pomembno je izdati pri »ugledni založbi«)</a:t>
            </a:r>
          </a:p>
          <a:p>
            <a:pPr lvl="0"/>
            <a:r>
              <a:rPr lang="sl-SI" smtClean="0"/>
              <a:t>kulturpesimizem </a:t>
            </a:r>
            <a:r>
              <a:rPr lang="sl-SI" sz="2000" smtClean="0"/>
              <a:t>(slej ko prej pride račun za vse, kar se zdi zastonj; strah pred odprtostjo v svet, </a:t>
            </a:r>
            <a:r>
              <a:rPr lang="sl-SI" sz="2000" smtClean="0"/>
              <a:t>strah </a:t>
            </a:r>
            <a:r>
              <a:rPr lang="sl-SI" sz="2000" smtClean="0"/>
              <a:t>pred globalizacijo)</a:t>
            </a:r>
            <a:endParaRPr lang="sl-SI" smtClean="0"/>
          </a:p>
          <a:p>
            <a:endParaRPr lang="sl-SI"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Naslov 1"/>
          <p:cNvSpPr>
            <a:spLocks noGrp="1"/>
          </p:cNvSpPr>
          <p:nvPr>
            <p:ph type="title"/>
          </p:nvPr>
        </p:nvSpPr>
        <p:spPr/>
        <p:txBody>
          <a:bodyPr/>
          <a:lstStyle/>
          <a:p>
            <a:r>
              <a:rPr lang="sl-SI" smtClean="0"/>
              <a:t>Kako premagati ovir</a:t>
            </a:r>
            <a:r>
              <a:rPr lang="sl-SI" smtClean="0">
                <a:latin typeface="Arial" charset="0"/>
              </a:rPr>
              <a:t>e</a:t>
            </a:r>
            <a:r>
              <a:rPr lang="sl-SI" smtClean="0"/>
              <a:t>?</a:t>
            </a:r>
          </a:p>
        </p:txBody>
      </p:sp>
      <p:sp>
        <p:nvSpPr>
          <p:cNvPr id="19458" name="Ograda vsebine 2"/>
          <p:cNvSpPr>
            <a:spLocks noGrp="1"/>
          </p:cNvSpPr>
          <p:nvPr>
            <p:ph idx="1"/>
          </p:nvPr>
        </p:nvSpPr>
        <p:spPr/>
        <p:txBody>
          <a:bodyPr/>
          <a:lstStyle/>
          <a:p>
            <a:r>
              <a:rPr lang="sl-SI" i="1" smtClean="0"/>
              <a:t>copyright &gt; creative commons</a:t>
            </a:r>
          </a:p>
          <a:p>
            <a:r>
              <a:rPr lang="sl-SI" smtClean="0"/>
              <a:t>omejitev zaščite zasebnosti v korist javnega interesa</a:t>
            </a:r>
          </a:p>
          <a:p>
            <a:r>
              <a:rPr lang="sl-SI" smtClean="0"/>
              <a:t>izogibanje komercialnim založbam</a:t>
            </a:r>
          </a:p>
          <a:p>
            <a:r>
              <a:rPr lang="sl-SI" smtClean="0"/>
              <a:t>ozaveščanje o nuji proste dostopnosti v šoli in v javnosti (npr. v </a:t>
            </a:r>
            <a:r>
              <a:rPr lang="sl-SI" smtClean="0">
                <a:hlinkClick r:id="rId2"/>
              </a:rPr>
              <a:t>Novi pisariji</a:t>
            </a:r>
            <a:r>
              <a:rPr lang="sl-SI" smtClean="0"/>
              <a:t>)</a:t>
            </a:r>
            <a:endParaRPr lang="sl-SI"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435280" cy="1642194"/>
          </a:xfrm>
        </p:spPr>
        <p:txBody>
          <a:bodyPr/>
          <a:lstStyle/>
          <a:p>
            <a:r>
              <a:rPr lang="sl-SI" sz="4000" smtClean="0"/>
              <a:t>Zakaj bi morala biti država zainteresirana za brezplačno opremo državljanov z znanjem?</a:t>
            </a:r>
            <a:endParaRPr lang="sl-SI" sz="4000"/>
          </a:p>
        </p:txBody>
      </p:sp>
      <p:sp>
        <p:nvSpPr>
          <p:cNvPr id="3" name="Ograda vsebine 2"/>
          <p:cNvSpPr>
            <a:spLocks noGrp="1"/>
          </p:cNvSpPr>
          <p:nvPr>
            <p:ph idx="1"/>
          </p:nvPr>
        </p:nvSpPr>
        <p:spPr>
          <a:xfrm>
            <a:off x="457200" y="2420888"/>
            <a:ext cx="7467600" cy="3705275"/>
          </a:xfrm>
        </p:spPr>
        <p:txBody>
          <a:bodyPr/>
          <a:lstStyle/>
          <a:p>
            <a:pPr indent="0">
              <a:buNone/>
            </a:pPr>
            <a:r>
              <a:rPr lang="sl-SI" smtClean="0"/>
              <a:t>Ker samo informirani, razgledani posameznik sprejema kompetentne odločitve in prispeva k družbenemu blagostanju.</a:t>
            </a:r>
            <a:endParaRPr lang="sl-SI"/>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Zakaj bi kdo oviral OA?</a:t>
            </a:r>
            <a:endParaRPr lang="sl-SI"/>
          </a:p>
        </p:txBody>
      </p:sp>
      <p:sp>
        <p:nvSpPr>
          <p:cNvPr id="3" name="Ograda vsebine 2"/>
          <p:cNvSpPr>
            <a:spLocks noGrp="1"/>
          </p:cNvSpPr>
          <p:nvPr>
            <p:ph idx="1"/>
          </p:nvPr>
        </p:nvSpPr>
        <p:spPr/>
        <p:txBody>
          <a:bodyPr/>
          <a:lstStyle/>
          <a:p>
            <a:pPr lvl="0"/>
            <a:r>
              <a:rPr lang="sl-SI" smtClean="0"/>
              <a:t>ker škoduje njegovim zaslužkom </a:t>
            </a:r>
            <a:r>
              <a:rPr lang="sl-SI" smtClean="0">
                <a:solidFill>
                  <a:srgbClr val="00B050"/>
                </a:solidFill>
              </a:rPr>
              <a:t>(založbe, avtorji, tiskarne, knjigarne)</a:t>
            </a:r>
          </a:p>
          <a:p>
            <a:pPr lvl="0"/>
            <a:r>
              <a:rPr lang="sl-SI" smtClean="0"/>
              <a:t>ker je samo težko </a:t>
            </a:r>
            <a:r>
              <a:rPr lang="sl-SI" smtClean="0"/>
              <a:t>pridobljena </a:t>
            </a:r>
            <a:r>
              <a:rPr lang="sl-SI" smtClean="0"/>
              <a:t>informacija prava informacija </a:t>
            </a:r>
            <a:r>
              <a:rPr lang="sl-SI" smtClean="0">
                <a:solidFill>
                  <a:srgbClr val="00B050"/>
                </a:solidFill>
              </a:rPr>
              <a:t>(kulturmazohisti)</a:t>
            </a:r>
          </a:p>
          <a:p>
            <a:pPr lvl="0"/>
            <a:r>
              <a:rPr lang="sl-SI" smtClean="0"/>
              <a:t>ker OA ne ustreza copyrightu </a:t>
            </a:r>
            <a:r>
              <a:rPr lang="sl-SI" smtClean="0">
                <a:solidFill>
                  <a:srgbClr val="00B050"/>
                </a:solidFill>
              </a:rPr>
              <a:t>(pismouki) </a:t>
            </a:r>
          </a:p>
          <a:p>
            <a:r>
              <a:rPr lang="sl-SI" smtClean="0"/>
              <a:t>ker smo do zdaj lahko živeli brez njega, lahko tudi naprej </a:t>
            </a:r>
            <a:r>
              <a:rPr lang="sl-SI" smtClean="0">
                <a:solidFill>
                  <a:srgbClr val="00B050"/>
                </a:solidFill>
              </a:rPr>
              <a:t>(intelektualni lenuhi)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686800" cy="1143000"/>
          </a:xfrm>
        </p:spPr>
        <p:txBody>
          <a:bodyPr/>
          <a:lstStyle/>
          <a:p>
            <a:r>
              <a:rPr lang="sl-SI" sz="3600" smtClean="0"/>
              <a:t>Zakaj npr. ne moremo kopirati besedila iz Trubarjeve </a:t>
            </a:r>
            <a:r>
              <a:rPr lang="sl-SI" sz="3600" i="1" smtClean="0">
                <a:hlinkClick r:id="rId2"/>
              </a:rPr>
              <a:t>Cerkovne ordninge</a:t>
            </a:r>
            <a:r>
              <a:rPr lang="sl-SI" sz="3600" i="1" smtClean="0"/>
              <a:t> </a:t>
            </a:r>
            <a:r>
              <a:rPr lang="sl-SI" sz="3600" smtClean="0"/>
              <a:t>(1565), zakaj imamo na dLibu samo 4 Trubarjeve knjige?</a:t>
            </a:r>
            <a:endParaRPr lang="sl-SI" sz="3600"/>
          </a:p>
        </p:txBody>
      </p:sp>
      <p:pic>
        <p:nvPicPr>
          <p:cNvPr id="1026" name="Picture 2" descr="F:\Zaslonski posnetki\1-Blätterkatalog® - Mozilla Firefox 21.4.2014 190146.jpg"/>
          <p:cNvPicPr>
            <a:picLocks noGrp="1" noChangeAspect="1" noChangeArrowheads="1"/>
          </p:cNvPicPr>
          <p:nvPr>
            <p:ph idx="1"/>
          </p:nvPr>
        </p:nvPicPr>
        <p:blipFill>
          <a:blip r:embed="rId3" cstate="print"/>
          <a:srcRect/>
          <a:stretch>
            <a:fillRect/>
          </a:stretch>
        </p:blipFill>
        <p:spPr bwMode="auto">
          <a:xfrm>
            <a:off x="539552" y="1901704"/>
            <a:ext cx="3960440" cy="495629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91264" cy="1143000"/>
          </a:xfrm>
        </p:spPr>
        <p:txBody>
          <a:bodyPr>
            <a:normAutofit fontScale="90000"/>
          </a:bodyPr>
          <a:lstStyle/>
          <a:p>
            <a:pPr fontAlgn="auto">
              <a:spcAft>
                <a:spcPts val="0"/>
              </a:spcAft>
              <a:defRPr/>
            </a:pPr>
            <a:r>
              <a:rPr lang="sl-SI" smtClean="0"/>
              <a:t>Glavne ovire do prostega znanja so</a:t>
            </a:r>
            <a:endParaRPr lang="sl-SI"/>
          </a:p>
        </p:txBody>
      </p:sp>
      <p:sp>
        <p:nvSpPr>
          <p:cNvPr id="14338" name="Ograda vsebine 2"/>
          <p:cNvSpPr>
            <a:spLocks noGrp="1"/>
          </p:cNvSpPr>
          <p:nvPr>
            <p:ph idx="1"/>
          </p:nvPr>
        </p:nvSpPr>
        <p:spPr/>
        <p:txBody>
          <a:bodyPr/>
          <a:lstStyle/>
          <a:p>
            <a:r>
              <a:rPr lang="sl-SI" smtClean="0"/>
              <a:t>avtorska zakonodaja</a:t>
            </a:r>
          </a:p>
          <a:p>
            <a:r>
              <a:rPr lang="sl-SI" smtClean="0"/>
              <a:t>zakoni za zaščito zasebnosti</a:t>
            </a:r>
          </a:p>
          <a:p>
            <a:r>
              <a:rPr lang="sl-SI" smtClean="0"/>
              <a:t>založniški komercializem</a:t>
            </a:r>
          </a:p>
          <a:p>
            <a:r>
              <a:rPr lang="sl-SI" smtClean="0"/>
              <a:t>lenoba (inertia)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slov 1"/>
          <p:cNvSpPr>
            <a:spLocks noGrp="1"/>
          </p:cNvSpPr>
          <p:nvPr>
            <p:ph type="title"/>
          </p:nvPr>
        </p:nvSpPr>
        <p:spPr/>
        <p:txBody>
          <a:bodyPr/>
          <a:lstStyle/>
          <a:p>
            <a:r>
              <a:rPr lang="sl-SI" smtClean="0"/>
              <a:t>Avtorska zakonodaja</a:t>
            </a:r>
          </a:p>
        </p:txBody>
      </p:sp>
      <p:sp>
        <p:nvSpPr>
          <p:cNvPr id="15362" name="Ograda vsebine 2"/>
          <p:cNvSpPr>
            <a:spLocks noGrp="1"/>
          </p:cNvSpPr>
          <p:nvPr>
            <p:ph idx="1"/>
          </p:nvPr>
        </p:nvSpPr>
        <p:spPr/>
        <p:txBody>
          <a:bodyPr/>
          <a:lstStyle/>
          <a:p>
            <a:r>
              <a:rPr lang="sl-SI" smtClean="0"/>
              <a:t>vedno več prepovedi </a:t>
            </a:r>
            <a:r>
              <a:rPr lang="sl-SI" sz="2000" smtClean="0"/>
              <a:t>(v javno last 50 let &gt; 70 let po smrti avtorja)</a:t>
            </a:r>
            <a:endParaRPr lang="sl-SI" smtClean="0"/>
          </a:p>
          <a:p>
            <a:r>
              <a:rPr lang="sl-SI" smtClean="0"/>
              <a:t>dodatna zadrtost slovenskih zakonov </a:t>
            </a:r>
            <a:r>
              <a:rPr lang="sl-SI" sz="2000" smtClean="0"/>
              <a:t>(svoboda panorame, fotografije javnih stavb in kipov na javnih mestih)</a:t>
            </a:r>
            <a:endParaRPr lang="sl-SI" smtClean="0"/>
          </a:p>
          <a:p>
            <a:r>
              <a:rPr lang="sl-SI" smtClean="0"/>
              <a:t>preslikane fotografije na dLibu</a:t>
            </a:r>
          </a:p>
          <a:p>
            <a:r>
              <a:rPr lang="sl-SI" smtClean="0"/>
              <a:t>pismouštvo na Wikipediji</a:t>
            </a:r>
          </a:p>
          <a:p>
            <a:endParaRPr lang="sl-SI"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F:\Zaslonski posnetki\1-Digitalna knjižnica Slovenije - dLib.si - Mozilla Firefox 2.4.2014 195128.jpg"/>
          <p:cNvPicPr>
            <a:picLocks noGrp="1" noChangeAspect="1" noChangeArrowheads="1"/>
          </p:cNvPicPr>
          <p:nvPr>
            <p:ph idx="1"/>
          </p:nvPr>
        </p:nvPicPr>
        <p:blipFill>
          <a:blip r:embed="rId2" cstate="print"/>
          <a:srcRect/>
          <a:stretch>
            <a:fillRect/>
          </a:stretch>
        </p:blipFill>
        <p:spPr bwMode="auto">
          <a:xfrm>
            <a:off x="72021" y="1124744"/>
            <a:ext cx="9102284" cy="5733256"/>
          </a:xfrm>
          <a:prstGeom prst="rect">
            <a:avLst/>
          </a:prstGeom>
          <a:noFill/>
        </p:spPr>
      </p:pic>
      <p:cxnSp>
        <p:nvCxnSpPr>
          <p:cNvPr id="7" name="Raven puščični konektor 6"/>
          <p:cNvCxnSpPr/>
          <p:nvPr/>
        </p:nvCxnSpPr>
        <p:spPr>
          <a:xfrm flipH="1">
            <a:off x="1835696" y="3933056"/>
            <a:ext cx="1512168" cy="2520280"/>
          </a:xfrm>
          <a:prstGeom prst="straightConnector1">
            <a:avLst/>
          </a:prstGeom>
          <a:ln w="41275" cmpd="sng">
            <a:solidFill>
              <a:srgbClr val="FF0000"/>
            </a:solidFill>
            <a:headEnd w="lg" len="lg"/>
            <a:tailEnd type="arrow"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a:xfrm>
            <a:off x="457200" y="274638"/>
            <a:ext cx="7859216" cy="1143000"/>
          </a:xfrm>
        </p:spPr>
        <p:txBody>
          <a:bodyPr/>
          <a:lstStyle/>
          <a:p>
            <a:r>
              <a:rPr lang="sl-SI" smtClean="0"/>
              <a:t>Kolofon knjige nekdaj in danes</a:t>
            </a:r>
            <a:endParaRPr lang="sl-SI"/>
          </a:p>
        </p:txBody>
      </p:sp>
      <p:sp>
        <p:nvSpPr>
          <p:cNvPr id="3" name="Ograda vsebine 2"/>
          <p:cNvSpPr>
            <a:spLocks noGrp="1"/>
          </p:cNvSpPr>
          <p:nvPr>
            <p:ph sz="half" idx="1"/>
          </p:nvPr>
        </p:nvSpPr>
        <p:spPr>
          <a:xfrm>
            <a:off x="457200" y="1600200"/>
            <a:ext cx="1954560" cy="4525963"/>
          </a:xfrm>
        </p:spPr>
        <p:txBody>
          <a:bodyPr/>
          <a:lstStyle/>
          <a:p>
            <a:r>
              <a:rPr lang="sl-SI" smtClean="0"/>
              <a:t>1990</a:t>
            </a:r>
            <a:endParaRPr lang="sl-SI"/>
          </a:p>
        </p:txBody>
      </p:sp>
      <p:sp>
        <p:nvSpPr>
          <p:cNvPr id="7" name="Ograda vsebine 6"/>
          <p:cNvSpPr>
            <a:spLocks noGrp="1"/>
          </p:cNvSpPr>
          <p:nvPr>
            <p:ph sz="half" idx="2"/>
          </p:nvPr>
        </p:nvSpPr>
        <p:spPr>
          <a:xfrm>
            <a:off x="2195736" y="1600200"/>
            <a:ext cx="6768752" cy="5141168"/>
          </a:xfrm>
        </p:spPr>
        <p:txBody>
          <a:bodyPr/>
          <a:lstStyle/>
          <a:p>
            <a:r>
              <a:rPr lang="sl-SI" smtClean="0"/>
              <a:t>2010</a:t>
            </a:r>
          </a:p>
          <a:p>
            <a:pPr indent="0">
              <a:spcBef>
                <a:spcPts val="0"/>
              </a:spcBef>
              <a:buNone/>
            </a:pPr>
            <a:r>
              <a:rPr lang="sl-SI" sz="2500" smtClean="0"/>
              <a:t>Vse pravice pridržane. Brez predhodnega pisnega dovoljenja Založbe je prepovedano fotokopiranje tega avtorskega dela in njegovih delov, skupaj s shranitvijo v podatkovno zbirko, prikazovanjem v javnosti, prilagajanjem, prenosom, snemanjem ali kakršno koli drugo obliko reproduciranja, kot je določeno z zakonom o avtorski pravici in drugih pravicah, razen upravičene uporabe kratkih citatov v člankih ali kritikah. </a:t>
            </a:r>
          </a:p>
          <a:p>
            <a:endParaRPr lang="sl-SI" sz="1800"/>
          </a:p>
        </p:txBody>
      </p:sp>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4431</TotalTime>
  <Words>593</Words>
  <Application>Microsoft Office PowerPoint</Application>
  <PresentationFormat>Diaprojekcija na zaslonu (4:3)</PresentationFormat>
  <Paragraphs>61</Paragraphs>
  <Slides>23</Slides>
  <Notes>1</Notes>
  <HiddenSlides>0</HiddenSlides>
  <MMClips>0</MMClips>
  <ScaleCrop>false</ScaleCrop>
  <HeadingPairs>
    <vt:vector size="4" baseType="variant">
      <vt:variant>
        <vt:lpstr>Tema</vt:lpstr>
      </vt:variant>
      <vt:variant>
        <vt:i4>1</vt:i4>
      </vt:variant>
      <vt:variant>
        <vt:lpstr>Naslovi diapozitivov</vt:lpstr>
      </vt:variant>
      <vt:variant>
        <vt:i4>23</vt:i4>
      </vt:variant>
    </vt:vector>
  </HeadingPairs>
  <TitlesOfParts>
    <vt:vector size="24" baseType="lpstr">
      <vt:lpstr>Technic</vt:lpstr>
      <vt:lpstr>Oviralci prostega dostopa</vt:lpstr>
      <vt:lpstr>Pričakovanje zastonjskega dostopa do informacij prihaja od zunaj</vt:lpstr>
      <vt:lpstr>Zakaj bi morala biti država zainteresirana za brezplačno opremo državljanov z znanjem?</vt:lpstr>
      <vt:lpstr>Zakaj bi kdo oviral OA?</vt:lpstr>
      <vt:lpstr>Zakaj npr. ne moremo kopirati besedila iz Trubarjeve Cerkovne ordninge (1565), zakaj imamo na dLibu samo 4 Trubarjeve knjige?</vt:lpstr>
      <vt:lpstr>Glavne ovire do prostega znanja so</vt:lpstr>
      <vt:lpstr>Avtorska zakonodaja</vt:lpstr>
      <vt:lpstr>Diapozitiv 8</vt:lpstr>
      <vt:lpstr>Kolofon knjige nekdaj in danes</vt:lpstr>
      <vt:lpstr>Hrvaška zakonodaja dovoli, slovenska pa ne</vt:lpstr>
      <vt:lpstr>Druge zmedene prepovedi na slovenski Wikipediji ...</vt:lpstr>
      <vt:lpstr>Nemški filmi iz 20. in 30. let so na Youtubu ...</vt:lpstr>
      <vt:lpstr>... slovenski pa ne</vt:lpstr>
      <vt:lpstr>Varovanje zasebnosti: prepoved imen v korpusu Nova beseda </vt:lpstr>
      <vt:lpstr>Kritika odločb informacijskega pooblaščenca</vt:lpstr>
      <vt:lpstr>Urad informacijskega pooblaščenca udari nazaj</vt:lpstr>
      <vt:lpstr>Norosti še ni konec: v postopku zaradi naslovov članov društva, ki jih je Google našel na spletu in  niso bili nikoli objavljeni, čeprav spletišče že zdavnaj ni več aktivno in  čeprav so bile datoteke takoj po opozorilu zbrisane (gl. več v Novi pisariji).</vt:lpstr>
      <vt:lpstr>Založbe in časopisne hiše: zaslužkarstvo ali boj za preživetje</vt:lpstr>
      <vt:lpstr>Diapozitiv 19</vt:lpstr>
      <vt:lpstr>Kako založbe ovirajo prosti dostop?</vt:lpstr>
      <vt:lpstr>Zadnje novice</vt:lpstr>
      <vt:lpstr>Inertia, po domače lenoba</vt:lpstr>
      <vt:lpstr>Kako premagati ovire?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Oviralci prostega dostopa</dc:title>
  <dc:creator>Rec.</dc:creator>
  <cp:lastModifiedBy>Rec.</cp:lastModifiedBy>
  <cp:revision>14</cp:revision>
  <dcterms:created xsi:type="dcterms:W3CDTF">2014-03-29T14:48:23Z</dcterms:created>
  <dcterms:modified xsi:type="dcterms:W3CDTF">2014-04-21T18:16:11Z</dcterms:modified>
</cp:coreProperties>
</file>