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1" r:id="rId9"/>
    <p:sldId id="268" r:id="rId10"/>
    <p:sldId id="269" r:id="rId11"/>
    <p:sldId id="262" r:id="rId12"/>
    <p:sldId id="264" r:id="rId13"/>
  </p:sldIdLst>
  <p:sldSz cx="9144000" cy="6858000" type="screen4x3"/>
  <p:notesSz cx="9832975" cy="66627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5050"/>
    <a:srgbClr val="FFFF99"/>
    <a:srgbClr val="FF33CC"/>
    <a:srgbClr val="66FF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42608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70538" y="0"/>
            <a:ext cx="42624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endParaRPr lang="sl-S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06413"/>
            <a:ext cx="3316288" cy="2487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9688" y="3163888"/>
            <a:ext cx="7212012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329363"/>
            <a:ext cx="42608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endParaRPr lang="sl-S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70538" y="6329363"/>
            <a:ext cx="42624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</a:defRPr>
            </a:lvl1pPr>
          </a:lstStyle>
          <a:p>
            <a:fld id="{06A25B56-F35D-4EED-ADE2-1BD06C520F42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236BD-EF6C-4DFB-AAB0-F838D37D1B10}" type="slidenum">
              <a:rPr lang="sl-SI"/>
              <a:pPr/>
              <a:t>2</a:t>
            </a:fld>
            <a:endParaRPr lang="sl-SI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44DB3-34BC-4D47-9EFE-6E57403D4C9E}" type="slidenum">
              <a:rPr lang="sl-SI"/>
              <a:pPr/>
              <a:t>4</a:t>
            </a:fld>
            <a:endParaRPr lang="sl-SI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348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48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48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48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48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48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48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48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48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48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48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48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48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48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48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48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348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48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348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730816A-9392-4E8B-8943-13F0E880806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2FFA1-D685-4492-BBE1-4C2F1AA9648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75142-341C-4D78-B902-89F6E0C8823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03C0-3BC9-4FF9-9115-7F31A6D53EB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50215-0744-45F7-ACDC-1D4E38CC843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EF4E-783A-43DF-BC31-46C588A0F7F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97643-00B2-42D4-8E97-26733BCF7F0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540E-1E94-4407-86FC-A9D35928514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1236-6A19-406B-BC86-4D87E98534E1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6862B-0E0C-4354-96D1-4CEB9FD0EDC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78B0-9ADA-4398-8599-A4FC8DE2E60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337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37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7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38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38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38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38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38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38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38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38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38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38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38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38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38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338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338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338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sl-SI"/>
              <a:t>Miran Hladnik, Regionalizem in slovenska literatura</a:t>
            </a:r>
          </a:p>
        </p:txBody>
      </p:sp>
      <p:sp>
        <p:nvSpPr>
          <p:cNvPr id="338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CFBE2C-6004-420B-9AAF-20FFE81CFF78}" type="slidenum">
              <a:rPr lang="sl-SI"/>
              <a:pPr/>
              <a:t>‹#›</a:t>
            </a:fld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89013"/>
            <a:ext cx="7772400" cy="1679575"/>
          </a:xfrm>
          <a:noFill/>
          <a:ln/>
        </p:spPr>
        <p:txBody>
          <a:bodyPr lIns="92075" tIns="46038" rIns="92075" bIns="46038" anchor="ctr" anchorCtr="0"/>
          <a:lstStyle/>
          <a:p>
            <a:r>
              <a:rPr lang="sl-SI"/>
              <a:t>Regionalizem in slovenska književnost</a:t>
            </a:r>
            <a:endParaRPr lang="sl-SI">
              <a:latin typeface="Times New Roman CE" charset="-1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120000"/>
              </a:lnSpc>
            </a:pPr>
            <a:r>
              <a:rPr lang="sl-SI" sz="2800"/>
              <a:t>34. SSJLK (Ljubljana, 1998</a:t>
            </a:r>
            <a:r>
              <a:rPr lang="sl-SI" sz="2800" smtClean="0"/>
              <a:t>) </a:t>
            </a:r>
            <a:r>
              <a:rPr lang="sl-SI" sz="2400" smtClean="0"/>
              <a:t>http://lit.ijs.si/pokrajin.html</a:t>
            </a:r>
            <a:r>
              <a:rPr lang="sl-SI" sz="2800" smtClean="0"/>
              <a:t> </a:t>
            </a:r>
            <a:endParaRPr lang="sl-SI" sz="2800"/>
          </a:p>
          <a:p>
            <a:pPr>
              <a:lnSpc>
                <a:spcPct val="120000"/>
              </a:lnSpc>
            </a:pPr>
            <a:r>
              <a:rPr lang="sl-SI" sz="2400"/>
              <a:t>V angleščini: </a:t>
            </a:r>
            <a:r>
              <a:rPr lang="sl-SI" sz="2400" i="1"/>
              <a:t>Slovene Studies </a:t>
            </a:r>
            <a:r>
              <a:rPr lang="sl-SI" sz="2400"/>
              <a:t>XIII/2 </a:t>
            </a:r>
            <a:r>
              <a:rPr lang="sl-SI" sz="2400" smtClean="0"/>
              <a:t>1991, 143–53</a:t>
            </a:r>
            <a:r>
              <a:rPr lang="sl-SI" sz="2400" i="1" smtClean="0"/>
              <a:t>.</a:t>
            </a:r>
            <a:endParaRPr lang="sl-SI" sz="2400" i="1">
              <a:latin typeface="Times New Roman CE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8E305-8E38-450C-BA84-CB9B40C15AF1}" type="slidenum">
              <a:rPr lang="sl-SI"/>
              <a:pPr/>
              <a:t>10</a:t>
            </a:fld>
            <a:endParaRPr lang="sl-SI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7325"/>
            <a:ext cx="7772400" cy="809625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 sz="4000"/>
              <a:t>Slovenski poeti glasniki pokrajin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836712"/>
            <a:ext cx="1512168" cy="19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700808"/>
            <a:ext cx="1800200" cy="26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1728192" cy="223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1728192" cy="24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jeZBesedilom 11"/>
          <p:cNvSpPr txBox="1"/>
          <p:nvPr/>
        </p:nvSpPr>
        <p:spPr>
          <a:xfrm>
            <a:off x="0" y="34290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Simon Jenko: pesnik Sorškega polja</a:t>
            </a:r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5612264" y="2924944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Simon Gregorčič: goriški slavček</a:t>
            </a:r>
            <a:endParaRPr lang="sl-SI"/>
          </a:p>
        </p:txBody>
      </p:sp>
      <p:sp>
        <p:nvSpPr>
          <p:cNvPr id="14" name="PoljeZBesedilom 13"/>
          <p:cNvSpPr txBox="1"/>
          <p:nvPr/>
        </p:nvSpPr>
        <p:spPr>
          <a:xfrm>
            <a:off x="2555776" y="4437112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l-SI" smtClean="0"/>
              <a:t>Alojz Gradnik: pesnik Goriških brd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499992" y="602128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Miško Kranjec:  poet  prekmurskih ravnin</a:t>
            </a:r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107504" y="6309320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Srečko Kosovel: pesnik Krasa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1C9E-8516-462F-B9C1-35AFC2650A07}" type="slidenum">
              <a:rPr lang="sl-SI"/>
              <a:pPr/>
              <a:t>11</a:t>
            </a:fld>
            <a:endParaRPr lang="sl-SI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6912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 sz="4000"/>
              <a:t>Pokrajine in njihovi pripovedniki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124744"/>
            <a:ext cx="8439919" cy="5733256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Tolminsko: 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Ivan Pregelj, Ciril Kosmač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Vipavsko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Narte Velikonja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Cerkljansko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France Bevk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Brkini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Milan Lipovec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Istra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Marjan Tomšič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Gorenjska: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Janez Jalen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Škofjeloško pogorje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Ivan Tavčar, Jan Plestenjak</a:t>
            </a:r>
            <a:endParaRPr kumimoji="0" lang="sl-SI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Pohorje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Jože Kranjc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Slovenske </a:t>
            </a: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gorice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Stanko Kociper, Anton Ingolič, Ivan Potrč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Savinjska dolina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Janko Kač</a:t>
            </a:r>
            <a:endParaRPr kumimoji="0" lang="sl-SI" sz="2000" b="0" i="0" u="none" strike="noStrike" kern="0" cap="none" spc="0" normalizeH="0" baseline="0" noProof="0" smtClean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Prekmurje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Miško Kranjec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Koroška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Prežihov Voranc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Bela </a:t>
            </a: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krajina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Jože</a:t>
            </a:r>
            <a:r>
              <a:rPr kumimoji="0" lang="sl-SI" sz="2000" b="0" i="0" u="none" strike="noStrike" kern="0" cap="none" spc="0" normalizeH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Dular, Lojze Zupanc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Monotype Sorts" charset="2"/>
              <a:buChar char="¨"/>
              <a:tabLst/>
              <a:defRPr/>
            </a:pP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Suha </a:t>
            </a:r>
            <a:r>
              <a:rPr kumimoji="0" lang="sl-SI" sz="2000" b="1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krajina</a:t>
            </a:r>
            <a:r>
              <a:rPr kumimoji="0" lang="sl-SI" sz="2000" b="0" i="0" u="none" strike="noStrike" kern="0" cap="none" spc="0" normalizeH="0" baseline="0" noProof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Fran Jaklič</a:t>
            </a:r>
            <a:endParaRPr kumimoji="0" lang="sl-SI" sz="2000" b="0" i="0" u="none" strike="noStrike" kern="0" cap="none" spc="0" normalizeH="0" baseline="0" noProof="0" smtClean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 CE" charset="-18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6BBE4-372A-43F0-823D-CE267980995F}" type="slidenum">
              <a:rPr lang="sl-SI"/>
              <a:pPr/>
              <a:t>12</a:t>
            </a:fld>
            <a:endParaRPr lang="sl-SI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Sklep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l-SI" sz="2800">
                <a:effectLst/>
              </a:rPr>
              <a:t>Pokrajinska ali regionalna povest je pojav 20. let.</a:t>
            </a:r>
            <a:r>
              <a:rPr lang="sl-SI" sz="2800"/>
              <a:t> </a:t>
            </a:r>
            <a:r>
              <a:rPr lang="sl-SI" sz="2800">
                <a:effectLst/>
              </a:rPr>
              <a:t>Bolj kot vzori iz sosednjih nacionalnih literatur in svetovna literarna moda so bili za njen nastanek odločilni politični pogoji. Najbolj izrazita pokrajinska povest je nastajala na politično odrezanem Primorskem in v drugih obrobnih pokrajinah, ki so si prizadevale ohraniti stik s centrom. To potrjuje tezo, da regionalna literatura v slovenskem primeru ne podpira drobitve političnega prostora, ampak je regionalizem v literaturi izraz stremljenja k zedinjenemu slovenstvu</a:t>
            </a:r>
            <a:r>
              <a:rPr lang="sl-SI" sz="2800" smtClean="0">
                <a:effectLst/>
              </a:rPr>
              <a:t>.</a:t>
            </a:r>
            <a:endParaRPr lang="sl-SI" sz="280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454C-0F65-437A-8B75-4E5CB3D5D1B5}" type="slidenum">
              <a:rPr lang="sl-SI"/>
              <a:pPr/>
              <a:t>2</a:t>
            </a:fld>
            <a:endParaRPr lang="sl-SI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36563"/>
            <a:ext cx="7772400" cy="623887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/>
              <a:t/>
            </a:r>
            <a:br>
              <a:rPr lang="sl-SI"/>
            </a:br>
            <a:endParaRPr lang="sl-S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09688"/>
            <a:ext cx="7772400" cy="4924425"/>
          </a:xfrm>
          <a:noFill/>
          <a:ln/>
        </p:spPr>
        <p:txBody>
          <a:bodyPr lIns="92075" tIns="46038" rIns="92075" bIns="46038"/>
          <a:lstStyle/>
          <a:p>
            <a:pPr algn="just">
              <a:spcAft>
                <a:spcPct val="48000"/>
              </a:spcAft>
              <a:buFont typeface="Monotype Sorts" charset="2"/>
              <a:buChar char="¨"/>
            </a:pPr>
            <a:r>
              <a:rPr lang="sl-SI" sz="2800">
                <a:effectLst/>
              </a:rPr>
              <a:t>Kako se je regionalizem uveljavil v slovenski književnosti, natančneje v pripovedni prozi ali po domače v povesti. Tej temi najbližje geslo je regionalistična ali </a:t>
            </a:r>
            <a:r>
              <a:rPr lang="sl-SI" sz="2800">
                <a:solidFill>
                  <a:srgbClr val="FF5050"/>
                </a:solidFill>
                <a:effectLst/>
              </a:rPr>
              <a:t>pokrajinska povest</a:t>
            </a:r>
            <a:r>
              <a:rPr lang="sl-SI" sz="2800">
                <a:effectLst/>
              </a:rPr>
              <a:t>, tj. povest, ki se dogaja v jasno prepoznavni pokrajini in v kateri specifika pokrajine vpliva na dogajanje.</a:t>
            </a:r>
          </a:p>
          <a:p>
            <a:pPr>
              <a:buFont typeface="Monotype Sorts" charset="2"/>
              <a:buChar char="¨"/>
            </a:pPr>
            <a:r>
              <a:rPr lang="sl-SI" sz="2800"/>
              <a:t>Pokrajinsko povest sem popisoval v okviru žanra slovenske kmečke povesti (v knjigi 1990).</a:t>
            </a:r>
            <a:r>
              <a:rPr lang="sl-SI" sz="3600"/>
              <a:t> </a:t>
            </a:r>
            <a:endParaRPr lang="sl-SI" sz="3600">
              <a:latin typeface="Times New Roman CE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2C74-D1BD-49C5-8DE4-41FBD9892308}" type="slidenum">
              <a:rPr lang="sl-SI"/>
              <a:pPr/>
              <a:t>3</a:t>
            </a:fld>
            <a:endParaRPr lang="sl-SI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Teme predavanja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lvl="4"/>
            <a:r>
              <a:rPr lang="sl-SI" sz="2800"/>
              <a:t>Regionalizem </a:t>
            </a:r>
          </a:p>
          <a:p>
            <a:pPr lvl="4"/>
            <a:r>
              <a:rPr lang="sl-SI" sz="2800"/>
              <a:t>Ruralizem</a:t>
            </a:r>
          </a:p>
          <a:p>
            <a:pPr lvl="4"/>
            <a:r>
              <a:rPr lang="sl-SI" sz="2800"/>
              <a:t>Pokrajinska književnost</a:t>
            </a:r>
          </a:p>
          <a:p>
            <a:pPr lvl="4"/>
            <a:r>
              <a:rPr lang="sl-SI" sz="2800"/>
              <a:t>Slovenska pokrajinska povest</a:t>
            </a:r>
            <a:endParaRPr lang="sl-SI" sz="2800">
              <a:latin typeface="Times New Roman CE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E0134-1E8F-431C-87F8-33F40D09219F}" type="slidenum">
              <a:rPr lang="sl-SI"/>
              <a:pPr/>
              <a:t>4</a:t>
            </a:fld>
            <a:endParaRPr lang="sl-SI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11150"/>
            <a:ext cx="7772400" cy="873125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Regionalizem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09688"/>
            <a:ext cx="7772400" cy="4787900"/>
          </a:xfrm>
          <a:noFill/>
          <a:ln/>
        </p:spPr>
        <p:txBody>
          <a:bodyPr lIns="92075" tIns="46038" rIns="92075" bIns="46038"/>
          <a:lstStyle/>
          <a:p>
            <a:pPr>
              <a:buFont typeface="Monotype Sorts" charset="2"/>
              <a:buChar char="¨"/>
            </a:pPr>
            <a:r>
              <a:rPr lang="sl-SI" sz="2400" b="1">
                <a:solidFill>
                  <a:srgbClr val="FF5050"/>
                </a:solidFill>
              </a:rPr>
              <a:t>Politični pomen besede</a:t>
            </a:r>
            <a:r>
              <a:rPr lang="sl-SI" sz="2400"/>
              <a:t>: </a:t>
            </a:r>
          </a:p>
          <a:p>
            <a:pPr>
              <a:buFont typeface="Wingdings" pitchFamily="2" charset="2"/>
              <a:buNone/>
            </a:pPr>
            <a:r>
              <a:rPr lang="sl-SI" sz="2400"/>
              <a:t>a)</a:t>
            </a:r>
            <a:r>
              <a:rPr lang="sl-SI" sz="2400">
                <a:effectLst/>
              </a:rPr>
              <a:t> provincionalizem (najprej kot upravni pojem), deželni patriotizem, separatizem,</a:t>
            </a:r>
          </a:p>
          <a:p>
            <a:pPr>
              <a:buFont typeface="Wingdings" pitchFamily="2" charset="2"/>
              <a:buNone/>
            </a:pPr>
            <a:r>
              <a:rPr lang="sl-SI" sz="2400">
                <a:effectLst/>
              </a:rPr>
              <a:t>b) pojem mednarodnega povezovanja zunaj mednarodnopravnih omejitev, torej sodelovanja delov držav z deli drugih držav,</a:t>
            </a:r>
          </a:p>
          <a:p>
            <a:pPr>
              <a:buFont typeface="Wingdings" pitchFamily="2" charset="2"/>
              <a:buNone/>
            </a:pPr>
            <a:r>
              <a:rPr lang="sl-SI" sz="2400">
                <a:effectLst/>
              </a:rPr>
              <a:t>c) regionalistično je vse „tisto, kar se strukturira v uporu proti dominaciji nacionalne države“, torej nasprotje centralizma.</a:t>
            </a:r>
          </a:p>
          <a:p>
            <a:pPr>
              <a:buFont typeface="Monotype Sorts" charset="2"/>
              <a:buChar char="¨"/>
            </a:pPr>
            <a:r>
              <a:rPr lang="sl-SI" sz="2400" b="1">
                <a:solidFill>
                  <a:srgbClr val="FF5050"/>
                </a:solidFill>
              </a:rPr>
              <a:t>Literarni pomen besede</a:t>
            </a:r>
            <a:r>
              <a:rPr lang="sl-SI" sz="2400"/>
              <a:t>: </a:t>
            </a:r>
            <a:r>
              <a:rPr lang="sl-SI" sz="2400">
                <a:effectLst/>
              </a:rPr>
              <a:t>„poudarjanje pokrajinskih značilnosti v leposlovju“ (značilno za literaturo 20. in 30. let 20. stoletja).</a:t>
            </a:r>
            <a:endParaRPr lang="sl-SI" sz="2400"/>
          </a:p>
          <a:p>
            <a:pPr>
              <a:buFont typeface="Wingdings" pitchFamily="2" charset="2"/>
              <a:buNone/>
            </a:pPr>
            <a:endParaRPr lang="sl-SI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320E-9249-42FB-A0B7-DAAA32072EBC}" type="slidenum">
              <a:rPr lang="sl-SI"/>
              <a:pPr/>
              <a:t>5</a:t>
            </a:fld>
            <a:endParaRPr lang="sl-SI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98475"/>
            <a:ext cx="7772400" cy="561975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 sz="3200"/>
              <a:t>Regionalizem : kozmopolitizem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84275"/>
            <a:ext cx="7772400" cy="4913313"/>
          </a:xfrm>
          <a:noFill/>
          <a:ln/>
        </p:spPr>
        <p:txBody>
          <a:bodyPr lIns="92075" tIns="46038" rIns="92075" bIns="46038"/>
          <a:lstStyle/>
          <a:p>
            <a:pPr>
              <a:buFont typeface="Monotype Sorts" charset="2"/>
              <a:buChar char="¨"/>
            </a:pPr>
            <a:r>
              <a:rPr lang="sl-SI" sz="1800">
                <a:effectLst/>
              </a:rPr>
              <a:t>„Pri malih narodih, mislim, da me najbolj motita prevelik regionalizem in nacionalizem, ki se povečini kaže v kmečkih in napol folklorno-nacionalističnih romanih, novelah in v poeziji.“ ... Pravi roman v takem nacionalno zamejenem okolju sploh ne more nastati. (B. Crémieux, 1931/32)</a:t>
            </a:r>
          </a:p>
          <a:p>
            <a:pPr>
              <a:buFont typeface="Monotype Sorts" charset="2"/>
              <a:buChar char="¨"/>
            </a:pPr>
            <a:r>
              <a:rPr lang="sl-SI" sz="1800">
                <a:effectLst/>
              </a:rPr>
              <a:t>„Kadarkoli čitam kakega našega književnika s tipično regionalnim obeležjem v umetnosti, čutim z njim samo z enim delom svoje duše, samo z eno omejeno simpatijo, ki utegne biti globoka in živa in zelo močna za trenutek, a ki mi ne vliva nikoli velikega spoštovanja do take umetnosti. V našem času pa si človek želi baš poštovanja pred velikimi</a:t>
            </a:r>
            <a:r>
              <a:rPr lang="sl-SI" sz="2000">
                <a:effectLst/>
              </a:rPr>
              <a:t>.“ </a:t>
            </a:r>
            <a:r>
              <a:rPr lang="sl-SI" sz="1800">
                <a:effectLst/>
              </a:rPr>
              <a:t>(V. V. Janković, 1927)</a:t>
            </a:r>
          </a:p>
          <a:p>
            <a:pPr>
              <a:buFont typeface="Wingdings" pitchFamily="2" charset="2"/>
              <a:buNone/>
            </a:pPr>
            <a:r>
              <a:rPr lang="sl-SI" sz="1800">
                <a:effectLst/>
              </a:rPr>
              <a:t>Regionalizem v Sloveniji se pojavlja le kot korektura centralističnim načrtom nacionalne države, ne pa kot njihovo funkcionalno nadomestilo. Poudarjanje regionalne zavesti je bilo v dobi slovenskega konstituiranja političnim ciljem nacionalnega in slovanskega zedinjenja nevarno in  je postalo možno šele po 1918, ko je bila večina Slovenije upravno združena. </a:t>
            </a:r>
            <a:endParaRPr lang="sl-SI" sz="1800">
              <a:effectLst/>
              <a:latin typeface="Times New Roman CE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3EFFD-7587-42F8-B958-7D64D33B8C0C}" type="slidenum">
              <a:rPr lang="sl-SI"/>
              <a:pPr/>
              <a:t>6</a:t>
            </a:fld>
            <a:endParaRPr lang="sl-SI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71500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Ruralizem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46188"/>
            <a:ext cx="7772400" cy="4851400"/>
          </a:xfrm>
          <a:noFill/>
          <a:ln/>
        </p:spPr>
        <p:txBody>
          <a:bodyPr lIns="92075" tIns="46038" rIns="92075" bIns="46038"/>
          <a:lstStyle/>
          <a:p>
            <a:pPr algn="just">
              <a:spcAft>
                <a:spcPct val="48000"/>
              </a:spcAft>
              <a:buFont typeface="Monotype Sorts" charset="2"/>
              <a:buChar char="¨"/>
            </a:pPr>
            <a:r>
              <a:rPr lang="sl-SI" sz="2400">
                <a:effectLst/>
              </a:rPr>
              <a:t>„Naša prava literatura mora biti taka, da je tujcu tuja!“ (Ivan Pregelj, 1916)</a:t>
            </a:r>
          </a:p>
          <a:p>
            <a:pPr algn="just">
              <a:spcAft>
                <a:spcPct val="48000"/>
              </a:spcAft>
              <a:buFont typeface="Monotype Sorts" charset="2"/>
              <a:buChar char="¨"/>
            </a:pPr>
            <a:r>
              <a:rPr lang="sl-SI" sz="2400">
                <a:effectLst/>
              </a:rPr>
              <a:t>„Borimo se zoper internacionalne vplive v češki kulturi /.../ Hočemo, da bi bila češka literatura še bolj češka po svojem duhu. Pri nas se je preveč razpaslo napačno svetovljanstvo /.../ vrednote so se merile po tujih, zlasti francoskih /.../ vzorih. /.../ Čutimo potrebo literature, ki bi v polni meri izvirala iz narodne duše. Navezujemo na staro tradicijo, vračamo se k zemlji, k Bogu in krščanstvu, k narodu, domovini in rodbini.“ (Josef Knap, 1929)</a:t>
            </a:r>
            <a:endParaRPr lang="sl-SI" sz="2400">
              <a:effectLst/>
              <a:latin typeface="Times New Roman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A31E-5F99-4C42-A0E4-1BCE304AF0BB}" type="slidenum">
              <a:rPr lang="sl-SI"/>
              <a:pPr/>
              <a:t>7</a:t>
            </a:fld>
            <a:endParaRPr lang="sl-SI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9"/>
            <a:ext cx="8663880" cy="1224136"/>
          </a:xfrm>
          <a:noFill/>
          <a:ln/>
        </p:spPr>
        <p:txBody>
          <a:bodyPr lIns="92075" tIns="46038" rIns="92075" bIns="46038" anchorCtr="0"/>
          <a:lstStyle/>
          <a:p>
            <a:r>
              <a:rPr lang="sl-SI" sz="3600"/>
              <a:t>Pokrajinsko poreklo in bivališče avtorjev ter število pokrajinskih povesti</a:t>
            </a:r>
            <a:endParaRPr lang="sl-SI" sz="3600">
              <a:latin typeface="Times New Roman CE" charset="-18"/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6552728" cy="5089996"/>
          </a:xfrm>
          <a:prstGeom prst="rect">
            <a:avLst/>
          </a:prstGeom>
          <a:solidFill>
            <a:schemeClr val="tx2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B116C-425C-4B4C-9D42-0B96B7ABF13F}" type="slidenum">
              <a:rPr lang="sl-SI"/>
              <a:pPr/>
              <a:t>8</a:t>
            </a:fld>
            <a:endParaRPr lang="sl-SI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Slovenske zgodovinske upravne enote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628800"/>
            <a:ext cx="69107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Miran Hladnik, Regionalizem in slovenska literatura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3911F-F141-4666-B427-3FA4D1FAB965}" type="slidenum">
              <a:rPr lang="sl-SI"/>
              <a:pPr/>
              <a:t>9</a:t>
            </a:fld>
            <a:endParaRPr lang="sl-SI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0"/>
          <a:lstStyle/>
          <a:p>
            <a:r>
              <a:rPr lang="sl-SI"/>
              <a:t>Današnje slovenske pokrajine</a:t>
            </a:r>
          </a:p>
        </p:txBody>
      </p:sp>
      <p:pic>
        <p:nvPicPr>
          <p:cNvPr id="1434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484784"/>
            <a:ext cx="727280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dranje">
  <a:themeElements>
    <a:clrScheme name="Kodr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324</TotalTime>
  <Words>751</Words>
  <Application>Microsoft Office PowerPoint</Application>
  <PresentationFormat>Diaprojekcija na zaslonu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Kodranje</vt:lpstr>
      <vt:lpstr>Regionalizem in slovenska književnost</vt:lpstr>
      <vt:lpstr> </vt:lpstr>
      <vt:lpstr>Teme predavanja</vt:lpstr>
      <vt:lpstr>Regionalizem </vt:lpstr>
      <vt:lpstr>Regionalizem : kozmopolitizem</vt:lpstr>
      <vt:lpstr>Ruralizem</vt:lpstr>
      <vt:lpstr>Pokrajinsko poreklo in bivališče avtorjev ter število pokrajinskih povesti</vt:lpstr>
      <vt:lpstr>Slovenske zgodovinske upravne enote</vt:lpstr>
      <vt:lpstr>Današnje slovenske pokrajine</vt:lpstr>
      <vt:lpstr>Slovenski poeti glasniki pokrajin</vt:lpstr>
      <vt:lpstr>Pokrajine in njihovi pripovedniki</vt:lpstr>
      <vt:lpstr>Sklep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mh</dc:creator>
  <cp:lastModifiedBy>Rec.</cp:lastModifiedBy>
  <cp:revision>12</cp:revision>
  <cp:lastPrinted>1998-06-28T14:49:50Z</cp:lastPrinted>
  <dcterms:created xsi:type="dcterms:W3CDTF">1995-06-02T22:19:30Z</dcterms:created>
  <dcterms:modified xsi:type="dcterms:W3CDTF">2013-02-25T06:42:15Z</dcterms:modified>
</cp:coreProperties>
</file>