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0" r:id="rId3"/>
    <p:sldId id="272" r:id="rId4"/>
    <p:sldId id="273" r:id="rId5"/>
    <p:sldId id="274" r:id="rId6"/>
    <p:sldId id="275" r:id="rId7"/>
    <p:sldId id="269" r:id="rId8"/>
    <p:sldId id="286" r:id="rId9"/>
    <p:sldId id="287" r:id="rId10"/>
    <p:sldId id="288" r:id="rId11"/>
    <p:sldId id="289" r:id="rId12"/>
    <p:sldId id="290" r:id="rId13"/>
    <p:sldId id="291" r:id="rId14"/>
    <p:sldId id="292" r:id="rId15"/>
    <p:sldId id="293" r:id="rId16"/>
    <p:sldId id="297" r:id="rId17"/>
    <p:sldId id="294" r:id="rId18"/>
    <p:sldId id="295" r:id="rId19"/>
    <p:sldId id="296" r:id="rId20"/>
    <p:sldId id="298" r:id="rId21"/>
    <p:sldId id="299" r:id="rId22"/>
    <p:sldId id="300" r:id="rId23"/>
    <p:sldId id="301" r:id="rId24"/>
    <p:sldId id="303" r:id="rId25"/>
    <p:sldId id="304" r:id="rId26"/>
    <p:sldId id="306" r:id="rId27"/>
    <p:sldId id="302" r:id="rId28"/>
    <p:sldId id="276" r:id="rId29"/>
    <p:sldId id="283" r:id="rId30"/>
    <p:sldId id="284" r:id="rId31"/>
    <p:sldId id="285" r:id="rId32"/>
    <p:sldId id="305" r:id="rId33"/>
    <p:sldId id="277" r:id="rId34"/>
    <p:sldId id="258" r:id="rId35"/>
    <p:sldId id="259" r:id="rId36"/>
    <p:sldId id="260" r:id="rId37"/>
    <p:sldId id="261" r:id="rId38"/>
    <p:sldId id="271" r:id="rId39"/>
    <p:sldId id="263" r:id="rId40"/>
    <p:sldId id="266" r:id="rId41"/>
    <p:sldId id="267" r:id="rId42"/>
    <p:sldId id="265" r:id="rId43"/>
    <p:sldId id="278" r:id="rId44"/>
    <p:sldId id="264" r:id="rId45"/>
    <p:sldId id="282" r:id="rId46"/>
    <p:sldId id="279" r:id="rId47"/>
    <p:sldId id="280" r:id="rId48"/>
    <p:sldId id="281"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3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bg>
      <p:bgRef idx="1002">
        <a:schemeClr val="bg2"/>
      </p:bgRef>
    </p:bg>
    <p:spTree>
      <p:nvGrpSpPr>
        <p:cNvPr id="1" name=""/>
        <p:cNvGrpSpPr/>
        <p:nvPr/>
      </p:nvGrpSpPr>
      <p:grpSpPr>
        <a:xfrm>
          <a:off x="0" y="0"/>
          <a:ext cx="0" cy="0"/>
          <a:chOff x="0" y="0"/>
          <a:chExt cx="0" cy="0"/>
        </a:xfrm>
      </p:grpSpPr>
      <p:sp>
        <p:nvSpPr>
          <p:cNvPr id="7" name="Prostoročno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Prostoročno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Naslov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sl-SI" smtClean="0"/>
              <a:t>Kliknite, če želite urediti slog naslova matrice</a:t>
            </a:r>
            <a:endParaRPr kumimoji="0" lang="en-US"/>
          </a:p>
        </p:txBody>
      </p:sp>
      <p:sp>
        <p:nvSpPr>
          <p:cNvPr id="17" name="Podnaslov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sl-SI" smtClean="0"/>
              <a:t>Kliknite, če želite urediti slog podnaslova matrice</a:t>
            </a:r>
            <a:endParaRPr kumimoji="0" lang="en-US"/>
          </a:p>
        </p:txBody>
      </p:sp>
      <p:sp>
        <p:nvSpPr>
          <p:cNvPr id="30" name="Ograda datuma 29"/>
          <p:cNvSpPr>
            <a:spLocks noGrp="1"/>
          </p:cNvSpPr>
          <p:nvPr>
            <p:ph type="dt" sz="half" idx="10"/>
          </p:nvPr>
        </p:nvSpPr>
        <p:spPr/>
        <p:txBody>
          <a:bodyPr/>
          <a:lstStyle/>
          <a:p>
            <a:fld id="{E637BB6B-EE1B-48FB-8575-0D55C373DE88}" type="datetimeFigureOut">
              <a:rPr lang="en-US" smtClean="0"/>
              <a:pPr/>
              <a:t>12/18/2017</a:t>
            </a:fld>
            <a:endParaRPr lang="en-US"/>
          </a:p>
        </p:txBody>
      </p:sp>
      <p:sp>
        <p:nvSpPr>
          <p:cNvPr id="19" name="Ograda noge 18"/>
          <p:cNvSpPr>
            <a:spLocks noGrp="1"/>
          </p:cNvSpPr>
          <p:nvPr>
            <p:ph type="ftr" sz="quarter" idx="11"/>
          </p:nvPr>
        </p:nvSpPr>
        <p:spPr/>
        <p:txBody>
          <a:bodyPr/>
          <a:lstStyle/>
          <a:p>
            <a:endParaRPr kumimoji="0" lang="en-US"/>
          </a:p>
        </p:txBody>
      </p:sp>
      <p:sp>
        <p:nvSpPr>
          <p:cNvPr id="27" name="Ograda številke diapozitiva 26"/>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kumimoji="0" lang="sl-SI" smtClean="0"/>
              <a:t>Kliknite, če želite urediti slog naslova matrice</a:t>
            </a:r>
            <a:endParaRPr kumimoji="0" lang="en-US"/>
          </a:p>
        </p:txBody>
      </p:sp>
      <p:sp>
        <p:nvSpPr>
          <p:cNvPr id="3" name="Ograda navpičnega besedila 2"/>
          <p:cNvSpPr>
            <a:spLocks noGrp="1"/>
          </p:cNvSpPr>
          <p:nvPr>
            <p:ph type="body" orient="vert" idx="1"/>
          </p:nvPr>
        </p:nvSpPr>
        <p:spPr/>
        <p:txBody>
          <a:bodyPr vert="eaVert"/>
          <a:lstStyle/>
          <a:p>
            <a:pPr lvl="0" eaLnBrk="1" latinLnBrk="0" hangingPunct="1"/>
            <a:r>
              <a:rPr lang="sl-SI" smtClean="0"/>
              <a:t>Kliknite, če želite urediti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4" name="Ograda datuma 3"/>
          <p:cNvSpPr>
            <a:spLocks noGrp="1"/>
          </p:cNvSpPr>
          <p:nvPr>
            <p:ph type="dt" sz="half" idx="10"/>
          </p:nvPr>
        </p:nvSpPr>
        <p:spPr/>
        <p:txBody>
          <a:bodyPr/>
          <a:lstStyle/>
          <a:p>
            <a:fld id="{E637BB6B-EE1B-48FB-8575-0D55C373DE88}" type="datetimeFigureOut">
              <a:rPr lang="en-US" smtClean="0"/>
              <a:pPr/>
              <a:t>12/18/2017</a:t>
            </a:fld>
            <a:endParaRPr lang="en-US" dirty="0"/>
          </a:p>
        </p:txBody>
      </p:sp>
      <p:sp>
        <p:nvSpPr>
          <p:cNvPr id="5" name="Ograda noge 4"/>
          <p:cNvSpPr>
            <a:spLocks noGrp="1"/>
          </p:cNvSpPr>
          <p:nvPr>
            <p:ph type="ftr" sz="quarter" idx="11"/>
          </p:nvPr>
        </p:nvSpPr>
        <p:spPr/>
        <p:txBody>
          <a:bodyPr/>
          <a:lstStyle/>
          <a:p>
            <a:endParaRPr kumimoji="0" lang="en-US"/>
          </a:p>
        </p:txBody>
      </p:sp>
      <p:sp>
        <p:nvSpPr>
          <p:cNvPr id="6" name="Ograda številke diapozitiva 5"/>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kumimoji="0" lang="sl-SI" smtClean="0"/>
              <a:t>Kliknite, če želite urediti slog naslova matrice</a:t>
            </a:r>
            <a:endParaRPr kumimoji="0" lang="en-US"/>
          </a:p>
        </p:txBody>
      </p:sp>
      <p:sp>
        <p:nvSpPr>
          <p:cNvPr id="3" name="Ograda navpičnega besedila 2"/>
          <p:cNvSpPr>
            <a:spLocks noGrp="1"/>
          </p:cNvSpPr>
          <p:nvPr>
            <p:ph type="body" orient="vert" idx="1"/>
          </p:nvPr>
        </p:nvSpPr>
        <p:spPr>
          <a:xfrm>
            <a:off x="457200" y="274638"/>
            <a:ext cx="6019800" cy="5851525"/>
          </a:xfrm>
        </p:spPr>
        <p:txBody>
          <a:bodyPr vert="eaVert"/>
          <a:lstStyle/>
          <a:p>
            <a:pPr lvl="0" eaLnBrk="1" latinLnBrk="0" hangingPunct="1"/>
            <a:r>
              <a:rPr lang="sl-SI" smtClean="0"/>
              <a:t>Kliknite, če želite urediti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4" name="Ograda datuma 3"/>
          <p:cNvSpPr>
            <a:spLocks noGrp="1"/>
          </p:cNvSpPr>
          <p:nvPr>
            <p:ph type="dt" sz="half" idx="10"/>
          </p:nvPr>
        </p:nvSpPr>
        <p:spPr/>
        <p:txBody>
          <a:bodyPr/>
          <a:lstStyle/>
          <a:p>
            <a:fld id="{E637BB6B-EE1B-48FB-8575-0D55C373DE88}" type="datetimeFigureOut">
              <a:rPr lang="en-US" smtClean="0"/>
              <a:pPr/>
              <a:t>12/18/2017</a:t>
            </a:fld>
            <a:endParaRPr lang="en-US"/>
          </a:p>
        </p:txBody>
      </p:sp>
      <p:sp>
        <p:nvSpPr>
          <p:cNvPr id="5" name="Ograda noge 4"/>
          <p:cNvSpPr>
            <a:spLocks noGrp="1"/>
          </p:cNvSpPr>
          <p:nvPr>
            <p:ph type="ftr" sz="quarter" idx="11"/>
          </p:nvPr>
        </p:nvSpPr>
        <p:spPr/>
        <p:txBody>
          <a:bodyPr/>
          <a:lstStyle/>
          <a:p>
            <a:endParaRPr kumimoji="0" lang="en-US"/>
          </a:p>
        </p:txBody>
      </p:sp>
      <p:sp>
        <p:nvSpPr>
          <p:cNvPr id="6" name="Ograda številke diapozitiva 5"/>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lgn="l">
              <a:defRPr/>
            </a:lvl1pPr>
          </a:lstStyle>
          <a:p>
            <a:r>
              <a:rPr kumimoji="0" lang="sl-SI" smtClean="0"/>
              <a:t>Kliknite, če želite urediti slog naslova matrice</a:t>
            </a:r>
            <a:endParaRPr kumimoji="0" lang="en-US"/>
          </a:p>
        </p:txBody>
      </p:sp>
      <p:sp>
        <p:nvSpPr>
          <p:cNvPr id="3" name="Ograda vsebine 2"/>
          <p:cNvSpPr>
            <a:spLocks noGrp="1"/>
          </p:cNvSpPr>
          <p:nvPr>
            <p:ph idx="1"/>
          </p:nvPr>
        </p:nvSpPr>
        <p:spPr/>
        <p:txBody>
          <a:bodyPr/>
          <a:lstStyle/>
          <a:p>
            <a:pPr lvl="0" eaLnBrk="1" latinLnBrk="0" hangingPunct="1"/>
            <a:r>
              <a:rPr lang="sl-SI" smtClean="0"/>
              <a:t>Kliknite, če želite urediti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4" name="Ograda datuma 3"/>
          <p:cNvSpPr>
            <a:spLocks noGrp="1"/>
          </p:cNvSpPr>
          <p:nvPr>
            <p:ph type="dt" sz="half" idx="10"/>
          </p:nvPr>
        </p:nvSpPr>
        <p:spPr/>
        <p:txBody>
          <a:bodyPr/>
          <a:lstStyle/>
          <a:p>
            <a:fld id="{E637BB6B-EE1B-48FB-8575-0D55C373DE88}" type="datetimeFigureOut">
              <a:rPr lang="en-US" smtClean="0"/>
              <a:pPr/>
              <a:t>12/18/2017</a:t>
            </a:fld>
            <a:endParaRPr lang="en-US"/>
          </a:p>
        </p:txBody>
      </p:sp>
      <p:sp>
        <p:nvSpPr>
          <p:cNvPr id="5" name="Ograda noge 4"/>
          <p:cNvSpPr>
            <a:spLocks noGrp="1"/>
          </p:cNvSpPr>
          <p:nvPr>
            <p:ph type="ftr" sz="quarter" idx="11"/>
          </p:nvPr>
        </p:nvSpPr>
        <p:spPr/>
        <p:txBody>
          <a:bodyPr/>
          <a:lstStyle/>
          <a:p>
            <a:endParaRPr kumimoji="0" lang="en-US"/>
          </a:p>
        </p:txBody>
      </p:sp>
      <p:sp>
        <p:nvSpPr>
          <p:cNvPr id="6" name="Ograda številke diapozitiva 5"/>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bg>
      <p:bgRef idx="1002">
        <a:schemeClr val="bg2"/>
      </p:bgRef>
    </p:bg>
    <p:spTree>
      <p:nvGrpSpPr>
        <p:cNvPr id="1" name=""/>
        <p:cNvGrpSpPr/>
        <p:nvPr/>
      </p:nvGrpSpPr>
      <p:grpSpPr>
        <a:xfrm>
          <a:off x="0" y="0"/>
          <a:ext cx="0" cy="0"/>
          <a:chOff x="0" y="0"/>
          <a:chExt cx="0" cy="0"/>
        </a:xfrm>
      </p:grpSpPr>
      <p:sp>
        <p:nvSpPr>
          <p:cNvPr id="7" name="Prostoročno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Prostoročno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Naslov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sl-SI" smtClean="0"/>
              <a:t>Kliknite, če želite urediti slog naslova matrice</a:t>
            </a:r>
            <a:endParaRPr kumimoji="0" lang="en-US"/>
          </a:p>
        </p:txBody>
      </p:sp>
      <p:sp>
        <p:nvSpPr>
          <p:cNvPr id="3" name="Ograda besedila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sl-SI" smtClean="0"/>
              <a:t>Kliknite, če želite urediti sloge besedila matrice</a:t>
            </a:r>
          </a:p>
        </p:txBody>
      </p:sp>
      <p:sp>
        <p:nvSpPr>
          <p:cNvPr id="4" name="Ograda datuma 3"/>
          <p:cNvSpPr>
            <a:spLocks noGrp="1"/>
          </p:cNvSpPr>
          <p:nvPr>
            <p:ph type="dt" sz="half" idx="10"/>
          </p:nvPr>
        </p:nvSpPr>
        <p:spPr/>
        <p:txBody>
          <a:bodyPr/>
          <a:lstStyle/>
          <a:p>
            <a:fld id="{E637BB6B-EE1B-48FB-8575-0D55C373DE88}" type="datetimeFigureOut">
              <a:rPr lang="en-US" smtClean="0"/>
              <a:pPr/>
              <a:t>12/18/2017</a:t>
            </a:fld>
            <a:endParaRPr lang="en-US"/>
          </a:p>
        </p:txBody>
      </p:sp>
      <p:sp>
        <p:nvSpPr>
          <p:cNvPr id="5" name="Ograda noge 4"/>
          <p:cNvSpPr>
            <a:spLocks noGrp="1"/>
          </p:cNvSpPr>
          <p:nvPr>
            <p:ph type="ftr" sz="quarter" idx="11"/>
          </p:nvPr>
        </p:nvSpPr>
        <p:spPr/>
        <p:txBody>
          <a:bodyPr/>
          <a:lstStyle/>
          <a:p>
            <a:endParaRPr kumimoji="0" lang="en-US"/>
          </a:p>
        </p:txBody>
      </p:sp>
      <p:sp>
        <p:nvSpPr>
          <p:cNvPr id="6" name="Ograda številke diapozitiva 5"/>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7467600" cy="1143000"/>
          </a:xfrm>
        </p:spPr>
        <p:txBody>
          <a:bodyPr/>
          <a:lstStyle/>
          <a:p>
            <a:r>
              <a:rPr kumimoji="0" lang="sl-SI" smtClean="0"/>
              <a:t>Kliknite, če želite urediti slog naslova matrice</a:t>
            </a:r>
            <a:endParaRPr kumimoji="0" lang="en-US"/>
          </a:p>
        </p:txBody>
      </p:sp>
      <p:sp>
        <p:nvSpPr>
          <p:cNvPr id="3" name="Ograda vsebine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sl-SI" smtClean="0"/>
              <a:t>Kliknite, če želite urediti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4" name="Ograda vsebine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sl-SI" smtClean="0"/>
              <a:t>Kliknite, če želite urediti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5" name="Ograda datuma 4"/>
          <p:cNvSpPr>
            <a:spLocks noGrp="1"/>
          </p:cNvSpPr>
          <p:nvPr>
            <p:ph type="dt" sz="half" idx="10"/>
          </p:nvPr>
        </p:nvSpPr>
        <p:spPr/>
        <p:txBody>
          <a:bodyPr/>
          <a:lstStyle/>
          <a:p>
            <a:fld id="{E637BB6B-EE1B-48FB-8575-0D55C373DE88}" type="datetimeFigureOut">
              <a:rPr lang="en-US" smtClean="0"/>
              <a:pPr/>
              <a:t>12/18/2017</a:t>
            </a:fld>
            <a:endParaRPr lang="en-US"/>
          </a:p>
        </p:txBody>
      </p:sp>
      <p:sp>
        <p:nvSpPr>
          <p:cNvPr id="6" name="Ograda noge 5"/>
          <p:cNvSpPr>
            <a:spLocks noGrp="1"/>
          </p:cNvSpPr>
          <p:nvPr>
            <p:ph type="ftr" sz="quarter" idx="11"/>
          </p:nvPr>
        </p:nvSpPr>
        <p:spPr/>
        <p:txBody>
          <a:bodyPr/>
          <a:lstStyle/>
          <a:p>
            <a:endParaRPr kumimoji="0" lang="en-US"/>
          </a:p>
        </p:txBody>
      </p:sp>
      <p:sp>
        <p:nvSpPr>
          <p:cNvPr id="7" name="Ograda številke diapozitiva 6"/>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8229600" cy="1143000"/>
          </a:xfrm>
        </p:spPr>
        <p:txBody>
          <a:bodyPr anchor="ctr"/>
          <a:lstStyle>
            <a:lvl1pPr>
              <a:defRPr/>
            </a:lvl1pPr>
          </a:lstStyle>
          <a:p>
            <a:r>
              <a:rPr kumimoji="0" lang="sl-SI" smtClean="0"/>
              <a:t>Kliknite, če želite urediti slog naslova matrice</a:t>
            </a:r>
            <a:endParaRPr kumimoji="0" lang="en-US"/>
          </a:p>
        </p:txBody>
      </p:sp>
      <p:sp>
        <p:nvSpPr>
          <p:cNvPr id="3" name="Ograda besedila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sl-SI" smtClean="0"/>
              <a:t>Kliknite, če želite urediti sloge besedila matrice</a:t>
            </a:r>
          </a:p>
        </p:txBody>
      </p:sp>
      <p:sp>
        <p:nvSpPr>
          <p:cNvPr id="4" name="Ograda besedila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sl-SI" smtClean="0"/>
              <a:t>Kliknite, če želite urediti sloge besedila matrice</a:t>
            </a:r>
          </a:p>
        </p:txBody>
      </p:sp>
      <p:sp>
        <p:nvSpPr>
          <p:cNvPr id="5" name="Ograda vsebine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sl-SI" smtClean="0"/>
              <a:t>Kliknite, če želite urediti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6" name="Ograda vsebine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sl-SI" smtClean="0"/>
              <a:t>Kliknite, če želite urediti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7" name="Ograda datuma 6"/>
          <p:cNvSpPr>
            <a:spLocks noGrp="1"/>
          </p:cNvSpPr>
          <p:nvPr>
            <p:ph type="dt" sz="half" idx="10"/>
          </p:nvPr>
        </p:nvSpPr>
        <p:spPr/>
        <p:txBody>
          <a:bodyPr/>
          <a:lstStyle/>
          <a:p>
            <a:fld id="{E637BB6B-EE1B-48FB-8575-0D55C373DE88}" type="datetimeFigureOut">
              <a:rPr lang="en-US" smtClean="0"/>
              <a:pPr/>
              <a:t>12/18/2017</a:t>
            </a:fld>
            <a:endParaRPr lang="en-US"/>
          </a:p>
        </p:txBody>
      </p:sp>
      <p:sp>
        <p:nvSpPr>
          <p:cNvPr id="8" name="Ograda noge 7"/>
          <p:cNvSpPr>
            <a:spLocks noGrp="1"/>
          </p:cNvSpPr>
          <p:nvPr>
            <p:ph type="ftr" sz="quarter" idx="11"/>
          </p:nvPr>
        </p:nvSpPr>
        <p:spPr/>
        <p:txBody>
          <a:bodyPr/>
          <a:lstStyle/>
          <a:p>
            <a:endParaRPr kumimoji="0" lang="en-US"/>
          </a:p>
        </p:txBody>
      </p:sp>
      <p:sp>
        <p:nvSpPr>
          <p:cNvPr id="9" name="Ograda številke diapozitiva 8"/>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320"/>
            <a:ext cx="7470648" cy="1143000"/>
          </a:xfrm>
        </p:spPr>
        <p:txBody>
          <a:bodyPr anchor="ctr"/>
          <a:lstStyle>
            <a:lvl1pPr algn="l">
              <a:defRPr sz="4600"/>
            </a:lvl1pPr>
          </a:lstStyle>
          <a:p>
            <a:r>
              <a:rPr kumimoji="0" lang="sl-SI" smtClean="0"/>
              <a:t>Kliknite, če želite urediti slog naslova matrice</a:t>
            </a:r>
            <a:endParaRPr kumimoji="0" lang="en-US"/>
          </a:p>
        </p:txBody>
      </p:sp>
      <p:sp>
        <p:nvSpPr>
          <p:cNvPr id="7" name="Ograda datuma 6"/>
          <p:cNvSpPr>
            <a:spLocks noGrp="1"/>
          </p:cNvSpPr>
          <p:nvPr>
            <p:ph type="dt" sz="half" idx="10"/>
          </p:nvPr>
        </p:nvSpPr>
        <p:spPr/>
        <p:txBody>
          <a:bodyPr/>
          <a:lstStyle/>
          <a:p>
            <a:fld id="{E637BB6B-EE1B-48FB-8575-0D55C373DE88}" type="datetimeFigureOut">
              <a:rPr lang="en-US" smtClean="0"/>
              <a:pPr/>
              <a:t>12/18/2017</a:t>
            </a:fld>
            <a:endParaRPr lang="en-US"/>
          </a:p>
        </p:txBody>
      </p:sp>
      <p:sp>
        <p:nvSpPr>
          <p:cNvPr id="8" name="Ograda številke diapozitiva 7"/>
          <p:cNvSpPr>
            <a:spLocks noGrp="1"/>
          </p:cNvSpPr>
          <p:nvPr>
            <p:ph type="sldNum" sz="quarter" idx="11"/>
          </p:nvPr>
        </p:nvSpPr>
        <p:spPr/>
        <p:txBody>
          <a:bodyPr/>
          <a:lstStyle/>
          <a:p>
            <a:fld id="{2AA957AF-53C0-420B-9C2D-77DB1416566C}" type="slidenum">
              <a:rPr kumimoji="0" lang="en-US" smtClean="0"/>
              <a:pPr/>
              <a:t>‹#›</a:t>
            </a:fld>
            <a:endParaRPr kumimoji="0" lang="en-US"/>
          </a:p>
        </p:txBody>
      </p:sp>
      <p:sp>
        <p:nvSpPr>
          <p:cNvPr id="9" name="Ograda noge 8"/>
          <p:cNvSpPr>
            <a:spLocks noGrp="1"/>
          </p:cNvSpPr>
          <p:nvPr>
            <p:ph type="ftr" sz="quarter" idx="12"/>
          </p:nvPr>
        </p:nvSpPr>
        <p:spPr/>
        <p:txBody>
          <a:bodyPr/>
          <a:lstStyle/>
          <a:p>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E637BB6B-EE1B-48FB-8575-0D55C373DE88}" type="datetimeFigureOut">
              <a:rPr lang="en-US" smtClean="0"/>
              <a:pPr/>
              <a:t>12/18/2017</a:t>
            </a:fld>
            <a:endParaRPr lang="en-US"/>
          </a:p>
        </p:txBody>
      </p:sp>
      <p:sp>
        <p:nvSpPr>
          <p:cNvPr id="3" name="Ograda noge 2"/>
          <p:cNvSpPr>
            <a:spLocks noGrp="1"/>
          </p:cNvSpPr>
          <p:nvPr>
            <p:ph type="ftr" sz="quarter" idx="11"/>
          </p:nvPr>
        </p:nvSpPr>
        <p:spPr/>
        <p:txBody>
          <a:bodyPr/>
          <a:lstStyle/>
          <a:p>
            <a:endParaRPr kumimoji="0" lang="en-US"/>
          </a:p>
        </p:txBody>
      </p:sp>
      <p:sp>
        <p:nvSpPr>
          <p:cNvPr id="4" name="Ograda številke diapozitiva 3"/>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sl-SI" smtClean="0"/>
              <a:t>Kliknite, če želite urediti slog naslova matrice</a:t>
            </a:r>
            <a:endParaRPr kumimoji="0" lang="en-US"/>
          </a:p>
        </p:txBody>
      </p:sp>
      <p:sp>
        <p:nvSpPr>
          <p:cNvPr id="3" name="Ograda besedila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sl-SI" smtClean="0"/>
              <a:t>Kliknite, če želite urediti sloge besedila matrice</a:t>
            </a:r>
          </a:p>
        </p:txBody>
      </p:sp>
      <p:sp>
        <p:nvSpPr>
          <p:cNvPr id="4" name="Ograda vsebine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sl-SI" smtClean="0"/>
              <a:t>Kliknite, če želite urediti sloge besedila matrice</a:t>
            </a:r>
          </a:p>
          <a:p>
            <a:pPr lvl="1" eaLnBrk="1" latinLnBrk="0" hangingPunct="1"/>
            <a:r>
              <a:rPr lang="sl-SI" smtClean="0"/>
              <a:t>Druga raven</a:t>
            </a:r>
          </a:p>
          <a:p>
            <a:pPr lvl="2" eaLnBrk="1" latinLnBrk="0" hangingPunct="1"/>
            <a:r>
              <a:rPr lang="sl-SI" smtClean="0"/>
              <a:t>Tretja raven</a:t>
            </a:r>
          </a:p>
          <a:p>
            <a:pPr lvl="3" eaLnBrk="1" latinLnBrk="0" hangingPunct="1"/>
            <a:r>
              <a:rPr lang="sl-SI" smtClean="0"/>
              <a:t>Četrta raven</a:t>
            </a:r>
          </a:p>
          <a:p>
            <a:pPr lvl="4" eaLnBrk="1" latinLnBrk="0" hangingPunct="1"/>
            <a:r>
              <a:rPr lang="sl-SI" smtClean="0"/>
              <a:t>Peta raven</a:t>
            </a:r>
            <a:endParaRPr kumimoji="0" lang="en-US"/>
          </a:p>
        </p:txBody>
      </p:sp>
      <p:sp>
        <p:nvSpPr>
          <p:cNvPr id="5" name="Ograda datuma 4"/>
          <p:cNvSpPr>
            <a:spLocks noGrp="1"/>
          </p:cNvSpPr>
          <p:nvPr>
            <p:ph type="dt" sz="half" idx="10"/>
          </p:nvPr>
        </p:nvSpPr>
        <p:spPr/>
        <p:txBody>
          <a:bodyPr/>
          <a:lstStyle/>
          <a:p>
            <a:fld id="{E637BB6B-EE1B-48FB-8575-0D55C373DE88}" type="datetimeFigureOut">
              <a:rPr lang="en-US" smtClean="0"/>
              <a:pPr/>
              <a:t>12/18/2017</a:t>
            </a:fld>
            <a:endParaRPr lang="en-US"/>
          </a:p>
        </p:txBody>
      </p:sp>
      <p:sp>
        <p:nvSpPr>
          <p:cNvPr id="6" name="Ograda noge 5"/>
          <p:cNvSpPr>
            <a:spLocks noGrp="1"/>
          </p:cNvSpPr>
          <p:nvPr>
            <p:ph type="ftr" sz="quarter" idx="11"/>
          </p:nvPr>
        </p:nvSpPr>
        <p:spPr/>
        <p:txBody>
          <a:bodyPr/>
          <a:lstStyle/>
          <a:p>
            <a:endParaRPr kumimoji="0" lang="en-US"/>
          </a:p>
        </p:txBody>
      </p:sp>
      <p:sp>
        <p:nvSpPr>
          <p:cNvPr id="7" name="Ograda številke diapozitiva 6"/>
          <p:cNvSpPr>
            <a:spLocks noGrp="1"/>
          </p:cNvSpPr>
          <p:nvPr>
            <p:ph type="sldNum" sz="quarter" idx="12"/>
          </p:nvPr>
        </p:nvSpPr>
        <p:spPr>
          <a:xfrm>
            <a:off x="8156448" y="6422064"/>
            <a:ext cx="762000" cy="365125"/>
          </a:xfrm>
        </p:spPr>
        <p:txBody>
          <a:bodyPr/>
          <a:lstStyle/>
          <a:p>
            <a:fld id="{2AA957AF-53C0-420B-9C2D-77DB1416566C}" type="slidenum">
              <a:rPr kumimoji="0" lang="en-US" smtClean="0"/>
              <a:pPr/>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sl-SI" smtClean="0"/>
              <a:t>Kliknite, če želite urediti slog naslova matrice</a:t>
            </a:r>
            <a:endParaRPr kumimoji="0" lang="en-US"/>
          </a:p>
        </p:txBody>
      </p:sp>
      <p:sp>
        <p:nvSpPr>
          <p:cNvPr id="3" name="Ograda slike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sl-SI" smtClean="0"/>
              <a:t>Kliknite ikono, če želite dodati sliko</a:t>
            </a:r>
            <a:endParaRPr kumimoji="0" lang="en-US" dirty="0"/>
          </a:p>
        </p:txBody>
      </p:sp>
      <p:sp>
        <p:nvSpPr>
          <p:cNvPr id="4" name="Ograda besedila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sl-SI" smtClean="0"/>
              <a:t>Kliknite, če želite urediti sloge besedila matrice</a:t>
            </a:r>
          </a:p>
        </p:txBody>
      </p:sp>
      <p:sp>
        <p:nvSpPr>
          <p:cNvPr id="5" name="Ograda datuma 4"/>
          <p:cNvSpPr>
            <a:spLocks noGrp="1"/>
          </p:cNvSpPr>
          <p:nvPr>
            <p:ph type="dt" sz="half" idx="10"/>
          </p:nvPr>
        </p:nvSpPr>
        <p:spPr>
          <a:xfrm>
            <a:off x="457200" y="6422064"/>
            <a:ext cx="2133600" cy="365125"/>
          </a:xfrm>
        </p:spPr>
        <p:txBody>
          <a:bodyPr/>
          <a:lstStyle/>
          <a:p>
            <a:fld id="{E637BB6B-EE1B-48FB-8575-0D55C373DE88}" type="datetimeFigureOut">
              <a:rPr lang="en-US" smtClean="0"/>
              <a:pPr/>
              <a:t>12/18/2017</a:t>
            </a:fld>
            <a:endParaRPr lang="en-US"/>
          </a:p>
        </p:txBody>
      </p:sp>
      <p:sp>
        <p:nvSpPr>
          <p:cNvPr id="6" name="Ograda noge 5"/>
          <p:cNvSpPr>
            <a:spLocks noGrp="1"/>
          </p:cNvSpPr>
          <p:nvPr>
            <p:ph type="ftr" sz="quarter" idx="11"/>
          </p:nvPr>
        </p:nvSpPr>
        <p:spPr/>
        <p:txBody>
          <a:bodyPr/>
          <a:lstStyle/>
          <a:p>
            <a:endParaRPr kumimoji="0" lang="en-US"/>
          </a:p>
        </p:txBody>
      </p:sp>
      <p:sp>
        <p:nvSpPr>
          <p:cNvPr id="7" name="Ograda številke diapozitiva 6"/>
          <p:cNvSpPr>
            <a:spLocks noGrp="1"/>
          </p:cNvSpPr>
          <p:nvPr>
            <p:ph type="sldNum" sz="quarter" idx="12"/>
          </p:nvPr>
        </p:nvSpPr>
        <p:spPr/>
        <p:txBody>
          <a:bodyPr/>
          <a:lstStyle/>
          <a:p>
            <a:fld id="{2AA957AF-53C0-420B-9C2D-77DB1416566C}" type="slidenum">
              <a:rPr kumimoji="0" lang="en-US" smtClean="0"/>
              <a:pPr/>
              <a:t>‹#›</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Prostoročno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Prostoročno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Ograda naslova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sl-SI" smtClean="0"/>
              <a:t>Kliknite, če želite urediti slog naslova matrice</a:t>
            </a:r>
            <a:endParaRPr kumimoji="0" lang="en-US"/>
          </a:p>
        </p:txBody>
      </p:sp>
      <p:sp>
        <p:nvSpPr>
          <p:cNvPr id="30" name="Ograda besedila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sl-SI" smtClean="0"/>
              <a:t>Kliknite, če želite urediti sloge besedila matrice</a:t>
            </a:r>
          </a:p>
          <a:p>
            <a:pPr lvl="1" eaLnBrk="1" latinLnBrk="0" hangingPunct="1"/>
            <a:r>
              <a:rPr kumimoji="0" lang="sl-SI" smtClean="0"/>
              <a:t>Druga raven</a:t>
            </a:r>
          </a:p>
          <a:p>
            <a:pPr lvl="2" eaLnBrk="1" latinLnBrk="0" hangingPunct="1"/>
            <a:r>
              <a:rPr kumimoji="0" lang="sl-SI" smtClean="0"/>
              <a:t>Tretja raven</a:t>
            </a:r>
          </a:p>
          <a:p>
            <a:pPr lvl="3" eaLnBrk="1" latinLnBrk="0" hangingPunct="1"/>
            <a:r>
              <a:rPr kumimoji="0" lang="sl-SI" smtClean="0"/>
              <a:t>Četrta raven</a:t>
            </a:r>
          </a:p>
          <a:p>
            <a:pPr lvl="4" eaLnBrk="1" latinLnBrk="0" hangingPunct="1"/>
            <a:r>
              <a:rPr kumimoji="0" lang="sl-SI" smtClean="0"/>
              <a:t>Peta raven</a:t>
            </a:r>
            <a:endParaRPr kumimoji="0" lang="en-US"/>
          </a:p>
        </p:txBody>
      </p:sp>
      <p:sp>
        <p:nvSpPr>
          <p:cNvPr id="10" name="Ograda datuma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E637BB6B-EE1B-48FB-8575-0D55C373DE88}" type="datetimeFigureOut">
              <a:rPr lang="en-US" smtClean="0"/>
              <a:pPr/>
              <a:t>12/18/2017</a:t>
            </a:fld>
            <a:endParaRPr lang="en-US" sz="1000">
              <a:solidFill>
                <a:schemeClr val="tx2">
                  <a:shade val="50000"/>
                </a:schemeClr>
              </a:solidFill>
            </a:endParaRPr>
          </a:p>
        </p:txBody>
      </p:sp>
      <p:sp>
        <p:nvSpPr>
          <p:cNvPr id="22" name="Ograda noge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lgn="ctr" eaLnBrk="1" latinLnBrk="0" hangingPunct="1"/>
            <a:endParaRPr kumimoji="0" lang="en-US" sz="1000" dirty="0">
              <a:solidFill>
                <a:schemeClr val="tx2">
                  <a:shade val="50000"/>
                </a:schemeClr>
              </a:solidFill>
            </a:endParaRPr>
          </a:p>
        </p:txBody>
      </p:sp>
      <p:sp>
        <p:nvSpPr>
          <p:cNvPr id="18" name="Ograda številke diapozitiva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2AA957AF-53C0-420B-9C2D-77DB1416566C}" type="slidenum">
              <a:rPr kumimoji="0" lang="en-US" smtClean="0"/>
              <a:pPr/>
              <a:t>‹#›</a:t>
            </a:fld>
            <a:endParaRPr kumimoji="0" lang="en-US" sz="1000" dirty="0">
              <a:solidFill>
                <a:schemeClr val="tx2">
                  <a:shade val="50000"/>
                </a:schemeClr>
              </a:solidFill>
            </a:endParaRP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srl.si/sql_pdf/SRL_2016_3_01.pdf" TargetMode="External"/><Relationship Id="rId2" Type="http://schemas.openxmlformats.org/officeDocument/2006/relationships/hyperlink" Target="http://www.srl.si/sql_pdf/SRL_2016_3_02.pdf" TargetMode="External"/><Relationship Id="rId1" Type="http://schemas.openxmlformats.org/officeDocument/2006/relationships/slideLayout" Target="../slideLayouts/slideLayout2.xml"/><Relationship Id="rId4" Type="http://schemas.openxmlformats.org/officeDocument/2006/relationships/hyperlink" Target="https://sl.wikiversity.org/wiki/Ob_Pre%C5%A1ernu"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sl.wikisource.org/wiki/Slovo_od_mladosti_(razli%C4%8Dice)" TargetMode="External"/><Relationship Id="rId2" Type="http://schemas.openxmlformats.org/officeDocument/2006/relationships/hyperlink" Target="https://sl.wikisource.org/wiki/Dohtar_(razli%C4%8Dice)" TargetMode="Externa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hyperlink" Target="http://dlib.si/results/?query='keywords=clevelanda'&amp;pageSize=25&amp;ftype=rokopisi" TargetMode="External"/><Relationship Id="rId4" Type="http://schemas.openxmlformats.org/officeDocument/2006/relationships/hyperlink" Target="https://commons.wikimedia.org/w/index.php?search=rokopis+iz+clevelanda&amp;title=Special:Search&amp;go=Pojdi+na&amp;searchToken=ag73369ksvuagxdzogojlmfge"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commons.wikimedia.org/wiki/Commons:Navedba_licence"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altLang="sl-SI" smtClean="0"/>
              <a:t>Ob novi Prešerniani </a:t>
            </a:r>
            <a:endParaRPr lang="sl-SI"/>
          </a:p>
        </p:txBody>
      </p:sp>
      <p:sp>
        <p:nvSpPr>
          <p:cNvPr id="3" name="Podnaslov 2"/>
          <p:cNvSpPr>
            <a:spLocks noGrp="1"/>
          </p:cNvSpPr>
          <p:nvPr>
            <p:ph type="subTitle" idx="1"/>
          </p:nvPr>
        </p:nvSpPr>
        <p:spPr/>
        <p:txBody>
          <a:bodyPr/>
          <a:lstStyle/>
          <a:p>
            <a:r>
              <a:rPr lang="sl-SI" smtClean="0"/>
              <a:t>Miran Hladnik</a:t>
            </a:r>
            <a:endParaRPr lang="sl-SI"/>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3528" y="278689"/>
            <a:ext cx="8136903" cy="1143000"/>
          </a:xfrm>
        </p:spPr>
        <p:txBody>
          <a:bodyPr>
            <a:noAutofit/>
          </a:bodyPr>
          <a:lstStyle/>
          <a:p>
            <a:r>
              <a:rPr lang="sl-SI" sz="2400" dirty="0" smtClean="0"/>
              <a:t>Prešernov predalnik oz. rjuha: Jožef </a:t>
            </a:r>
            <a:r>
              <a:rPr lang="sl-SI" sz="2400" dirty="0" err="1" smtClean="0"/>
              <a:t>Dagarin</a:t>
            </a:r>
            <a:r>
              <a:rPr lang="sl-SI" sz="2400" dirty="0" smtClean="0"/>
              <a:t> </a:t>
            </a:r>
            <a:r>
              <a:rPr lang="sl-SI" sz="2400" dirty="0"/>
              <a:t>&gt; </a:t>
            </a:r>
            <a:r>
              <a:rPr lang="sl-SI" sz="2400" dirty="0" smtClean="0"/>
              <a:t>Janez Bleiweis </a:t>
            </a:r>
            <a:r>
              <a:rPr lang="sl-SI" sz="2400" dirty="0"/>
              <a:t>&gt; Ernestina </a:t>
            </a:r>
            <a:r>
              <a:rPr lang="sl-SI" sz="2400" dirty="0" smtClean="0"/>
              <a:t>Jelovšek </a:t>
            </a:r>
            <a:r>
              <a:rPr lang="sl-SI" sz="1800" dirty="0" smtClean="0"/>
              <a:t>(advokat Ferdinand Pogačnik) </a:t>
            </a:r>
            <a:r>
              <a:rPr lang="sl-SI" sz="2400" dirty="0" smtClean="0"/>
              <a:t>&gt; </a:t>
            </a:r>
            <a:r>
              <a:rPr lang="sl-SI" sz="2400" dirty="0" smtClean="0"/>
              <a:t>Radoslav Razlag </a:t>
            </a:r>
            <a:r>
              <a:rPr lang="sl-SI" sz="2400" dirty="0"/>
              <a:t>&gt; </a:t>
            </a:r>
            <a:r>
              <a:rPr lang="sl-SI" sz="2400" dirty="0" smtClean="0"/>
              <a:t>Fran Levstik </a:t>
            </a:r>
            <a:r>
              <a:rPr lang="sl-SI" sz="2400" dirty="0"/>
              <a:t>&gt; </a:t>
            </a:r>
            <a:r>
              <a:rPr lang="sl-SI" sz="2400" dirty="0" smtClean="0"/>
              <a:t>Emil Gutman </a:t>
            </a:r>
            <a:r>
              <a:rPr lang="sl-SI" sz="2400" dirty="0"/>
              <a:t>&gt; </a:t>
            </a:r>
            <a:r>
              <a:rPr lang="sl-SI" sz="2400" dirty="0" smtClean="0"/>
              <a:t>Fran Levec </a:t>
            </a:r>
            <a:r>
              <a:rPr lang="sl-SI" sz="2400" dirty="0"/>
              <a:t>&gt; </a:t>
            </a:r>
            <a:r>
              <a:rPr lang="sl-SI" sz="2400" dirty="0" err="1" smtClean="0"/>
              <a:t>Otomar</a:t>
            </a:r>
            <a:r>
              <a:rPr lang="sl-SI" sz="2400" dirty="0" smtClean="0"/>
              <a:t> Bamberg </a:t>
            </a:r>
            <a:r>
              <a:rPr lang="sl-SI" sz="2400" dirty="0"/>
              <a:t>&gt; </a:t>
            </a:r>
            <a:r>
              <a:rPr lang="sl-SI" sz="2400" dirty="0" smtClean="0"/>
              <a:t>Luka </a:t>
            </a:r>
            <a:r>
              <a:rPr lang="sl-SI" sz="2400" dirty="0" smtClean="0"/>
              <a:t>Pintar &gt; NUK </a:t>
            </a:r>
            <a:r>
              <a:rPr lang="sl-SI" sz="1600" dirty="0" smtClean="0"/>
              <a:t>katalogizacija 1918</a:t>
            </a:r>
            <a:r>
              <a:rPr lang="sl-SI" sz="2400" dirty="0" smtClean="0"/>
              <a:t>)</a:t>
            </a:r>
            <a:endParaRPr lang="sl-SI" sz="2400" dirty="0"/>
          </a:p>
        </p:txBody>
      </p:sp>
      <p:pic>
        <p:nvPicPr>
          <p:cNvPr id="1026" name="Picture 2" descr="Portret"/>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5519096" y="4464210"/>
            <a:ext cx="1341120" cy="19507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rtr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31584" y="1684201"/>
            <a:ext cx="1370230" cy="22421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rtr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12871" y="1762228"/>
            <a:ext cx="1368152" cy="21641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ortre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92080" y="1737616"/>
            <a:ext cx="1777175" cy="22133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ortre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80312" y="1610747"/>
            <a:ext cx="1584177" cy="234026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ortret"/>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163172" y="4471432"/>
            <a:ext cx="1474377" cy="194349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ortret"/>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40561" y="4437257"/>
            <a:ext cx="1275523" cy="201184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upload.wikimedia.org/wikipedia/commons/thumb/6/63/Upload_free_image_notext.svg/191px-Upload_free_image_notext.svg.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7504" y="2264762"/>
            <a:ext cx="1661633" cy="16616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https://upload.wikimedia.org/wikipedia/commons/thumb/6/63/Upload_free_image_notext.svg/191px-Upload_free_image_notext.svg.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0681" y="4612364"/>
            <a:ext cx="1661633" cy="1661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424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smtClean="0"/>
              <a:t>Miha Kastelic 1: v varstvu Emila Gutmana</a:t>
            </a:r>
            <a:endParaRPr lang="sl-SI" dirty="0"/>
          </a:p>
        </p:txBody>
      </p:sp>
      <p:pic>
        <p:nvPicPr>
          <p:cNvPr id="2050" name="Picture 2" descr="Portret"/>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83568" y="1700807"/>
            <a:ext cx="2088232" cy="3284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3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Miha Kastelic 2</a:t>
            </a:r>
            <a:endParaRPr lang="sl-SI" dirty="0"/>
          </a:p>
        </p:txBody>
      </p:sp>
      <p:sp>
        <p:nvSpPr>
          <p:cNvPr id="3" name="Označba mesta vsebine 2"/>
          <p:cNvSpPr>
            <a:spLocks noGrp="1"/>
          </p:cNvSpPr>
          <p:nvPr>
            <p:ph idx="1"/>
          </p:nvPr>
        </p:nvSpPr>
        <p:spPr/>
        <p:txBody>
          <a:bodyPr/>
          <a:lstStyle/>
          <a:p>
            <a:r>
              <a:rPr lang="sl-SI" dirty="0" smtClean="0"/>
              <a:t>Zapuščina Kasteličeve hčerke </a:t>
            </a:r>
            <a:r>
              <a:rPr lang="sl-SI" dirty="0" err="1" smtClean="0"/>
              <a:t>Amalie</a:t>
            </a:r>
            <a:r>
              <a:rPr lang="sl-SI" dirty="0" smtClean="0"/>
              <a:t> </a:t>
            </a:r>
          </a:p>
          <a:p>
            <a:pPr marL="36576" indent="0">
              <a:buNone/>
            </a:pPr>
            <a:r>
              <a:rPr lang="sl-SI" dirty="0" smtClean="0"/>
              <a:t>Pfeifer</a:t>
            </a:r>
            <a:endParaRPr lang="sl-SI" dirty="0"/>
          </a:p>
        </p:txBody>
      </p:sp>
    </p:spTree>
    <p:extLst>
      <p:ext uri="{BB962C8B-B14F-4D97-AF65-F5344CB8AC3E}">
        <p14:creationId xmlns:p14="http://schemas.microsoft.com/office/powerpoint/2010/main" val="859048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Miha Kastelic 3</a:t>
            </a:r>
            <a:endParaRPr lang="sl-SI" dirty="0"/>
          </a:p>
        </p:txBody>
      </p:sp>
      <p:sp>
        <p:nvSpPr>
          <p:cNvPr id="3" name="Označba mesta vsebine 2"/>
          <p:cNvSpPr>
            <a:spLocks noGrp="1"/>
          </p:cNvSpPr>
          <p:nvPr>
            <p:ph idx="1"/>
          </p:nvPr>
        </p:nvSpPr>
        <p:spPr/>
        <p:txBody>
          <a:bodyPr/>
          <a:lstStyle/>
          <a:p>
            <a:r>
              <a:rPr lang="sl-SI" dirty="0" smtClean="0"/>
              <a:t>Sveženj v lasti Slovenske matice</a:t>
            </a:r>
            <a:endParaRPr lang="sl-SI" dirty="0"/>
          </a:p>
        </p:txBody>
      </p:sp>
    </p:spTree>
    <p:extLst>
      <p:ext uri="{BB962C8B-B14F-4D97-AF65-F5344CB8AC3E}">
        <p14:creationId xmlns:p14="http://schemas.microsoft.com/office/powerpoint/2010/main" val="1848782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Dva rokopisa </a:t>
            </a:r>
            <a:r>
              <a:rPr lang="sl-SI" i="1" dirty="0" smtClean="0"/>
              <a:t>Poezij</a:t>
            </a:r>
            <a:endParaRPr lang="sl-SI" i="1" dirty="0"/>
          </a:p>
        </p:txBody>
      </p:sp>
      <p:sp>
        <p:nvSpPr>
          <p:cNvPr id="3" name="Označba mesta vsebine 2"/>
          <p:cNvSpPr>
            <a:spLocks noGrp="1"/>
          </p:cNvSpPr>
          <p:nvPr>
            <p:ph idx="1"/>
          </p:nvPr>
        </p:nvSpPr>
        <p:spPr>
          <a:xfrm>
            <a:off x="457200" y="1600201"/>
            <a:ext cx="7467600" cy="1828800"/>
          </a:xfrm>
        </p:spPr>
        <p:txBody>
          <a:bodyPr/>
          <a:lstStyle/>
          <a:p>
            <a:r>
              <a:rPr lang="sl-SI" dirty="0" smtClean="0"/>
              <a:t>Revizijski izvod</a:t>
            </a:r>
          </a:p>
          <a:p>
            <a:r>
              <a:rPr lang="sl-SI" dirty="0" smtClean="0"/>
              <a:t>Tiskarski izvod</a:t>
            </a:r>
          </a:p>
          <a:p>
            <a:r>
              <a:rPr lang="sl-SI" dirty="0" smtClean="0"/>
              <a:t>Še tretji izvod?</a:t>
            </a:r>
            <a:endParaRPr lang="sl-SI" dirty="0"/>
          </a:p>
        </p:txBody>
      </p:sp>
    </p:spTree>
    <p:extLst>
      <p:ext uri="{BB962C8B-B14F-4D97-AF65-F5344CB8AC3E}">
        <p14:creationId xmlns:p14="http://schemas.microsoft.com/office/powerpoint/2010/main" val="530631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Celjski zbiratelji</a:t>
            </a:r>
            <a:endParaRPr lang="sl-SI" dirty="0"/>
          </a:p>
        </p:txBody>
      </p:sp>
      <p:sp>
        <p:nvSpPr>
          <p:cNvPr id="3" name="Označba mesta vsebine 2"/>
          <p:cNvSpPr>
            <a:spLocks noGrp="1"/>
          </p:cNvSpPr>
          <p:nvPr>
            <p:ph idx="1"/>
          </p:nvPr>
        </p:nvSpPr>
        <p:spPr>
          <a:xfrm>
            <a:off x="457200" y="1600201"/>
            <a:ext cx="7467600" cy="2044824"/>
          </a:xfrm>
        </p:spPr>
        <p:txBody>
          <a:bodyPr>
            <a:normAutofit fontScale="92500"/>
          </a:bodyPr>
          <a:lstStyle/>
          <a:p>
            <a:r>
              <a:rPr lang="sl-SI" sz="2000" dirty="0" smtClean="0"/>
              <a:t>Ernestina Jelovšek 1878 v Celju &gt; Ivan Dečko &gt; slavist </a:t>
            </a:r>
            <a:r>
              <a:rPr lang="sl-SI" dirty="0" smtClean="0"/>
              <a:t>Pavel Strmšek (Benečanska trojka, Tri želje) </a:t>
            </a:r>
            <a:endParaRPr lang="sl-SI" dirty="0" smtClean="0"/>
          </a:p>
          <a:p>
            <a:r>
              <a:rPr lang="sl-SI" dirty="0" smtClean="0"/>
              <a:t>trgovec in muzealec Martin </a:t>
            </a:r>
            <a:r>
              <a:rPr lang="sl-SI" dirty="0" smtClean="0"/>
              <a:t>Perc</a:t>
            </a:r>
          </a:p>
          <a:p>
            <a:r>
              <a:rPr lang="sl-SI" dirty="0" smtClean="0"/>
              <a:t>slavist Josip </a:t>
            </a:r>
            <a:r>
              <a:rPr lang="sl-SI" dirty="0" smtClean="0"/>
              <a:t>Tominšek</a:t>
            </a:r>
          </a:p>
          <a:p>
            <a:endParaRPr lang="sl-SI" dirty="0"/>
          </a:p>
        </p:txBody>
      </p:sp>
      <p:pic>
        <p:nvPicPr>
          <p:cNvPr id="7" name="Picture 2" descr="Rezultat iskanja slik za &quot;josip tominšek&quo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77050" y="3806290"/>
            <a:ext cx="2095500" cy="286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64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smtClean="0"/>
              <a:t>Zapuščina </a:t>
            </a:r>
            <a:r>
              <a:rPr lang="sl-SI" dirty="0" err="1" smtClean="0"/>
              <a:t>Benvenuta</a:t>
            </a:r>
            <a:r>
              <a:rPr lang="sl-SI" dirty="0" smtClean="0"/>
              <a:t> Crobatha</a:t>
            </a:r>
            <a:endParaRPr lang="sl-SI" dirty="0"/>
          </a:p>
        </p:txBody>
      </p:sp>
      <p:sp>
        <p:nvSpPr>
          <p:cNvPr id="3" name="Označba mesta vsebine 2"/>
          <p:cNvSpPr>
            <a:spLocks noGrp="1"/>
          </p:cNvSpPr>
          <p:nvPr>
            <p:ph idx="1"/>
          </p:nvPr>
        </p:nvSpPr>
        <p:spPr>
          <a:xfrm>
            <a:off x="457200" y="1600200"/>
            <a:ext cx="5122912" cy="4421087"/>
          </a:xfrm>
        </p:spPr>
        <p:txBody>
          <a:bodyPr>
            <a:normAutofit lnSpcReduction="10000"/>
          </a:bodyPr>
          <a:lstStyle/>
          <a:p>
            <a:r>
              <a:rPr lang="sl-SI" dirty="0" smtClean="0"/>
              <a:t>Frančiškanska knjižnica (Angelik Tominec)</a:t>
            </a:r>
          </a:p>
          <a:p>
            <a:r>
              <a:rPr lang="sl-SI" dirty="0" smtClean="0"/>
              <a:t>Zbiratelji Peter </a:t>
            </a:r>
            <a:r>
              <a:rPr lang="sl-SI" dirty="0" err="1" smtClean="0"/>
              <a:t>Romavh</a:t>
            </a:r>
            <a:r>
              <a:rPr lang="sl-SI" dirty="0" smtClean="0"/>
              <a:t> &gt; njegova vdova &gt; </a:t>
            </a:r>
            <a:r>
              <a:rPr lang="sl-SI" dirty="0" err="1" smtClean="0"/>
              <a:t>Elko</a:t>
            </a:r>
            <a:r>
              <a:rPr lang="sl-SI" dirty="0" smtClean="0"/>
              <a:t> Justin, </a:t>
            </a:r>
            <a:endParaRPr lang="sl-SI" dirty="0" smtClean="0"/>
          </a:p>
          <a:p>
            <a:r>
              <a:rPr lang="sl-SI" dirty="0" smtClean="0"/>
              <a:t>Marja Boršnik</a:t>
            </a:r>
          </a:p>
          <a:p>
            <a:r>
              <a:rPr lang="sl-SI" dirty="0" smtClean="0"/>
              <a:t>„starejši kranjski občan“ &gt; Črtomir Zorec</a:t>
            </a:r>
          </a:p>
          <a:p>
            <a:r>
              <a:rPr lang="sl-SI" dirty="0" smtClean="0"/>
              <a:t>Jesenka Boštjančič</a:t>
            </a:r>
            <a:endParaRPr lang="sl-SI" dirty="0" smtClean="0"/>
          </a:p>
          <a:p>
            <a:endParaRPr lang="sl-SI" dirty="0"/>
          </a:p>
        </p:txBody>
      </p:sp>
      <p:pic>
        <p:nvPicPr>
          <p:cNvPr id="3074" name="Picture 2" descr="Črtomir Zorec.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32562" y="1613858"/>
            <a:ext cx="2095500" cy="3133726"/>
          </a:xfrm>
          <a:prstGeom prst="rect">
            <a:avLst/>
          </a:prstGeom>
          <a:noFill/>
          <a:extLst>
            <a:ext uri="{909E8E84-426E-40DD-AFC4-6F175D3DCCD1}">
              <a14:hiddenFill xmlns:a14="http://schemas.microsoft.com/office/drawing/2010/main">
                <a:solidFill>
                  <a:srgbClr val="FFFFFF"/>
                </a:solidFill>
              </a14:hiddenFill>
            </a:ext>
          </a:extLst>
        </p:spPr>
      </p:pic>
      <p:pic>
        <p:nvPicPr>
          <p:cNvPr id="4" name="Slika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2424" y="4929201"/>
            <a:ext cx="2555776" cy="1916832"/>
          </a:xfrm>
          <a:prstGeom prst="rect">
            <a:avLst/>
          </a:prstGeom>
        </p:spPr>
      </p:pic>
    </p:spTree>
    <p:extLst>
      <p:ext uri="{BB962C8B-B14F-4D97-AF65-F5344CB8AC3E}">
        <p14:creationId xmlns:p14="http://schemas.microsoft.com/office/powerpoint/2010/main" val="2731534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Tomo Zupan</a:t>
            </a:r>
            <a:endParaRPr lang="sl-SI" dirty="0"/>
          </a:p>
        </p:txBody>
      </p:sp>
      <p:pic>
        <p:nvPicPr>
          <p:cNvPr id="4098" name="Picture 2" descr="Portret"/>
          <p:cNvPicPr>
            <a:picLocks noGrp="1" noChangeAspect="1" noChangeArrowheads="1"/>
          </p:cNvPicPr>
          <p:nvPr>
            <p:ph sz="half" idx="1"/>
          </p:nvPr>
        </p:nvPicPr>
        <p:blipFill>
          <a:blip r:embed="rId2">
            <a:extLst>
              <a:ext uri="{28A0092B-C50C-407E-A947-70E740481C1C}">
                <a14:useLocalDpi xmlns:a14="http://schemas.microsoft.com/office/drawing/2010/main"/>
              </a:ext>
            </a:extLst>
          </a:blip>
          <a:stretch>
            <a:fillRect/>
          </a:stretch>
        </p:blipFill>
        <p:spPr bwMode="auto">
          <a:xfrm>
            <a:off x="6156176" y="3212976"/>
            <a:ext cx="2794000" cy="3479800"/>
          </a:xfrm>
          <a:prstGeom prst="rect">
            <a:avLst/>
          </a:prstGeom>
          <a:noFill/>
          <a:extLst>
            <a:ext uri="{909E8E84-426E-40DD-AFC4-6F175D3DCCD1}">
              <a14:hiddenFill xmlns:a14="http://schemas.microsoft.com/office/drawing/2010/main">
                <a:solidFill>
                  <a:srgbClr val="FFFFFF"/>
                </a:solidFill>
              </a14:hiddenFill>
            </a:ext>
          </a:extLst>
        </p:spPr>
      </p:pic>
      <p:sp>
        <p:nvSpPr>
          <p:cNvPr id="3" name="Označba mesta vsebine 2"/>
          <p:cNvSpPr>
            <a:spLocks noGrp="1"/>
          </p:cNvSpPr>
          <p:nvPr>
            <p:ph sz="half" idx="2"/>
          </p:nvPr>
        </p:nvSpPr>
        <p:spPr>
          <a:xfrm>
            <a:off x="323528" y="1417638"/>
            <a:ext cx="6480720" cy="4525963"/>
          </a:xfrm>
        </p:spPr>
        <p:txBody>
          <a:bodyPr/>
          <a:lstStyle/>
          <a:p>
            <a:r>
              <a:rPr lang="sl-SI" dirty="0" smtClean="0"/>
              <a:t>Romarska 1870 (prvi faksimile v Zvonu)</a:t>
            </a:r>
            <a:br>
              <a:rPr lang="sl-SI" dirty="0" smtClean="0"/>
            </a:br>
            <a:r>
              <a:rPr lang="sl-SI" dirty="0" smtClean="0"/>
              <a:t>Katra &gt; Ivan Zupan</a:t>
            </a:r>
          </a:p>
          <a:p>
            <a:r>
              <a:rPr lang="sl-SI" dirty="0" smtClean="0"/>
              <a:t>Posvetilo (</a:t>
            </a:r>
            <a:r>
              <a:rPr lang="sl-SI" dirty="0" err="1" smtClean="0"/>
              <a:t>Giontini</a:t>
            </a:r>
            <a:r>
              <a:rPr lang="sl-SI" dirty="0" smtClean="0"/>
              <a:t>)</a:t>
            </a:r>
          </a:p>
          <a:p>
            <a:r>
              <a:rPr lang="sl-SI" dirty="0" smtClean="0"/>
              <a:t>Pismo staršem (Lenka)</a:t>
            </a:r>
          </a:p>
          <a:p>
            <a:r>
              <a:rPr lang="sl-SI" dirty="0" smtClean="0"/>
              <a:t>Avgust Žigon je Zupanovo zapuščino, ki je danes v NUK-u </a:t>
            </a:r>
            <a:r>
              <a:rPr lang="sl-SI" dirty="0" err="1" smtClean="0"/>
              <a:t>natačno</a:t>
            </a:r>
            <a:r>
              <a:rPr lang="sl-SI" dirty="0" smtClean="0"/>
              <a:t> pregledal.</a:t>
            </a:r>
          </a:p>
          <a:p>
            <a:endParaRPr lang="sl-SI" dirty="0"/>
          </a:p>
        </p:txBody>
      </p:sp>
    </p:spTree>
    <p:extLst>
      <p:ext uri="{BB962C8B-B14F-4D97-AF65-F5344CB8AC3E}">
        <p14:creationId xmlns:p14="http://schemas.microsoft.com/office/powerpoint/2010/main" val="3938464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smtClean="0"/>
              <a:t>Najdbe in </a:t>
            </a:r>
            <a:r>
              <a:rPr lang="sl-SI" dirty="0" smtClean="0"/>
              <a:t>„najdbe“ </a:t>
            </a:r>
            <a:r>
              <a:rPr lang="sl-SI" dirty="0" smtClean="0"/>
              <a:t>Franceta Kidriča</a:t>
            </a:r>
            <a:endParaRPr lang="sl-SI" dirty="0"/>
          </a:p>
        </p:txBody>
      </p:sp>
      <p:pic>
        <p:nvPicPr>
          <p:cNvPr id="3074" name="Picture 2" descr="Portret"/>
          <p:cNvPicPr>
            <a:picLocks noGrp="1" noChangeAspect="1" noChangeArrowheads="1"/>
          </p:cNvPicPr>
          <p:nvPr>
            <p:ph sz="half" idx="1"/>
          </p:nvPr>
        </p:nvPicPr>
        <p:blipFill>
          <a:blip r:embed="rId2">
            <a:extLst>
              <a:ext uri="{28A0092B-C50C-407E-A947-70E740481C1C}">
                <a14:useLocalDpi xmlns:a14="http://schemas.microsoft.com/office/drawing/2010/main"/>
              </a:ext>
            </a:extLst>
          </a:blip>
          <a:stretch>
            <a:fillRect/>
          </a:stretch>
        </p:blipFill>
        <p:spPr bwMode="auto">
          <a:xfrm>
            <a:off x="6804248" y="3645024"/>
            <a:ext cx="2095500" cy="3076575"/>
          </a:xfrm>
          <a:prstGeom prst="rect">
            <a:avLst/>
          </a:prstGeom>
          <a:noFill/>
          <a:extLst>
            <a:ext uri="{909E8E84-426E-40DD-AFC4-6F175D3DCCD1}">
              <a14:hiddenFill xmlns:a14="http://schemas.microsoft.com/office/drawing/2010/main">
                <a:solidFill>
                  <a:srgbClr val="FFFFFF"/>
                </a:solidFill>
              </a14:hiddenFill>
            </a:ext>
          </a:extLst>
        </p:spPr>
      </p:pic>
      <p:sp>
        <p:nvSpPr>
          <p:cNvPr id="3" name="Označba mesta vsebine 2"/>
          <p:cNvSpPr>
            <a:spLocks noGrp="1"/>
          </p:cNvSpPr>
          <p:nvPr>
            <p:ph sz="half" idx="2"/>
          </p:nvPr>
        </p:nvSpPr>
        <p:spPr>
          <a:xfrm>
            <a:off x="448072" y="1503636"/>
            <a:ext cx="6572200" cy="4525963"/>
          </a:xfrm>
        </p:spPr>
        <p:txBody>
          <a:bodyPr/>
          <a:lstStyle/>
          <a:p>
            <a:r>
              <a:rPr lang="sl-SI" dirty="0" smtClean="0"/>
              <a:t>pismo Urbančičevim (A. G. 1935) &gt; ZD</a:t>
            </a:r>
          </a:p>
          <a:p>
            <a:r>
              <a:rPr lang="sl-SI" dirty="0" smtClean="0"/>
              <a:t>Stara ciganka (Fr. Kuralt iz Šenčurja) &gt; ?</a:t>
            </a:r>
          </a:p>
          <a:p>
            <a:r>
              <a:rPr lang="sl-SI" dirty="0" smtClean="0"/>
              <a:t>Pismo </a:t>
            </a:r>
            <a:r>
              <a:rPr lang="sl-SI" dirty="0" err="1" smtClean="0"/>
              <a:t>Barbu</a:t>
            </a:r>
            <a:r>
              <a:rPr lang="sl-SI" dirty="0" smtClean="0"/>
              <a:t> ? 1937</a:t>
            </a:r>
          </a:p>
          <a:p>
            <a:r>
              <a:rPr lang="sl-SI" dirty="0" smtClean="0"/>
              <a:t>Sonet </a:t>
            </a:r>
            <a:r>
              <a:rPr lang="sl-SI" dirty="0" err="1" smtClean="0"/>
              <a:t>Hradeckemu</a:t>
            </a:r>
            <a:r>
              <a:rPr lang="sl-SI" dirty="0" smtClean="0"/>
              <a:t> (Štefan </a:t>
            </a:r>
            <a:r>
              <a:rPr lang="sl-SI" dirty="0" err="1" smtClean="0"/>
              <a:t>Tausig</a:t>
            </a:r>
            <a:r>
              <a:rPr lang="sl-SI" dirty="0" smtClean="0"/>
              <a:t>) &gt; SAZU</a:t>
            </a:r>
          </a:p>
          <a:p>
            <a:r>
              <a:rPr lang="sl-SI" dirty="0" smtClean="0"/>
              <a:t>Paskvil Kako se farjem trebuhi rede ?</a:t>
            </a:r>
          </a:p>
          <a:p>
            <a:r>
              <a:rPr lang="sl-SI" dirty="0" smtClean="0"/>
              <a:t>Samo Tončka Šarabon (E. Justin) … </a:t>
            </a:r>
            <a:endParaRPr lang="sl-SI" dirty="0"/>
          </a:p>
        </p:txBody>
      </p:sp>
    </p:spTree>
    <p:extLst>
      <p:ext uri="{BB962C8B-B14F-4D97-AF65-F5344CB8AC3E}">
        <p14:creationId xmlns:p14="http://schemas.microsoft.com/office/powerpoint/2010/main" val="2911760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smtClean="0"/>
              <a:t>Polhograjski </a:t>
            </a:r>
            <a:r>
              <a:rPr lang="sl-SI" dirty="0" smtClean="0"/>
              <a:t>rokopisi </a:t>
            </a:r>
            <a:r>
              <a:rPr lang="sl-SI" sz="3600" dirty="0" smtClean="0"/>
              <a:t>(Sveti </a:t>
            </a:r>
            <a:r>
              <a:rPr lang="sl-SI" sz="3600" dirty="0" err="1" smtClean="0"/>
              <a:t>Senan</a:t>
            </a:r>
            <a:r>
              <a:rPr lang="sl-SI" sz="3600" dirty="0" smtClean="0"/>
              <a:t>, Nebeška procesija, 4 nemški soneti)</a:t>
            </a:r>
            <a:endParaRPr lang="sl-SI" dirty="0"/>
          </a:p>
        </p:txBody>
      </p:sp>
      <p:sp>
        <p:nvSpPr>
          <p:cNvPr id="3" name="Označba mesta vsebine 2"/>
          <p:cNvSpPr>
            <a:spLocks noGrp="1"/>
          </p:cNvSpPr>
          <p:nvPr>
            <p:ph idx="1"/>
          </p:nvPr>
        </p:nvSpPr>
        <p:spPr>
          <a:xfrm>
            <a:off x="457200" y="1600201"/>
            <a:ext cx="7467600" cy="3629000"/>
          </a:xfrm>
        </p:spPr>
        <p:txBody>
          <a:bodyPr>
            <a:normAutofit fontScale="92500"/>
          </a:bodyPr>
          <a:lstStyle/>
          <a:p>
            <a:r>
              <a:rPr lang="sl-SI" dirty="0" smtClean="0"/>
              <a:t>Karel pl. </a:t>
            </a:r>
            <a:r>
              <a:rPr lang="sl-SI" dirty="0" err="1" smtClean="0"/>
              <a:t>Raab</a:t>
            </a:r>
            <a:r>
              <a:rPr lang="sl-SI" dirty="0" smtClean="0"/>
              <a:t>, Kranj 1848</a:t>
            </a:r>
          </a:p>
          <a:p>
            <a:r>
              <a:rPr lang="sl-SI" dirty="0" smtClean="0"/>
              <a:t>Lovro Toman, 1858 iz rok </a:t>
            </a:r>
            <a:r>
              <a:rPr lang="sl-SI" dirty="0" err="1" smtClean="0"/>
              <a:t>Raabovega</a:t>
            </a:r>
            <a:r>
              <a:rPr lang="sl-SI" dirty="0" smtClean="0"/>
              <a:t> sina Antona</a:t>
            </a:r>
          </a:p>
          <a:p>
            <a:r>
              <a:rPr lang="sl-SI" dirty="0" smtClean="0"/>
              <a:t>Josipinina nečakinja Ana </a:t>
            </a:r>
            <a:r>
              <a:rPr lang="sl-SI" dirty="0" smtClean="0"/>
              <a:t>Urbančič </a:t>
            </a:r>
            <a:r>
              <a:rPr lang="sl-SI" dirty="0" err="1" smtClean="0"/>
              <a:t>Delago</a:t>
            </a:r>
            <a:endParaRPr lang="sl-SI" dirty="0" smtClean="0"/>
          </a:p>
          <a:p>
            <a:r>
              <a:rPr lang="sl-SI" dirty="0" smtClean="0"/>
              <a:t>Mario Drago </a:t>
            </a:r>
            <a:r>
              <a:rPr lang="sl-SI" dirty="0" err="1" smtClean="0"/>
              <a:t>Šijanec</a:t>
            </a:r>
            <a:r>
              <a:rPr lang="sl-SI" dirty="0" smtClean="0"/>
              <a:t>, Argentina</a:t>
            </a:r>
          </a:p>
          <a:p>
            <a:r>
              <a:rPr lang="sl-SI" dirty="0" smtClean="0"/>
              <a:t>Vital Ašič, vnuk Ane Urbančič, </a:t>
            </a:r>
            <a:r>
              <a:rPr lang="sl-SI" dirty="0" smtClean="0"/>
              <a:t>Argentina &gt; Ljubljana</a:t>
            </a:r>
            <a:endParaRPr lang="sl-SI" dirty="0"/>
          </a:p>
        </p:txBody>
      </p:sp>
      <p:pic>
        <p:nvPicPr>
          <p:cNvPr id="4098" name="Picture 2" descr="Portre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03848" y="4858246"/>
            <a:ext cx="1293958" cy="19997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ortr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8277" y="4858246"/>
            <a:ext cx="1564494" cy="191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081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grada vsebine 5"/>
          <p:cNvSpPr>
            <a:spLocks noGrp="1"/>
          </p:cNvSpPr>
          <p:nvPr>
            <p:ph idx="1"/>
          </p:nvPr>
        </p:nvSpPr>
        <p:spPr>
          <a:xfrm>
            <a:off x="251520" y="404664"/>
            <a:ext cx="8712968" cy="6192687"/>
          </a:xfrm>
        </p:spPr>
        <p:txBody>
          <a:bodyPr>
            <a:normAutofit lnSpcReduction="10000"/>
          </a:bodyPr>
          <a:lstStyle/>
          <a:p>
            <a:pPr lvl="0"/>
            <a:r>
              <a:rPr lang="sl-SI" b="1" dirty="0" smtClean="0">
                <a:hlinkClick r:id="rId2"/>
              </a:rPr>
              <a:t>Nova </a:t>
            </a:r>
            <a:r>
              <a:rPr lang="sl-SI" b="1" dirty="0" err="1" smtClean="0">
                <a:hlinkClick r:id="rId2"/>
              </a:rPr>
              <a:t>prešerniana</a:t>
            </a:r>
            <a:r>
              <a:rPr lang="sl-SI" b="1" dirty="0" smtClean="0"/>
              <a:t> </a:t>
            </a:r>
            <a:r>
              <a:rPr lang="sl-SI" dirty="0" smtClean="0"/>
              <a:t>(</a:t>
            </a:r>
            <a:r>
              <a:rPr lang="sl-SI" i="1" dirty="0" smtClean="0"/>
              <a:t>Slavistična revija</a:t>
            </a:r>
            <a:r>
              <a:rPr lang="sl-SI" dirty="0" smtClean="0"/>
              <a:t> 64/3, sept</a:t>
            </a:r>
            <a:r>
              <a:rPr lang="sl-SI" dirty="0"/>
              <a:t>. 2016</a:t>
            </a:r>
            <a:r>
              <a:rPr lang="sl-SI" dirty="0" smtClean="0"/>
              <a:t>)</a:t>
            </a:r>
            <a:endParaRPr lang="sl-SI" b="1" dirty="0" smtClean="0"/>
          </a:p>
          <a:p>
            <a:pPr lvl="1"/>
            <a:r>
              <a:rPr lang="sl-SI" b="1" dirty="0" smtClean="0"/>
              <a:t>Opis dokumentov</a:t>
            </a:r>
            <a:r>
              <a:rPr lang="sl-SI" dirty="0" smtClean="0"/>
              <a:t> (Luka Zibelnik)</a:t>
            </a:r>
          </a:p>
          <a:p>
            <a:pPr lvl="1"/>
            <a:r>
              <a:rPr lang="sl-SI" b="1" dirty="0" smtClean="0"/>
              <a:t>Odkritje</a:t>
            </a:r>
            <a:r>
              <a:rPr lang="sl-SI" dirty="0" smtClean="0"/>
              <a:t> (Luka Zibelnik)</a:t>
            </a:r>
          </a:p>
          <a:p>
            <a:pPr lvl="1"/>
            <a:r>
              <a:rPr lang="sl-SI" b="1" strike="sngStrike" dirty="0" smtClean="0"/>
              <a:t>Grafološka analiza</a:t>
            </a:r>
            <a:r>
              <a:rPr lang="sl-SI" b="1" dirty="0" smtClean="0"/>
              <a:t> &gt; Pisava</a:t>
            </a:r>
            <a:r>
              <a:rPr lang="sl-SI" dirty="0" smtClean="0"/>
              <a:t> (Miran Hladnik)</a:t>
            </a:r>
          </a:p>
          <a:p>
            <a:pPr lvl="1"/>
            <a:r>
              <a:rPr lang="sl-SI" b="1" dirty="0" smtClean="0"/>
              <a:t>NIR-spektroskopija</a:t>
            </a:r>
            <a:r>
              <a:rPr lang="sl-SI" dirty="0" smtClean="0"/>
              <a:t> (Jana Kolar)</a:t>
            </a:r>
          </a:p>
          <a:p>
            <a:pPr lvl="1"/>
            <a:r>
              <a:rPr lang="sl-SI" b="1" dirty="0" smtClean="0"/>
              <a:t>Fotografije variant </a:t>
            </a:r>
            <a:r>
              <a:rPr lang="sl-SI" dirty="0" smtClean="0"/>
              <a:t>(Miran Hladnik)</a:t>
            </a:r>
          </a:p>
          <a:p>
            <a:pPr lvl="1"/>
            <a:r>
              <a:rPr lang="sl-SI" b="1" dirty="0" smtClean="0"/>
              <a:t>Primerjava prepisanih variant </a:t>
            </a:r>
            <a:r>
              <a:rPr lang="sl-SI" dirty="0" smtClean="0"/>
              <a:t>(Miran Hladnik)</a:t>
            </a:r>
          </a:p>
          <a:p>
            <a:pPr lvl="1"/>
            <a:r>
              <a:rPr lang="sl-SI" b="1" strike="sngStrike" dirty="0" smtClean="0"/>
              <a:t>Prešernovo akcentuiranje</a:t>
            </a:r>
            <a:r>
              <a:rPr lang="sl-SI" strike="sngStrike" dirty="0" smtClean="0"/>
              <a:t> (Luka Zibelnik</a:t>
            </a:r>
            <a:r>
              <a:rPr lang="sl-SI" dirty="0" smtClean="0"/>
              <a:t>)</a:t>
            </a:r>
          </a:p>
          <a:p>
            <a:pPr lvl="1"/>
            <a:r>
              <a:rPr lang="sl-SI" b="1" dirty="0" err="1" smtClean="0"/>
              <a:t>Verzološka</a:t>
            </a:r>
            <a:r>
              <a:rPr lang="sl-SI" b="1" dirty="0" smtClean="0"/>
              <a:t> analiza</a:t>
            </a:r>
            <a:r>
              <a:rPr lang="sl-SI" dirty="0" smtClean="0"/>
              <a:t> (Aleksander Bjelčevič)</a:t>
            </a:r>
          </a:p>
          <a:p>
            <a:r>
              <a:rPr lang="sl-SI" b="1" dirty="0" smtClean="0">
                <a:hlinkClick r:id="rId3"/>
              </a:rPr>
              <a:t>Zgodbe Prešernovih rokopisov </a:t>
            </a:r>
            <a:r>
              <a:rPr lang="sl-SI" dirty="0" smtClean="0"/>
              <a:t>(</a:t>
            </a:r>
            <a:r>
              <a:rPr lang="sl-SI" i="1" dirty="0" smtClean="0"/>
              <a:t>Slavistična </a:t>
            </a:r>
            <a:r>
              <a:rPr lang="sl-SI" i="1" dirty="0"/>
              <a:t>revija</a:t>
            </a:r>
            <a:r>
              <a:rPr lang="sl-SI" dirty="0"/>
              <a:t> </a:t>
            </a:r>
            <a:r>
              <a:rPr lang="sl-SI" dirty="0" smtClean="0"/>
              <a:t>64/3, sept</a:t>
            </a:r>
            <a:r>
              <a:rPr lang="sl-SI" dirty="0"/>
              <a:t>. </a:t>
            </a:r>
            <a:r>
              <a:rPr lang="sl-SI" dirty="0" smtClean="0"/>
              <a:t>2016)</a:t>
            </a:r>
          </a:p>
          <a:p>
            <a:r>
              <a:rPr lang="sl-SI" dirty="0" smtClean="0">
                <a:hlinkClick r:id="rId4"/>
              </a:rPr>
              <a:t>Ob Prešernu</a:t>
            </a:r>
            <a:r>
              <a:rPr lang="sl-SI" dirty="0" smtClean="0"/>
              <a:t>. </a:t>
            </a:r>
            <a:r>
              <a:rPr lang="sl-SI" dirty="0" err="1" smtClean="0"/>
              <a:t>Wikiverza</a:t>
            </a:r>
            <a:r>
              <a:rPr lang="sl-SI" dirty="0" smtClean="0"/>
              <a:t>, 2017</a:t>
            </a:r>
          </a:p>
          <a:p>
            <a:endParaRPr lang="sl-SI" dirty="0" smtClean="0"/>
          </a:p>
          <a:p>
            <a:endParaRPr lang="sl-SI"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smtClean="0"/>
              <a:t>Pot ostankov Bleiweisove </a:t>
            </a:r>
            <a:r>
              <a:rPr lang="sl-SI" dirty="0" err="1" smtClean="0"/>
              <a:t>zupuščine</a:t>
            </a:r>
            <a:r>
              <a:rPr lang="sl-SI" dirty="0" smtClean="0"/>
              <a:t> </a:t>
            </a:r>
            <a:r>
              <a:rPr lang="sl-SI" sz="3600" dirty="0" smtClean="0"/>
              <a:t>(8 rokopisov)</a:t>
            </a:r>
            <a:endParaRPr lang="sl-SI" dirty="0"/>
          </a:p>
        </p:txBody>
      </p:sp>
      <p:sp>
        <p:nvSpPr>
          <p:cNvPr id="3" name="Označba mesta vsebine 2"/>
          <p:cNvSpPr>
            <a:spLocks noGrp="1"/>
          </p:cNvSpPr>
          <p:nvPr>
            <p:ph idx="1"/>
          </p:nvPr>
        </p:nvSpPr>
        <p:spPr/>
        <p:txBody>
          <a:bodyPr/>
          <a:lstStyle/>
          <a:p>
            <a:r>
              <a:rPr lang="sl-SI" dirty="0" smtClean="0"/>
              <a:t>Prešernova „rjuha“</a:t>
            </a:r>
          </a:p>
          <a:p>
            <a:r>
              <a:rPr lang="sl-SI" dirty="0" smtClean="0"/>
              <a:t>Janez Bleiweis jih 1876 zadrži</a:t>
            </a:r>
          </a:p>
          <a:p>
            <a:r>
              <a:rPr lang="sl-SI" dirty="0" smtClean="0"/>
              <a:t>sin Karel Bleiweis</a:t>
            </a:r>
            <a:endParaRPr lang="sl-SI" dirty="0" smtClean="0"/>
          </a:p>
          <a:p>
            <a:r>
              <a:rPr lang="sl-SI" dirty="0" smtClean="0"/>
              <a:t>Josip Tominšek na posodo za objavo v Bleiweisovem zborniku (v Mariboru preživijo bombardiranje &gt; Celje)</a:t>
            </a:r>
          </a:p>
          <a:p>
            <a:r>
              <a:rPr lang="sl-SI" dirty="0"/>
              <a:t>(</a:t>
            </a:r>
            <a:r>
              <a:rPr lang="sl-SI" dirty="0" err="1" smtClean="0"/>
              <a:t>Miron</a:t>
            </a:r>
            <a:r>
              <a:rPr lang="sl-SI" dirty="0" smtClean="0"/>
              <a:t> Bleiweis)</a:t>
            </a:r>
          </a:p>
          <a:p>
            <a:r>
              <a:rPr lang="sl-SI" dirty="0" smtClean="0"/>
              <a:t>NUK 1949</a:t>
            </a:r>
          </a:p>
          <a:p>
            <a:endParaRPr lang="sl-SI" dirty="0" smtClean="0"/>
          </a:p>
          <a:p>
            <a:endParaRPr lang="sl-SI" dirty="0"/>
          </a:p>
        </p:txBody>
      </p:sp>
    </p:spTree>
    <p:extLst>
      <p:ext uri="{BB962C8B-B14F-4D97-AF65-F5344CB8AC3E}">
        <p14:creationId xmlns:p14="http://schemas.microsoft.com/office/powerpoint/2010/main" val="2775004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51520" y="274638"/>
            <a:ext cx="8568952" cy="1210146"/>
          </a:xfrm>
        </p:spPr>
        <p:txBody>
          <a:bodyPr>
            <a:noAutofit/>
          </a:bodyPr>
          <a:lstStyle/>
          <a:p>
            <a:r>
              <a:rPr lang="sl-SI" sz="3600" dirty="0" smtClean="0"/>
              <a:t>Hubadova rokopisa </a:t>
            </a:r>
            <a:r>
              <a:rPr lang="sl-SI" sz="2400" dirty="0" smtClean="0"/>
              <a:t>(</a:t>
            </a:r>
            <a:r>
              <a:rPr lang="sl-SI" sz="2400" dirty="0"/>
              <a:t>Kadar previdi </a:t>
            </a:r>
            <a:r>
              <a:rPr lang="sl-SI" sz="2400" dirty="0" err="1"/>
              <a:t>uzhenost</a:t>
            </a:r>
            <a:r>
              <a:rPr lang="sl-SI" sz="2400" dirty="0"/>
              <a:t> </a:t>
            </a:r>
            <a:r>
              <a:rPr lang="sl-SI" sz="2400" dirty="0" err="1"/>
              <a:t>sdravnika</a:t>
            </a:r>
            <a:r>
              <a:rPr lang="sl-SI" sz="2400" dirty="0"/>
              <a:t> ..., </a:t>
            </a:r>
            <a:r>
              <a:rPr lang="sl-SI" sz="2400" dirty="0" err="1"/>
              <a:t>Odperlo</a:t>
            </a:r>
            <a:r>
              <a:rPr lang="sl-SI" sz="2400" dirty="0"/>
              <a:t> bo nebo po </a:t>
            </a:r>
            <a:r>
              <a:rPr lang="sl-SI" sz="2400" dirty="0" err="1"/>
              <a:t>sodnjim</a:t>
            </a:r>
            <a:r>
              <a:rPr lang="sl-SI" sz="2400" dirty="0"/>
              <a:t> dnevi</a:t>
            </a:r>
            <a:r>
              <a:rPr lang="sl-SI" sz="2400" dirty="0" smtClean="0"/>
              <a:t>) </a:t>
            </a:r>
            <a:r>
              <a:rPr lang="sl-SI" sz="3200" dirty="0" smtClean="0"/>
              <a:t>sta šla iz rok v roke takole:</a:t>
            </a:r>
            <a:endParaRPr lang="sl-SI" sz="2400" dirty="0"/>
          </a:p>
        </p:txBody>
      </p:sp>
      <p:sp>
        <p:nvSpPr>
          <p:cNvPr id="3" name="Označba mesta vsebine 2"/>
          <p:cNvSpPr>
            <a:spLocks noGrp="1"/>
          </p:cNvSpPr>
          <p:nvPr>
            <p:ph idx="1"/>
          </p:nvPr>
        </p:nvSpPr>
        <p:spPr>
          <a:xfrm>
            <a:off x="457200" y="1988840"/>
            <a:ext cx="7467600" cy="4137323"/>
          </a:xfrm>
        </p:spPr>
        <p:txBody>
          <a:bodyPr>
            <a:normAutofit fontScale="85000" lnSpcReduction="20000"/>
          </a:bodyPr>
          <a:lstStyle/>
          <a:p>
            <a:r>
              <a:rPr lang="sl-SI" dirty="0" smtClean="0"/>
              <a:t>politik Karel Slanc</a:t>
            </a:r>
          </a:p>
          <a:p>
            <a:r>
              <a:rPr lang="sl-SI" dirty="0" smtClean="0"/>
              <a:t>njegov brat/nečak? advokat Franc Slanc iz Litije, pred drugo sv. vojno</a:t>
            </a:r>
          </a:p>
          <a:p>
            <a:r>
              <a:rPr lang="sl-SI" dirty="0" smtClean="0"/>
              <a:t>gospodinja Veronika Kepa, 1941</a:t>
            </a:r>
          </a:p>
          <a:p>
            <a:r>
              <a:rPr lang="sl-SI" dirty="0" smtClean="0"/>
              <a:t>učiteljica Milka Kolman, 1960</a:t>
            </a:r>
          </a:p>
          <a:p>
            <a:r>
              <a:rPr lang="sl-SI" dirty="0" smtClean="0"/>
              <a:t>slavist Stane Grebenc</a:t>
            </a:r>
          </a:p>
          <a:p>
            <a:r>
              <a:rPr lang="sl-SI" dirty="0" smtClean="0"/>
              <a:t>NUK (Alfonz Gspan)</a:t>
            </a:r>
          </a:p>
          <a:p>
            <a:r>
              <a:rPr lang="sl-SI" dirty="0" smtClean="0"/>
              <a:t>Mira Hubad, roj. Slanc, 1962</a:t>
            </a:r>
          </a:p>
          <a:p>
            <a:r>
              <a:rPr lang="sl-SI" dirty="0" smtClean="0"/>
              <a:t>sin Mire Hubad, Švica, 1980. leta</a:t>
            </a:r>
          </a:p>
          <a:p>
            <a:r>
              <a:rPr lang="sl-SI" dirty="0"/>
              <a:t>v</a:t>
            </a:r>
            <a:r>
              <a:rPr lang="sl-SI" dirty="0" smtClean="0"/>
              <a:t>nuk Mire Hubad Matija Ogrin, Ljubljana, 2016</a:t>
            </a:r>
            <a:endParaRPr lang="sl-SI" dirty="0"/>
          </a:p>
        </p:txBody>
      </p:sp>
      <p:pic>
        <p:nvPicPr>
          <p:cNvPr id="1026" name="Picture 2" descr="Rezultat iskanja sli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39146" y="5373216"/>
            <a:ext cx="1733403" cy="1378843"/>
          </a:xfrm>
          <a:prstGeom prst="rect">
            <a:avLst/>
          </a:prstGeom>
          <a:noFill/>
          <a:extLst>
            <a:ext uri="{909E8E84-426E-40DD-AFC4-6F175D3DCCD1}">
              <a14:hiddenFill xmlns:a14="http://schemas.microsoft.com/office/drawing/2010/main">
                <a:solidFill>
                  <a:srgbClr val="FFFFFF"/>
                </a:solidFill>
              </a14:hiddenFill>
            </a:ext>
          </a:extLst>
        </p:spPr>
      </p:pic>
      <p:pic>
        <p:nvPicPr>
          <p:cNvPr id="5" name="Slika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3569" y="1196752"/>
            <a:ext cx="1368980" cy="1929953"/>
          </a:xfrm>
          <a:prstGeom prst="rect">
            <a:avLst/>
          </a:prstGeom>
        </p:spPr>
      </p:pic>
    </p:spTree>
    <p:extLst>
      <p:ext uri="{BB962C8B-B14F-4D97-AF65-F5344CB8AC3E}">
        <p14:creationId xmlns:p14="http://schemas.microsoft.com/office/powerpoint/2010/main" val="305047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r>
              <a:rPr lang="sl-SI" sz="3600" dirty="0" err="1" smtClean="0"/>
              <a:t>Masnecova</a:t>
            </a:r>
            <a:r>
              <a:rPr lang="sl-SI" sz="3600" dirty="0" smtClean="0"/>
              <a:t> zapuščina</a:t>
            </a:r>
            <a:r>
              <a:rPr lang="sl-SI" sz="2000" dirty="0" smtClean="0"/>
              <a:t>: </a:t>
            </a:r>
            <a:r>
              <a:rPr lang="sl-SI" sz="2000" dirty="0" err="1"/>
              <a:t>Perjatlu</a:t>
            </a:r>
            <a:r>
              <a:rPr lang="sl-SI" sz="2000" dirty="0"/>
              <a:t> Andreju ˛Smoletu v </a:t>
            </a:r>
            <a:r>
              <a:rPr lang="sl-SI" sz="2000" dirty="0" err="1"/>
              <a:t>spominj</a:t>
            </a:r>
            <a:r>
              <a:rPr lang="sl-SI" sz="2000" dirty="0"/>
              <a:t> [= V </a:t>
            </a:r>
            <a:r>
              <a:rPr lang="sl-SI" sz="2000" dirty="0" err="1"/>
              <a:t>spominj</a:t>
            </a:r>
            <a:r>
              <a:rPr lang="sl-SI" sz="2000" dirty="0"/>
              <a:t> Andreja Smoleta], </a:t>
            </a:r>
            <a:r>
              <a:rPr lang="sl-SI" sz="2000" dirty="0" err="1"/>
              <a:t>Dekletam</a:t>
            </a:r>
            <a:r>
              <a:rPr lang="sl-SI" sz="2000" dirty="0"/>
              <a:t> (obe v bohoričici), </a:t>
            </a:r>
            <a:r>
              <a:rPr lang="sl-SI" sz="2000" dirty="0" err="1"/>
              <a:t>Oserčenje</a:t>
            </a:r>
            <a:r>
              <a:rPr lang="sl-SI" sz="2000" dirty="0"/>
              <a:t>, Mornar, Pevcu [= Kam?] (v gajici)</a:t>
            </a:r>
          </a:p>
        </p:txBody>
      </p:sp>
      <p:sp>
        <p:nvSpPr>
          <p:cNvPr id="3" name="Označba mesta vsebine 2"/>
          <p:cNvSpPr>
            <a:spLocks noGrp="1"/>
          </p:cNvSpPr>
          <p:nvPr>
            <p:ph idx="1"/>
          </p:nvPr>
        </p:nvSpPr>
        <p:spPr/>
        <p:txBody>
          <a:bodyPr/>
          <a:lstStyle/>
          <a:p>
            <a:r>
              <a:rPr lang="sl-SI" dirty="0" smtClean="0"/>
              <a:t>Alfonz Habe, delavec v tobačni tovarni pred 2. sv. vojno</a:t>
            </a:r>
          </a:p>
          <a:p>
            <a:r>
              <a:rPr lang="sl-SI" dirty="0" smtClean="0"/>
              <a:t>Jože </a:t>
            </a:r>
            <a:r>
              <a:rPr lang="sl-SI" dirty="0" err="1" smtClean="0"/>
              <a:t>Masnec</a:t>
            </a:r>
            <a:r>
              <a:rPr lang="sl-SI" dirty="0" smtClean="0"/>
              <a:t> ml.  + 1945 &gt; Jože </a:t>
            </a:r>
            <a:r>
              <a:rPr lang="sl-SI" dirty="0" err="1" smtClean="0"/>
              <a:t>Masnec</a:t>
            </a:r>
            <a:r>
              <a:rPr lang="sl-SI" dirty="0" smtClean="0"/>
              <a:t> st. &gt; vnuk Egon </a:t>
            </a:r>
            <a:r>
              <a:rPr lang="sl-SI" dirty="0" err="1" smtClean="0"/>
              <a:t>Masnec</a:t>
            </a:r>
            <a:r>
              <a:rPr lang="sl-SI" dirty="0" smtClean="0"/>
              <a:t> </a:t>
            </a:r>
            <a:r>
              <a:rPr lang="sl-SI" sz="2000" dirty="0" smtClean="0"/>
              <a:t>(ob pomoči A. Slodnjaka)</a:t>
            </a:r>
            <a:endParaRPr lang="sl-SI" dirty="0" smtClean="0"/>
          </a:p>
          <a:p>
            <a:r>
              <a:rPr lang="sl-SI" dirty="0" smtClean="0"/>
              <a:t>NUK 1966, </a:t>
            </a:r>
            <a:r>
              <a:rPr lang="sl-SI" sz="2000" dirty="0" smtClean="0"/>
              <a:t>kupljeno za 4000 din</a:t>
            </a:r>
          </a:p>
          <a:p>
            <a:endParaRPr lang="sl-SI" dirty="0"/>
          </a:p>
        </p:txBody>
      </p:sp>
    </p:spTree>
    <p:extLst>
      <p:ext uri="{BB962C8B-B14F-4D97-AF65-F5344CB8AC3E}">
        <p14:creationId xmlns:p14="http://schemas.microsoft.com/office/powerpoint/2010/main" val="2382154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smtClean="0"/>
              <a:t>Ženska zvestoba v zapuščini Koseskega</a:t>
            </a:r>
            <a:endParaRPr lang="sl-SI" dirty="0"/>
          </a:p>
        </p:txBody>
      </p:sp>
      <p:sp>
        <p:nvSpPr>
          <p:cNvPr id="3" name="Označba mesta vsebine 2"/>
          <p:cNvSpPr>
            <a:spLocks noGrp="1"/>
          </p:cNvSpPr>
          <p:nvPr>
            <p:ph idx="1"/>
          </p:nvPr>
        </p:nvSpPr>
        <p:spPr>
          <a:xfrm>
            <a:off x="457200" y="1600201"/>
            <a:ext cx="7467600" cy="3052936"/>
          </a:xfrm>
        </p:spPr>
        <p:txBody>
          <a:bodyPr/>
          <a:lstStyle/>
          <a:p>
            <a:r>
              <a:rPr lang="sl-SI" dirty="0" smtClean="0"/>
              <a:t>Kastelčeva zapuščina?</a:t>
            </a:r>
          </a:p>
          <a:p>
            <a:r>
              <a:rPr lang="sl-SI" dirty="0" smtClean="0"/>
              <a:t>Jovan Vesel Koseski</a:t>
            </a:r>
          </a:p>
          <a:p>
            <a:r>
              <a:rPr lang="sl-SI" dirty="0" smtClean="0"/>
              <a:t>Helga Ackermann, roj. Vesel</a:t>
            </a:r>
          </a:p>
          <a:p>
            <a:r>
              <a:rPr lang="sl-SI" dirty="0" smtClean="0"/>
              <a:t>NUK 1973 </a:t>
            </a:r>
            <a:r>
              <a:rPr lang="sl-SI" sz="2400" dirty="0" smtClean="0"/>
              <a:t>(podarjeno)</a:t>
            </a:r>
          </a:p>
          <a:p>
            <a:r>
              <a:rPr lang="sl-SI" dirty="0" smtClean="0"/>
              <a:t>1987 Miklavž </a:t>
            </a:r>
            <a:r>
              <a:rPr lang="sl-SI" dirty="0" err="1" smtClean="0"/>
              <a:t>Komelj</a:t>
            </a:r>
            <a:r>
              <a:rPr lang="sl-SI" dirty="0" smtClean="0"/>
              <a:t> </a:t>
            </a:r>
            <a:r>
              <a:rPr lang="sl-SI" sz="2400" dirty="0" smtClean="0"/>
              <a:t>objava v SR</a:t>
            </a:r>
            <a:endParaRPr lang="sl-SI" sz="2400" dirty="0"/>
          </a:p>
        </p:txBody>
      </p:sp>
      <p:pic>
        <p:nvPicPr>
          <p:cNvPr id="2050" name="Picture 2" descr="Rezultat iskanja sli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528" y="4293096"/>
            <a:ext cx="1446344" cy="21760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ortr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88224" y="4508649"/>
            <a:ext cx="2095500" cy="210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170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Drugo</a:t>
            </a:r>
            <a:endParaRPr lang="sl-SI" dirty="0"/>
          </a:p>
        </p:txBody>
      </p:sp>
      <p:sp>
        <p:nvSpPr>
          <p:cNvPr id="3" name="Označba mesta vsebine 2"/>
          <p:cNvSpPr>
            <a:spLocks noGrp="1"/>
          </p:cNvSpPr>
          <p:nvPr>
            <p:ph idx="1"/>
          </p:nvPr>
        </p:nvSpPr>
        <p:spPr/>
        <p:txBody>
          <a:bodyPr>
            <a:normAutofit fontScale="85000" lnSpcReduction="20000"/>
          </a:bodyPr>
          <a:lstStyle/>
          <a:p>
            <a:r>
              <a:rPr lang="sl-SI" dirty="0" smtClean="0"/>
              <a:t>Univerza v Gradcu (Auerspergova pisma Prešernu)</a:t>
            </a:r>
          </a:p>
          <a:p>
            <a:r>
              <a:rPr lang="sl-SI" dirty="0" smtClean="0"/>
              <a:t>Zagrebška univerzitetna knjižnica (pisma Vrazu)</a:t>
            </a:r>
          </a:p>
          <a:p>
            <a:r>
              <a:rPr lang="sl-SI" dirty="0" smtClean="0"/>
              <a:t>Praški muzej (pisma </a:t>
            </a:r>
            <a:r>
              <a:rPr lang="sl-SI" dirty="0" err="1" smtClean="0"/>
              <a:t>Čelakovskemu</a:t>
            </a:r>
            <a:r>
              <a:rPr lang="sl-SI" dirty="0" smtClean="0"/>
              <a:t>)</a:t>
            </a:r>
          </a:p>
          <a:p>
            <a:r>
              <a:rPr lang="sl-SI" dirty="0" smtClean="0"/>
              <a:t>Škofijski arhiv Maribor (epigram Slomšku)</a:t>
            </a:r>
          </a:p>
          <a:p>
            <a:r>
              <a:rPr lang="sl-SI" dirty="0" smtClean="0"/>
              <a:t>Knjižnica Frančiškanskega samostana (Nebeška procesija)</a:t>
            </a:r>
          </a:p>
          <a:p>
            <a:r>
              <a:rPr lang="sl-SI" dirty="0" smtClean="0"/>
              <a:t>Inštitut za lit. Vede ZRC AZU</a:t>
            </a:r>
          </a:p>
          <a:p>
            <a:r>
              <a:rPr lang="sl-SI" dirty="0" err="1" smtClean="0"/>
              <a:t>Harward</a:t>
            </a:r>
            <a:r>
              <a:rPr lang="sl-SI" dirty="0" smtClean="0"/>
              <a:t> </a:t>
            </a:r>
            <a:r>
              <a:rPr lang="sl-SI" dirty="0" err="1" smtClean="0"/>
              <a:t>College</a:t>
            </a:r>
            <a:r>
              <a:rPr lang="sl-SI" dirty="0" smtClean="0"/>
              <a:t> (posvetilo Smolnikarju)</a:t>
            </a:r>
            <a:endParaRPr lang="sl-SI" dirty="0" smtClean="0"/>
          </a:p>
          <a:p>
            <a:r>
              <a:rPr lang="sl-SI" dirty="0" smtClean="0"/>
              <a:t>Ivan Vrhovnik, Fran Vesel, Anton Urbanc, Hubert Požarnik</a:t>
            </a:r>
            <a:endParaRPr lang="sl-SI" dirty="0" smtClean="0"/>
          </a:p>
          <a:p>
            <a:endParaRPr lang="sl-SI" dirty="0"/>
          </a:p>
        </p:txBody>
      </p:sp>
    </p:spTree>
    <p:extLst>
      <p:ext uri="{BB962C8B-B14F-4D97-AF65-F5344CB8AC3E}">
        <p14:creationId xmlns:p14="http://schemas.microsoft.com/office/powerpoint/2010/main" val="2195645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p:txBody>
          <a:bodyPr/>
          <a:lstStyle/>
          <a:p>
            <a:r>
              <a:rPr lang="sl-SI" dirty="0" smtClean="0"/>
              <a:t>Izgube rokopisov</a:t>
            </a:r>
            <a:endParaRPr lang="sl-SI" dirty="0"/>
          </a:p>
        </p:txBody>
      </p:sp>
      <p:sp>
        <p:nvSpPr>
          <p:cNvPr id="6" name="Označba mesta vsebine 5"/>
          <p:cNvSpPr>
            <a:spLocks noGrp="1"/>
          </p:cNvSpPr>
          <p:nvPr>
            <p:ph idx="1"/>
          </p:nvPr>
        </p:nvSpPr>
        <p:spPr/>
        <p:txBody>
          <a:bodyPr>
            <a:normAutofit fontScale="85000" lnSpcReduction="20000"/>
          </a:bodyPr>
          <a:lstStyle/>
          <a:p>
            <a:r>
              <a:rPr lang="sl-SI" dirty="0" smtClean="0"/>
              <a:t>Mariborska knjižnica 2 </a:t>
            </a:r>
            <a:r>
              <a:rPr lang="sl-SI" dirty="0" err="1" smtClean="0"/>
              <a:t>rkp</a:t>
            </a:r>
            <a:r>
              <a:rPr lang="sl-SI" dirty="0" smtClean="0"/>
              <a:t> izginila med drugo svetovno vojno</a:t>
            </a:r>
          </a:p>
          <a:p>
            <a:r>
              <a:rPr lang="sl-SI" dirty="0" smtClean="0"/>
              <a:t>Kje je Šmarna gora (Johana </a:t>
            </a:r>
            <a:r>
              <a:rPr lang="sl-SI" dirty="0" err="1" smtClean="0"/>
              <a:t>Wohlmuth</a:t>
            </a:r>
            <a:r>
              <a:rPr lang="sl-SI" dirty="0" smtClean="0"/>
              <a:t>, por. Sadnikar &gt; hči Kristina Hočevar  &gt; sin Stanko Hočevar, lekarnar na Vrhniki &gt; sin </a:t>
            </a:r>
            <a:r>
              <a:rPr lang="sl-SI" dirty="0" err="1" smtClean="0"/>
              <a:t>Toussaint</a:t>
            </a:r>
            <a:r>
              <a:rPr lang="sl-SI" dirty="0" smtClean="0"/>
              <a:t> &gt; Mirko Rupel &gt; ?</a:t>
            </a:r>
          </a:p>
          <a:p>
            <a:r>
              <a:rPr lang="sl-SI" dirty="0" smtClean="0"/>
              <a:t>Natakarica Reza Šetina (Pregelj)</a:t>
            </a:r>
          </a:p>
          <a:p>
            <a:r>
              <a:rPr lang="sl-SI" dirty="0" err="1" smtClean="0"/>
              <a:t>Luiza</a:t>
            </a:r>
            <a:r>
              <a:rPr lang="sl-SI" dirty="0" smtClean="0"/>
              <a:t> Pesjak (T. Zupan)</a:t>
            </a:r>
          </a:p>
          <a:p>
            <a:r>
              <a:rPr lang="sl-SI" dirty="0" smtClean="0"/>
              <a:t>Hieronim Ullrich v Kranju (T. Zupan &gt; A- Žigon?)</a:t>
            </a:r>
          </a:p>
          <a:p>
            <a:r>
              <a:rPr lang="sl-SI" dirty="0" smtClean="0"/>
              <a:t>Posvetilo Luku </a:t>
            </a:r>
            <a:r>
              <a:rPr lang="sl-SI" dirty="0" err="1" smtClean="0"/>
              <a:t>Martinaku</a:t>
            </a:r>
            <a:r>
              <a:rPr lang="sl-SI" dirty="0" smtClean="0"/>
              <a:t> (nazadnje pri Justinu)?</a:t>
            </a:r>
          </a:p>
          <a:p>
            <a:endParaRPr lang="sl-SI" dirty="0" smtClean="0"/>
          </a:p>
          <a:p>
            <a:endParaRPr lang="sl-SI" dirty="0"/>
          </a:p>
        </p:txBody>
      </p:sp>
    </p:spTree>
    <p:extLst>
      <p:ext uri="{BB962C8B-B14F-4D97-AF65-F5344CB8AC3E}">
        <p14:creationId xmlns:p14="http://schemas.microsoft.com/office/powerpoint/2010/main" val="1155819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Očitki izgube rokopisov</a:t>
            </a:r>
            <a:endParaRPr lang="sl-SI" dirty="0"/>
          </a:p>
        </p:txBody>
      </p:sp>
      <p:sp>
        <p:nvSpPr>
          <p:cNvPr id="3" name="Označba mesta vsebine 2"/>
          <p:cNvSpPr>
            <a:spLocks noGrp="1"/>
          </p:cNvSpPr>
          <p:nvPr>
            <p:ph idx="1"/>
          </p:nvPr>
        </p:nvSpPr>
        <p:spPr/>
        <p:txBody>
          <a:bodyPr>
            <a:normAutofit fontScale="92500" lnSpcReduction="20000"/>
          </a:bodyPr>
          <a:lstStyle/>
          <a:p>
            <a:r>
              <a:rPr lang="sl-SI" dirty="0" smtClean="0"/>
              <a:t>Vsi (Levec, Prijatelj, Jelovšek) krivijo Bleiweisa</a:t>
            </a:r>
          </a:p>
          <a:p>
            <a:r>
              <a:rPr lang="sl-SI" dirty="0" smtClean="0"/>
              <a:t>Levec krivi tudi Levstika</a:t>
            </a:r>
          </a:p>
          <a:p>
            <a:r>
              <a:rPr lang="sl-SI" dirty="0" smtClean="0"/>
              <a:t>Žigon krivi Levca</a:t>
            </a:r>
          </a:p>
          <a:p>
            <a:r>
              <a:rPr lang="sl-SI" dirty="0" smtClean="0"/>
              <a:t>Grafenauer namiguje na Žigona</a:t>
            </a:r>
          </a:p>
          <a:p>
            <a:r>
              <a:rPr lang="sl-SI" dirty="0" smtClean="0"/>
              <a:t>Kidrič Žigona celo policijsko preganja</a:t>
            </a:r>
          </a:p>
          <a:p>
            <a:r>
              <a:rPr lang="sl-SI" dirty="0" smtClean="0"/>
              <a:t>Žigon sumi Kidriča</a:t>
            </a:r>
          </a:p>
          <a:p>
            <a:r>
              <a:rPr lang="sl-SI" dirty="0" smtClean="0"/>
              <a:t>Gspan poziva Strmška, naj izda, od kod mu rokopisi</a:t>
            </a:r>
          </a:p>
          <a:p>
            <a:r>
              <a:rPr lang="sl-SI" dirty="0" smtClean="0"/>
              <a:t>Joka Žigon polemizira s Slodnjakom</a:t>
            </a:r>
            <a:endParaRPr lang="sl-SI" dirty="0"/>
          </a:p>
        </p:txBody>
      </p:sp>
    </p:spTree>
    <p:extLst>
      <p:ext uri="{BB962C8B-B14F-4D97-AF65-F5344CB8AC3E}">
        <p14:creationId xmlns:p14="http://schemas.microsoft.com/office/powerpoint/2010/main" val="3924296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Clevelandska rokopisa</a:t>
            </a:r>
            <a:endParaRPr lang="sl-SI" dirty="0"/>
          </a:p>
        </p:txBody>
      </p:sp>
      <p:sp>
        <p:nvSpPr>
          <p:cNvPr id="3" name="Označba mesta vsebine 2"/>
          <p:cNvSpPr>
            <a:spLocks noGrp="1"/>
          </p:cNvSpPr>
          <p:nvPr>
            <p:ph idx="1"/>
          </p:nvPr>
        </p:nvSpPr>
        <p:spPr>
          <a:xfrm>
            <a:off x="430222" y="1417638"/>
            <a:ext cx="7467600" cy="3556992"/>
          </a:xfrm>
        </p:spPr>
        <p:txBody>
          <a:bodyPr/>
          <a:lstStyle/>
          <a:p>
            <a:r>
              <a:rPr lang="sl-SI" dirty="0" smtClean="0"/>
              <a:t>?</a:t>
            </a:r>
          </a:p>
          <a:p>
            <a:r>
              <a:rPr lang="sl-SI" dirty="0" smtClean="0"/>
              <a:t>založnik in zbiratelj Janez Dolžan </a:t>
            </a:r>
          </a:p>
          <a:p>
            <a:r>
              <a:rPr lang="sl-SI" dirty="0" smtClean="0"/>
              <a:t>Evgen </a:t>
            </a:r>
            <a:r>
              <a:rPr lang="sl-SI" dirty="0" err="1" smtClean="0"/>
              <a:t>Favetti</a:t>
            </a:r>
            <a:r>
              <a:rPr lang="sl-SI" dirty="0" smtClean="0"/>
              <a:t> st. 1937</a:t>
            </a:r>
          </a:p>
          <a:p>
            <a:r>
              <a:rPr lang="sl-SI" dirty="0" smtClean="0"/>
              <a:t>Evgen </a:t>
            </a:r>
            <a:r>
              <a:rPr lang="sl-SI" dirty="0" err="1" smtClean="0"/>
              <a:t>Favetti</a:t>
            </a:r>
            <a:r>
              <a:rPr lang="sl-SI" dirty="0" smtClean="0"/>
              <a:t> ml.</a:t>
            </a:r>
          </a:p>
          <a:p>
            <a:r>
              <a:rPr lang="sl-SI" dirty="0" smtClean="0"/>
              <a:t>Slovenski arhivi in muzej, Cleveland</a:t>
            </a:r>
            <a:r>
              <a:rPr lang="sl-SI" dirty="0"/>
              <a:t> </a:t>
            </a:r>
            <a:r>
              <a:rPr lang="sl-SI" sz="2400" dirty="0" smtClean="0"/>
              <a:t>(ob pomoči lektorja Luka Zibelnika) </a:t>
            </a:r>
            <a:r>
              <a:rPr lang="sl-SI" sz="3200" dirty="0" smtClean="0"/>
              <a:t>2016</a:t>
            </a:r>
            <a:endParaRPr lang="sl-SI" sz="3600" dirty="0" smtClean="0"/>
          </a:p>
        </p:txBody>
      </p:sp>
      <p:pic>
        <p:nvPicPr>
          <p:cNvPr id="4" name="Slika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12160" y="4509120"/>
            <a:ext cx="3131840" cy="2348880"/>
          </a:xfrm>
          <a:prstGeom prst="rect">
            <a:avLst/>
          </a:prstGeom>
        </p:spPr>
      </p:pic>
    </p:spTree>
    <p:extLst>
      <p:ext uri="{BB962C8B-B14F-4D97-AF65-F5344CB8AC3E}">
        <p14:creationId xmlns:p14="http://schemas.microsoft.com/office/powerpoint/2010/main" val="1652307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O avtentičnosti rokopisov</a:t>
            </a:r>
            <a:endParaRPr lang="sl-SI"/>
          </a:p>
        </p:txBody>
      </p:sp>
      <p:sp>
        <p:nvSpPr>
          <p:cNvPr id="3" name="Ograda vsebine 2"/>
          <p:cNvSpPr>
            <a:spLocks noGrp="1"/>
          </p:cNvSpPr>
          <p:nvPr>
            <p:ph idx="1"/>
          </p:nvPr>
        </p:nvSpPr>
        <p:spPr>
          <a:xfrm>
            <a:off x="457200" y="1600200"/>
            <a:ext cx="8507288" cy="4525963"/>
          </a:xfrm>
        </p:spPr>
        <p:txBody>
          <a:bodyPr/>
          <a:lstStyle/>
          <a:p>
            <a:r>
              <a:rPr lang="sl-SI" smtClean="0"/>
              <a:t>Prvič se je iz strahu pred falsificiranjem zastavilo vprašanje, kako vemo, da gre res za Prešernove rokopise.</a:t>
            </a:r>
          </a:p>
          <a:p>
            <a:r>
              <a:rPr lang="sl-SI" smtClean="0"/>
              <a:t>Včasih so zadoščale trditve poznavalcev, danes pa pričakujemo znanstveno potrditev</a:t>
            </a:r>
          </a:p>
          <a:p>
            <a:pPr lvl="1"/>
            <a:r>
              <a:rPr lang="sl-SI" strike="sngStrike" smtClean="0"/>
              <a:t>grafološke narave</a:t>
            </a:r>
          </a:p>
          <a:p>
            <a:pPr lvl="1"/>
            <a:r>
              <a:rPr lang="sl-SI" smtClean="0"/>
              <a:t>kemijsko-fizikalne narave</a:t>
            </a:r>
          </a:p>
          <a:p>
            <a:r>
              <a:rPr lang="sl-SI" smtClean="0"/>
              <a:t>Prvi dokaz avtentičnosti je še vedno tekstnokritične narave. </a:t>
            </a:r>
          </a:p>
          <a:p>
            <a:endParaRPr lang="sl-SI"/>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smtClean="0"/>
              <a:t>Prešernovo posvetilo </a:t>
            </a:r>
            <a:r>
              <a:rPr lang="sl-SI" dirty="0" err="1" smtClean="0"/>
              <a:t>Luizi</a:t>
            </a:r>
            <a:r>
              <a:rPr lang="sl-SI" dirty="0" smtClean="0"/>
              <a:t> Crobath v </a:t>
            </a:r>
            <a:r>
              <a:rPr lang="sl-SI" i="1" dirty="0" smtClean="0"/>
              <a:t>Poezije 1847</a:t>
            </a:r>
            <a:endParaRPr lang="sl-SI" i="1" dirty="0"/>
          </a:p>
        </p:txBody>
      </p:sp>
      <p:pic>
        <p:nvPicPr>
          <p:cNvPr id="4" name="Označba mesta vsebine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20140" y="1600200"/>
            <a:ext cx="7884308" cy="5140526"/>
          </a:xfrm>
          <a:prstGeom prst="rect">
            <a:avLst/>
          </a:prstGeom>
        </p:spPr>
      </p:pic>
    </p:spTree>
    <p:extLst>
      <p:ext uri="{BB962C8B-B14F-4D97-AF65-F5344CB8AC3E}">
        <p14:creationId xmlns:p14="http://schemas.microsoft.com/office/powerpoint/2010/main" val="13228073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Ob novi prešerniani</a:t>
            </a:r>
            <a:endParaRPr lang="sl-SI"/>
          </a:p>
        </p:txBody>
      </p:sp>
      <p:sp>
        <p:nvSpPr>
          <p:cNvPr id="3" name="Ograda vsebine 2"/>
          <p:cNvSpPr>
            <a:spLocks noGrp="1"/>
          </p:cNvSpPr>
          <p:nvPr>
            <p:ph idx="1"/>
          </p:nvPr>
        </p:nvSpPr>
        <p:spPr/>
        <p:txBody>
          <a:bodyPr/>
          <a:lstStyle/>
          <a:p>
            <a:r>
              <a:rPr lang="sl-SI" smtClean="0"/>
              <a:t>Zakaj je bila letošnja prešerniana deležna take medijske pozornosti?</a:t>
            </a:r>
          </a:p>
          <a:p>
            <a:r>
              <a:rPr lang="sl-SI" smtClean="0"/>
              <a:t>O kontinuiteti tekstnokritičnega prešernoslovja</a:t>
            </a:r>
          </a:p>
          <a:p>
            <a:r>
              <a:rPr lang="sl-SI" smtClean="0"/>
              <a:t>O avtentičnosti Prešernovih rokopisov</a:t>
            </a:r>
          </a:p>
          <a:p>
            <a:endParaRPr lang="sl-SI"/>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smtClean="0"/>
              <a:t>„Prešernovo“ posvetilo Janezu Bleiweisu v </a:t>
            </a:r>
            <a:r>
              <a:rPr lang="sl-SI" i="1" dirty="0" smtClean="0"/>
              <a:t>Poezije</a:t>
            </a:r>
            <a:r>
              <a:rPr lang="sl-SI" dirty="0" smtClean="0"/>
              <a:t> 1847</a:t>
            </a:r>
            <a:endParaRPr lang="sl-SI" dirty="0"/>
          </a:p>
        </p:txBody>
      </p:sp>
      <p:pic>
        <p:nvPicPr>
          <p:cNvPr id="4" name="Označba mesta vsebine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57199" y="1685277"/>
            <a:ext cx="8421263" cy="4912075"/>
          </a:xfrm>
          <a:prstGeom prst="rect">
            <a:avLst/>
          </a:prstGeom>
        </p:spPr>
      </p:pic>
    </p:spTree>
    <p:extLst>
      <p:ext uri="{BB962C8B-B14F-4D97-AF65-F5344CB8AC3E}">
        <p14:creationId xmlns:p14="http://schemas.microsoft.com/office/powerpoint/2010/main" val="1178999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smtClean="0"/>
              <a:t>„Prešernov apokrif“ v izvedbi grafika </a:t>
            </a:r>
            <a:r>
              <a:rPr lang="sl-SI" dirty="0" err="1" smtClean="0"/>
              <a:t>Elka</a:t>
            </a:r>
            <a:r>
              <a:rPr lang="sl-SI" dirty="0" smtClean="0"/>
              <a:t> Justina</a:t>
            </a:r>
            <a:endParaRPr lang="sl-SI" dirty="0"/>
          </a:p>
        </p:txBody>
      </p:sp>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321580" y="2060849"/>
            <a:ext cx="7451659" cy="4680520"/>
          </a:xfrm>
        </p:spPr>
      </p:pic>
    </p:spTree>
    <p:extLst>
      <p:ext uri="{BB962C8B-B14F-4D97-AF65-F5344CB8AC3E}">
        <p14:creationId xmlns:p14="http://schemas.microsoft.com/office/powerpoint/2010/main" val="872292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Ponaredki Prešerna</a:t>
            </a:r>
            <a:endParaRPr lang="sl-SI" dirty="0"/>
          </a:p>
        </p:txBody>
      </p:sp>
      <p:sp>
        <p:nvSpPr>
          <p:cNvPr id="3" name="Označba mesta vsebine 2"/>
          <p:cNvSpPr>
            <a:spLocks noGrp="1"/>
          </p:cNvSpPr>
          <p:nvPr>
            <p:ph idx="1"/>
          </p:nvPr>
        </p:nvSpPr>
        <p:spPr/>
        <p:txBody>
          <a:bodyPr>
            <a:normAutofit fontScale="92500" lnSpcReduction="20000"/>
          </a:bodyPr>
          <a:lstStyle/>
          <a:p>
            <a:r>
              <a:rPr lang="sl-SI" dirty="0" smtClean="0"/>
              <a:t>Janez Bleiweis </a:t>
            </a:r>
            <a:r>
              <a:rPr lang="sl-SI" sz="2400" dirty="0" smtClean="0"/>
              <a:t>(P. posvetilo, pismi Prešernu)</a:t>
            </a:r>
            <a:endParaRPr lang="sl-SI" dirty="0" smtClean="0"/>
          </a:p>
          <a:p>
            <a:r>
              <a:rPr lang="sl-SI" dirty="0" err="1" smtClean="0"/>
              <a:t>Elko</a:t>
            </a:r>
            <a:r>
              <a:rPr lang="sl-SI" dirty="0" smtClean="0"/>
              <a:t> Justin </a:t>
            </a:r>
            <a:r>
              <a:rPr lang="sl-SI" sz="2400" dirty="0" smtClean="0"/>
              <a:t>(Tilen s Krasa, Samo Tončka Šarabon, posvetilo Renati)</a:t>
            </a:r>
          </a:p>
          <a:p>
            <a:r>
              <a:rPr lang="sl-SI" sz="3200" dirty="0" smtClean="0"/>
              <a:t>Črtomir Zorec?</a:t>
            </a:r>
          </a:p>
          <a:p>
            <a:r>
              <a:rPr lang="sl-SI" sz="3200" dirty="0" smtClean="0"/>
              <a:t>Zmotno pripisovanje besedil Prešernu </a:t>
            </a:r>
          </a:p>
          <a:p>
            <a:pPr lvl="1"/>
            <a:r>
              <a:rPr lang="sl-SI" sz="2800" dirty="0" smtClean="0"/>
              <a:t>G. Krek, </a:t>
            </a:r>
          </a:p>
          <a:p>
            <a:pPr lvl="1"/>
            <a:r>
              <a:rPr lang="sl-SI" dirty="0" smtClean="0"/>
              <a:t>J. </a:t>
            </a:r>
            <a:r>
              <a:rPr lang="sl-SI" dirty="0" err="1" smtClean="0"/>
              <a:t>Šlebinger</a:t>
            </a:r>
            <a:r>
              <a:rPr lang="sl-SI" dirty="0" smtClean="0"/>
              <a:t>, </a:t>
            </a:r>
          </a:p>
          <a:p>
            <a:pPr lvl="1"/>
            <a:r>
              <a:rPr lang="sl-SI" dirty="0" smtClean="0"/>
              <a:t>3. rokopis Poezij v ZDA, </a:t>
            </a:r>
          </a:p>
          <a:p>
            <a:pPr lvl="1"/>
            <a:r>
              <a:rPr lang="sl-SI" dirty="0" smtClean="0"/>
              <a:t>Cerkljanska šola, </a:t>
            </a:r>
          </a:p>
          <a:p>
            <a:pPr lvl="1"/>
            <a:r>
              <a:rPr lang="sl-SI" dirty="0" smtClean="0"/>
              <a:t>Jože Šifrer, </a:t>
            </a:r>
          </a:p>
          <a:p>
            <a:pPr lvl="1"/>
            <a:r>
              <a:rPr lang="sl-SI" dirty="0" smtClean="0"/>
              <a:t>Ivan Sivec</a:t>
            </a:r>
            <a:endParaRPr lang="sl-SI" dirty="0"/>
          </a:p>
        </p:txBody>
      </p:sp>
    </p:spTree>
    <p:extLst>
      <p:ext uri="{BB962C8B-B14F-4D97-AF65-F5344CB8AC3E}">
        <p14:creationId xmlns:p14="http://schemas.microsoft.com/office/powerpoint/2010/main" val="1946630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smtClean="0"/>
              <a:t>Čemu je Prešeren popravljal in prepisoval svoje pesmi?</a:t>
            </a:r>
            <a:endParaRPr lang="sl-SI"/>
          </a:p>
        </p:txBody>
      </p:sp>
      <p:sp>
        <p:nvSpPr>
          <p:cNvPr id="3" name="Ograda vsebine 2"/>
          <p:cNvSpPr>
            <a:spLocks noGrp="1"/>
          </p:cNvSpPr>
          <p:nvPr>
            <p:ph idx="1"/>
          </p:nvPr>
        </p:nvSpPr>
        <p:spPr>
          <a:xfrm>
            <a:off x="457200" y="1988840"/>
            <a:ext cx="7467600" cy="4137323"/>
          </a:xfrm>
        </p:spPr>
        <p:txBody>
          <a:bodyPr/>
          <a:lstStyle/>
          <a:p>
            <a:r>
              <a:rPr lang="sl-SI" smtClean="0"/>
              <a:t>za prvo ali novo objavo</a:t>
            </a:r>
          </a:p>
          <a:p>
            <a:r>
              <a:rPr lang="sl-SI" smtClean="0"/>
              <a:t>zaradi spremembe pravopisa (uvedba gajice) in lastnih pravopisnih iskanj (akcentuiranje)</a:t>
            </a:r>
          </a:p>
          <a:p>
            <a:r>
              <a:rPr lang="sl-SI" smtClean="0"/>
              <a:t>za morebitno darilo</a:t>
            </a:r>
            <a:endParaRPr lang="sl-SI"/>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noge 4"/>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r>
              <a:rPr lang="en-US" altLang="sl-SI"/>
              <a:t>Miran Hladnik, Apokrifni Prešeren</a:t>
            </a:r>
          </a:p>
        </p:txBody>
      </p:sp>
      <p:pic>
        <p:nvPicPr>
          <p:cNvPr id="22531" name="Slika 8"/>
          <p:cNvPicPr>
            <a:picLocks noChangeAspect="1"/>
          </p:cNvPicPr>
          <p:nvPr/>
        </p:nvPicPr>
        <p:blipFill>
          <a:blip r:embed="rId2" cstate="email"/>
          <a:srcRect/>
          <a:stretch>
            <a:fillRect/>
          </a:stretch>
        </p:blipFill>
        <p:spPr bwMode="auto">
          <a:xfrm>
            <a:off x="250825" y="9525"/>
            <a:ext cx="8396288" cy="669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noge 1"/>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r>
              <a:rPr lang="en-US" altLang="sl-SI"/>
              <a:t>Miran Hladnik, Apokrifni Prešeren</a:t>
            </a:r>
          </a:p>
        </p:txBody>
      </p:sp>
      <p:pic>
        <p:nvPicPr>
          <p:cNvPr id="23555" name="Slika 2"/>
          <p:cNvPicPr>
            <a:picLocks noChangeAspect="1"/>
          </p:cNvPicPr>
          <p:nvPr/>
        </p:nvPicPr>
        <p:blipFill>
          <a:blip r:embed="rId2" cstate="email"/>
          <a:srcRect/>
          <a:stretch>
            <a:fillRect/>
          </a:stretch>
        </p:blipFill>
        <p:spPr bwMode="auto">
          <a:xfrm>
            <a:off x="323850" y="0"/>
            <a:ext cx="8567738" cy="6792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noge 1"/>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r>
              <a:rPr lang="en-US" altLang="sl-SI"/>
              <a:t>Miran Hladnik, Apokrifni Prešeren</a:t>
            </a:r>
          </a:p>
        </p:txBody>
      </p:sp>
      <p:pic>
        <p:nvPicPr>
          <p:cNvPr id="24579" name="Slika 2"/>
          <p:cNvPicPr>
            <a:picLocks noChangeAspect="1"/>
          </p:cNvPicPr>
          <p:nvPr/>
        </p:nvPicPr>
        <p:blipFill>
          <a:blip r:embed="rId2" cstate="email"/>
          <a:srcRect/>
          <a:stretch>
            <a:fillRect/>
          </a:stretch>
        </p:blipFill>
        <p:spPr bwMode="auto">
          <a:xfrm>
            <a:off x="179388" y="34925"/>
            <a:ext cx="4284662" cy="6823075"/>
          </a:xfrm>
          <a:prstGeom prst="rect">
            <a:avLst/>
          </a:prstGeom>
          <a:noFill/>
          <a:ln w="9525">
            <a:noFill/>
            <a:miter lim="800000"/>
            <a:headEnd/>
            <a:tailEnd/>
          </a:ln>
        </p:spPr>
      </p:pic>
      <p:pic>
        <p:nvPicPr>
          <p:cNvPr id="24580" name="Slika 3"/>
          <p:cNvPicPr>
            <a:picLocks noChangeAspect="1"/>
          </p:cNvPicPr>
          <p:nvPr/>
        </p:nvPicPr>
        <p:blipFill>
          <a:blip r:embed="rId3" cstate="email"/>
          <a:srcRect/>
          <a:stretch>
            <a:fillRect/>
          </a:stretch>
        </p:blipFill>
        <p:spPr bwMode="auto">
          <a:xfrm>
            <a:off x="4464050" y="20638"/>
            <a:ext cx="4333875" cy="687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slov 1"/>
          <p:cNvSpPr>
            <a:spLocks noGrp="1"/>
          </p:cNvSpPr>
          <p:nvPr>
            <p:ph type="title"/>
          </p:nvPr>
        </p:nvSpPr>
        <p:spPr>
          <a:xfrm>
            <a:off x="457200" y="274638"/>
            <a:ext cx="7427168" cy="1282154"/>
          </a:xfrm>
        </p:spPr>
        <p:txBody>
          <a:bodyPr>
            <a:normAutofit fontScale="90000"/>
          </a:bodyPr>
          <a:lstStyle/>
          <a:p>
            <a:r>
              <a:rPr lang="sl-SI" altLang="sl-SI" smtClean="0"/>
              <a:t>Na resno grafološko analizo Prešeren še čaka</a:t>
            </a:r>
          </a:p>
        </p:txBody>
      </p:sp>
      <p:pic>
        <p:nvPicPr>
          <p:cNvPr id="25603" name="Označba mesta vsebine 5"/>
          <p:cNvPicPr>
            <a:picLocks noGrp="1" noChangeAspect="1"/>
          </p:cNvPicPr>
          <p:nvPr>
            <p:ph sz="half" idx="1"/>
          </p:nvPr>
        </p:nvPicPr>
        <p:blipFill>
          <a:blip r:embed="rId2" cstate="email"/>
          <a:srcRect/>
          <a:stretch>
            <a:fillRect/>
          </a:stretch>
        </p:blipFill>
        <p:spPr>
          <a:xfrm>
            <a:off x="1116013" y="2852738"/>
            <a:ext cx="2287587" cy="863600"/>
          </a:xfrm>
        </p:spPr>
      </p:pic>
      <p:pic>
        <p:nvPicPr>
          <p:cNvPr id="25604" name="Označba mesta vsebine 6"/>
          <p:cNvPicPr>
            <a:picLocks noGrp="1" noChangeAspect="1"/>
          </p:cNvPicPr>
          <p:nvPr>
            <p:ph sz="half" idx="2"/>
          </p:nvPr>
        </p:nvPicPr>
        <p:blipFill>
          <a:blip r:embed="rId3" cstate="email"/>
          <a:srcRect/>
          <a:stretch>
            <a:fillRect/>
          </a:stretch>
        </p:blipFill>
        <p:spPr>
          <a:xfrm>
            <a:off x="4283968" y="2924944"/>
            <a:ext cx="1784350" cy="788987"/>
          </a:xfrm>
        </p:spPr>
      </p:pic>
      <p:pic>
        <p:nvPicPr>
          <p:cNvPr id="25605" name="Slika 7"/>
          <p:cNvPicPr>
            <a:picLocks noChangeAspect="1"/>
          </p:cNvPicPr>
          <p:nvPr/>
        </p:nvPicPr>
        <p:blipFill>
          <a:blip r:embed="rId4" cstate="email"/>
          <a:srcRect/>
          <a:stretch>
            <a:fillRect/>
          </a:stretch>
        </p:blipFill>
        <p:spPr bwMode="auto">
          <a:xfrm>
            <a:off x="2987824" y="4509120"/>
            <a:ext cx="1798637" cy="828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p:txBody>
          <a:bodyPr/>
          <a:lstStyle/>
          <a:p>
            <a:r>
              <a:rPr lang="sl-SI" smtClean="0"/>
              <a:t>Posnetki vseh variant pesmi</a:t>
            </a:r>
            <a:endParaRPr lang="sl-SI"/>
          </a:p>
        </p:txBody>
      </p:sp>
      <p:pic>
        <p:nvPicPr>
          <p:cNvPr id="7" name="Picture 2" descr="D:\CLANKI\Prešernovi rokopisi\Dohtar1.jpg"/>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179512" y="1556792"/>
            <a:ext cx="4452479" cy="4583264"/>
          </a:xfrm>
          <a:prstGeom prst="rect">
            <a:avLst/>
          </a:prstGeom>
          <a:noFill/>
        </p:spPr>
      </p:pic>
      <p:pic>
        <p:nvPicPr>
          <p:cNvPr id="8" name="Picture 3" descr="D:\CLANKI\Prešernovi rokopisi\Dohtar2.jpg"/>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62736" y="1772816"/>
            <a:ext cx="4481264" cy="4029347"/>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5"/>
          <p:cNvSpPr>
            <a:spLocks noChangeArrowheads="1"/>
          </p:cNvSpPr>
          <p:nvPr/>
        </p:nvSpPr>
        <p:spPr bwMode="auto">
          <a:xfrm>
            <a:off x="0" y="1138238"/>
            <a:ext cx="9144000" cy="457200"/>
          </a:xfrm>
          <a:prstGeom prst="rect">
            <a:avLst/>
          </a:prstGeom>
          <a:noFill/>
          <a:ln w="9525">
            <a:noFill/>
            <a:miter lim="800000"/>
            <a:headEnd/>
            <a:tailEnd/>
          </a:ln>
          <a:effectLst/>
        </p:spPr>
        <p:txBody>
          <a:bodyPr wrap="none" anchor="ctr">
            <a:spAutoFit/>
          </a:bodyPr>
          <a:lstStyle/>
          <a:p>
            <a:endParaRPr lang="sl-SI"/>
          </a:p>
        </p:txBody>
      </p:sp>
      <p:pic>
        <p:nvPicPr>
          <p:cNvPr id="27652" name="Picture 4"/>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73230" y="1052736"/>
            <a:ext cx="9070770" cy="4674368"/>
          </a:xfrm>
          <a:prstGeom prst="rect">
            <a:avLst/>
          </a:prstGeom>
          <a:noFill/>
          <a:ln w="9525">
            <a:noFill/>
            <a:miter lim="800000"/>
            <a:headEnd/>
            <a:tailEnd/>
          </a:ln>
        </p:spPr>
      </p:pic>
      <p:sp>
        <p:nvSpPr>
          <p:cNvPr id="4" name="Naslov 5"/>
          <p:cNvSpPr>
            <a:spLocks noGrp="1"/>
          </p:cNvSpPr>
          <p:nvPr>
            <p:ph type="title"/>
          </p:nvPr>
        </p:nvSpPr>
        <p:spPr>
          <a:xfrm>
            <a:off x="467544" y="116632"/>
            <a:ext cx="7283152" cy="562074"/>
          </a:xfrm>
        </p:spPr>
        <p:txBody>
          <a:bodyPr>
            <a:normAutofit fontScale="90000"/>
          </a:bodyPr>
          <a:lstStyle/>
          <a:p>
            <a:r>
              <a:rPr lang="sl-SI" smtClean="0"/>
              <a:t>Kritični vzporedni prepis variant</a:t>
            </a:r>
            <a:endParaRPr lang="sl-SI"/>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smtClean="0"/>
              <a:t>Zanimanje slovenske javnosti nas ne bi smelo presenetiti, ker ...</a:t>
            </a:r>
            <a:endParaRPr lang="sl-SI"/>
          </a:p>
        </p:txBody>
      </p:sp>
      <p:sp>
        <p:nvSpPr>
          <p:cNvPr id="3" name="Ograda vsebine 2"/>
          <p:cNvSpPr>
            <a:spLocks noGrp="1"/>
          </p:cNvSpPr>
          <p:nvPr>
            <p:ph idx="1"/>
          </p:nvPr>
        </p:nvSpPr>
        <p:spPr>
          <a:xfrm>
            <a:off x="457200" y="1600200"/>
            <a:ext cx="8686800" cy="4525963"/>
          </a:xfrm>
        </p:spPr>
        <p:txBody>
          <a:bodyPr/>
          <a:lstStyle/>
          <a:p>
            <a:r>
              <a:rPr lang="sl-SI" smtClean="0"/>
              <a:t>je vse v zvezi s Prešernom identitetne narave in zato predmet mitologiziranja, mistifikacije in tudi finančnega vrednotenja</a:t>
            </a:r>
          </a:p>
          <a:p>
            <a:r>
              <a:rPr lang="sl-SI" smtClean="0"/>
              <a:t>je od zadnjega takega odkritja minilo pol stoletja</a:t>
            </a:r>
          </a:p>
          <a:p>
            <a:r>
              <a:rPr lang="sl-SI" smtClean="0"/>
              <a:t>so se medijske možnosti v tem času zelo spremenile</a:t>
            </a:r>
          </a:p>
          <a:p>
            <a:r>
              <a:rPr lang="sl-SI" smtClean="0"/>
              <a:t>gre za eksotično najdbo (ker so se rokopisi nahajali v Ameriki)</a:t>
            </a:r>
            <a:endParaRPr lang="sl-SI"/>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3528" y="274638"/>
            <a:ext cx="8640960" cy="1143000"/>
          </a:xfrm>
        </p:spPr>
        <p:txBody>
          <a:bodyPr>
            <a:noAutofit/>
          </a:bodyPr>
          <a:lstStyle/>
          <a:p>
            <a:r>
              <a:rPr lang="sl-SI" sz="3600" smtClean="0"/>
              <a:t>Datacija z bližnjo infrardečo spektroskopijo</a:t>
            </a:r>
            <a:endParaRPr lang="sl-SI" sz="3600"/>
          </a:p>
        </p:txBody>
      </p:sp>
      <p:pic>
        <p:nvPicPr>
          <p:cNvPr id="3074" name="Picture 2"/>
          <p:cNvPicPr>
            <a:picLocks noGrp="1" noChangeAspect="1" noChangeArrowheads="1"/>
          </p:cNvPicPr>
          <p:nvPr>
            <p:ph idx="1"/>
          </p:nvPr>
        </p:nvPicPr>
        <p:blipFill>
          <a:blip r:embed="rId2" cstate="email"/>
          <a:srcRect/>
          <a:stretch>
            <a:fillRect/>
          </a:stretch>
        </p:blipFill>
        <p:spPr bwMode="auto">
          <a:xfrm>
            <a:off x="539552" y="1151514"/>
            <a:ext cx="7608648" cy="57064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2890664" cy="706090"/>
          </a:xfrm>
        </p:spPr>
        <p:txBody>
          <a:bodyPr>
            <a:normAutofit fontScale="90000"/>
          </a:bodyPr>
          <a:lstStyle/>
          <a:p>
            <a:r>
              <a:rPr lang="sl-SI" smtClean="0"/>
              <a:t>Jana Kolar </a:t>
            </a:r>
            <a:endParaRPr lang="sl-SI"/>
          </a:p>
        </p:txBody>
      </p:sp>
      <p:pic>
        <p:nvPicPr>
          <p:cNvPr id="4098" name="Picture 2"/>
          <p:cNvPicPr>
            <a:picLocks noGrp="1" noChangeAspect="1" noChangeArrowheads="1"/>
          </p:cNvPicPr>
          <p:nvPr>
            <p:ph idx="1"/>
          </p:nvPr>
        </p:nvPicPr>
        <p:blipFill>
          <a:blip r:embed="rId2" cstate="email"/>
          <a:srcRect/>
          <a:stretch>
            <a:fillRect/>
          </a:stretch>
        </p:blipFill>
        <p:spPr bwMode="auto">
          <a:xfrm>
            <a:off x="467544" y="908720"/>
            <a:ext cx="7992888" cy="59946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Vodni žig</a:t>
            </a:r>
            <a:endParaRPr lang="sl-SI"/>
          </a:p>
        </p:txBody>
      </p:sp>
      <p:pic>
        <p:nvPicPr>
          <p:cNvPr id="2050" name="Picture 2"/>
          <p:cNvPicPr>
            <a:picLocks noGrp="1" noChangeAspect="1" noChangeArrowheads="1"/>
          </p:cNvPicPr>
          <p:nvPr>
            <p:ph idx="1"/>
          </p:nvPr>
        </p:nvPicPr>
        <p:blipFill>
          <a:blip r:embed="rId2" cstate="email"/>
          <a:srcRect/>
          <a:stretch>
            <a:fillRect/>
          </a:stretch>
        </p:blipFill>
        <p:spPr bwMode="auto">
          <a:xfrm>
            <a:off x="1259632" y="1191603"/>
            <a:ext cx="6480720" cy="52617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smtClean="0"/>
              <a:t>Rokopisa v clevelandskem slovenskem muzeju</a:t>
            </a:r>
            <a:endParaRPr lang="sl-SI" dirty="0"/>
          </a:p>
        </p:txBody>
      </p:sp>
      <p:pic>
        <p:nvPicPr>
          <p:cNvPr id="4" name="Označba mesta vsebine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771926" y="1600200"/>
            <a:ext cx="5536377" cy="5179140"/>
          </a:xfrm>
          <a:prstGeom prst="rect">
            <a:avLst/>
          </a:prstGeom>
        </p:spPr>
      </p:pic>
    </p:spTree>
    <p:extLst>
      <p:ext uri="{BB962C8B-B14F-4D97-AF65-F5344CB8AC3E}">
        <p14:creationId xmlns:p14="http://schemas.microsoft.com/office/powerpoint/2010/main" val="27419390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slov 1"/>
          <p:cNvSpPr>
            <a:spLocks noGrp="1"/>
          </p:cNvSpPr>
          <p:nvPr>
            <p:ph type="title"/>
          </p:nvPr>
        </p:nvSpPr>
        <p:spPr/>
        <p:txBody>
          <a:bodyPr>
            <a:normAutofit fontScale="90000"/>
          </a:bodyPr>
          <a:lstStyle/>
          <a:p>
            <a:r>
              <a:rPr lang="sl-SI" smtClean="0"/>
              <a:t>Javna dostopnost in uporabnost rokopisov</a:t>
            </a:r>
          </a:p>
        </p:txBody>
      </p:sp>
      <p:sp>
        <p:nvSpPr>
          <p:cNvPr id="6" name="Ograda vsebine 5"/>
          <p:cNvSpPr>
            <a:spLocks noGrp="1"/>
          </p:cNvSpPr>
          <p:nvPr>
            <p:ph sz="half" idx="2"/>
          </p:nvPr>
        </p:nvSpPr>
        <p:spPr>
          <a:xfrm>
            <a:off x="107504" y="2060848"/>
            <a:ext cx="8208912" cy="4021907"/>
          </a:xfrm>
        </p:spPr>
        <p:txBody>
          <a:bodyPr>
            <a:normAutofit/>
          </a:bodyPr>
          <a:lstStyle/>
          <a:p>
            <a:pPr lvl="0"/>
            <a:r>
              <a:rPr lang="sl-SI" sz="2800" smtClean="0"/>
              <a:t>izvirnik: Slovenski muzej in arhivi v Clevelandu </a:t>
            </a:r>
          </a:p>
          <a:p>
            <a:r>
              <a:rPr lang="sl-SI" sz="2800" smtClean="0"/>
              <a:t>variante besedil na Wikiviru: </a:t>
            </a:r>
            <a:r>
              <a:rPr lang="sl-SI" sz="2800" smtClean="0">
                <a:hlinkClick r:id="rId2"/>
              </a:rPr>
              <a:t>Dohtar</a:t>
            </a:r>
            <a:r>
              <a:rPr lang="sl-SI" sz="2800" smtClean="0"/>
              <a:t>, </a:t>
            </a:r>
            <a:r>
              <a:rPr lang="sl-SI" sz="2800" smtClean="0">
                <a:hlinkClick r:id="rId3"/>
              </a:rPr>
              <a:t>Slovo od mladosti</a:t>
            </a:r>
            <a:endParaRPr lang="sl-SI" sz="2800" smtClean="0"/>
          </a:p>
          <a:p>
            <a:pPr lvl="0"/>
            <a:r>
              <a:rPr lang="sl-SI" sz="2800" smtClean="0"/>
              <a:t>fotografije: </a:t>
            </a:r>
            <a:r>
              <a:rPr lang="sl-SI" sz="2800" smtClean="0">
                <a:hlinkClick r:id="rId4"/>
              </a:rPr>
              <a:t>Wikimedijina Zbirka</a:t>
            </a:r>
            <a:endParaRPr lang="sl-SI" sz="2800" smtClean="0"/>
          </a:p>
          <a:p>
            <a:pPr lvl="0"/>
            <a:r>
              <a:rPr lang="sl-SI" sz="2800" smtClean="0"/>
              <a:t>fotografije: </a:t>
            </a:r>
            <a:r>
              <a:rPr lang="sl-SI" sz="2800" smtClean="0">
                <a:hlinkClick r:id="rId5"/>
              </a:rPr>
              <a:t>dLib</a:t>
            </a:r>
            <a:r>
              <a:rPr lang="sl-SI" sz="2800" smtClean="0"/>
              <a:t> (rokopisni oddelek v NUK-u)</a:t>
            </a:r>
          </a:p>
        </p:txBody>
      </p:sp>
      <p:sp>
        <p:nvSpPr>
          <p:cNvPr id="5" name="Naslov 1"/>
          <p:cNvSpPr txBox="1">
            <a:spLocks/>
          </p:cNvSpPr>
          <p:nvPr/>
        </p:nvSpPr>
        <p:spPr>
          <a:xfrm>
            <a:off x="467544" y="1484784"/>
            <a:ext cx="5040560" cy="1143000"/>
          </a:xfrm>
          <a:prstGeom prst="rect">
            <a:avLst/>
          </a:prstGeom>
        </p:spPr>
        <p:txBody>
          <a:bodyPr vert="horz" lIns="45720" rIns="4572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sl-SI" sz="4600" b="0" i="0" u="none" strike="noStrike" kern="1200" cap="none" spc="0" normalizeH="0" baseline="0" noProof="0" smtClean="0">
              <a:ln>
                <a:noFill/>
              </a:ln>
              <a:solidFill>
                <a:schemeClr val="tx1"/>
              </a:solidFill>
              <a:effectLst/>
              <a:uLnTx/>
              <a:uFillTx/>
              <a:latin typeface="+mj-lt"/>
              <a:ea typeface="+mj-ea"/>
              <a:cs typeface="+mj-cs"/>
            </a:endParaRPr>
          </a:p>
        </p:txBody>
      </p:sp>
      <p:pic>
        <p:nvPicPr>
          <p:cNvPr id="21506" name="Picture 2" descr="https://upload.wikimedia.org/wikipedia/commons/f/f3/CC-BY-SA_3_icon_88x31.png"/>
          <p:cNvPicPr>
            <a:picLocks noChangeAspect="1" noChangeArrowheads="1"/>
          </p:cNvPicPr>
          <p:nvPr/>
        </p:nvPicPr>
        <p:blipFill>
          <a:blip r:embed="rId6" cstate="email"/>
          <a:srcRect/>
          <a:stretch>
            <a:fillRect/>
          </a:stretch>
        </p:blipFill>
        <p:spPr bwMode="auto">
          <a:xfrm>
            <a:off x="6660232" y="5693652"/>
            <a:ext cx="2079104" cy="727686"/>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7715200" cy="2578298"/>
          </a:xfrm>
        </p:spPr>
        <p:txBody>
          <a:bodyPr>
            <a:normAutofit/>
          </a:bodyPr>
          <a:lstStyle/>
          <a:p>
            <a:r>
              <a:rPr lang="sl-SI" dirty="0" smtClean="0"/>
              <a:t>Naše težave s Prešernom in Prešernove težave z nami</a:t>
            </a:r>
            <a:endParaRPr lang="sl-SI" dirty="0"/>
          </a:p>
        </p:txBody>
      </p:sp>
    </p:spTree>
    <p:extLst>
      <p:ext uri="{BB962C8B-B14F-4D97-AF65-F5344CB8AC3E}">
        <p14:creationId xmlns:p14="http://schemas.microsoft.com/office/powerpoint/2010/main" val="31268512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51520" y="274638"/>
            <a:ext cx="8712968" cy="1143000"/>
          </a:xfrm>
        </p:spPr>
        <p:txBody>
          <a:bodyPr>
            <a:noAutofit/>
          </a:bodyPr>
          <a:lstStyle/>
          <a:p>
            <a:r>
              <a:rPr lang="sl-SI" sz="2400" dirty="0"/>
              <a:t>Ideal nedotakljive zasebnosti, ki mu slovenski urad informacijskega pooblaščenca daje prednost pred javnim kulturnim interesom, preprečuje poizvedovanje o Francetu Prešernu.</a:t>
            </a:r>
          </a:p>
        </p:txBody>
      </p:sp>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60754" y="1844825"/>
            <a:ext cx="8875742" cy="4444994"/>
          </a:xfrm>
        </p:spPr>
      </p:pic>
    </p:spTree>
    <p:extLst>
      <p:ext uri="{BB962C8B-B14F-4D97-AF65-F5344CB8AC3E}">
        <p14:creationId xmlns:p14="http://schemas.microsoft.com/office/powerpoint/2010/main" val="10701799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79512" y="274638"/>
            <a:ext cx="3024336" cy="6394722"/>
          </a:xfrm>
        </p:spPr>
        <p:txBody>
          <a:bodyPr>
            <a:normAutofit/>
          </a:bodyPr>
          <a:lstStyle/>
          <a:p>
            <a:r>
              <a:rPr lang="sl-SI" sz="2000" dirty="0" smtClean="0"/>
              <a:t>Z objavo tegale posnetka Smerdujevega kipa kršim slovensko avtorsko zakonodajo, ki ne pozna „svobode panorame“</a:t>
            </a:r>
            <a:r>
              <a:rPr lang="sl-SI" sz="2800" dirty="0" smtClean="0"/>
              <a:t>.</a:t>
            </a:r>
            <a:endParaRPr lang="sl-SI" sz="2800" dirty="0"/>
          </a:p>
        </p:txBody>
      </p:sp>
      <p:pic>
        <p:nvPicPr>
          <p:cNvPr id="4" name="Označba mesta vsebine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975718" y="404664"/>
            <a:ext cx="6015392" cy="6368583"/>
          </a:xfrm>
          <a:prstGeom prst="rect">
            <a:avLst/>
          </a:prstGeom>
        </p:spPr>
      </p:pic>
    </p:spTree>
    <p:extLst>
      <p:ext uri="{BB962C8B-B14F-4D97-AF65-F5344CB8AC3E}">
        <p14:creationId xmlns:p14="http://schemas.microsoft.com/office/powerpoint/2010/main" val="17904293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7504" y="116632"/>
            <a:ext cx="6097830" cy="4104456"/>
          </a:xfrm>
          <a:prstGeom prst="rect">
            <a:avLst/>
          </a:prstGeom>
        </p:spPr>
      </p:pic>
      <p:sp>
        <p:nvSpPr>
          <p:cNvPr id="3" name="Pravokotnik 2"/>
          <p:cNvSpPr/>
          <p:nvPr/>
        </p:nvSpPr>
        <p:spPr>
          <a:xfrm>
            <a:off x="107504" y="4365104"/>
            <a:ext cx="8640960" cy="2308324"/>
          </a:xfrm>
          <a:prstGeom prst="rect">
            <a:avLst/>
          </a:prstGeom>
        </p:spPr>
        <p:txBody>
          <a:bodyPr wrap="square">
            <a:spAutoFit/>
          </a:bodyPr>
          <a:lstStyle/>
          <a:p>
            <a:r>
              <a:rPr lang="sl-SI" dirty="0"/>
              <a:t>Uporaba reprodukcij kulturnega spomenika št. 839 v pridobitne namene je omejena s slovenskim Zakonom o varstvu kulturne dediščine, ki za uporabo podobe in imena spomenika zahteva soglasje lastnika (44. člen). </a:t>
            </a:r>
            <a:r>
              <a:rPr lang="sl-SI" dirty="0" smtClean="0"/>
              <a:t>(</a:t>
            </a:r>
            <a:r>
              <a:rPr lang="sl-SI" dirty="0"/>
              <a:t>„Nihče ne sme uporabljati podobe in imena spomenika </a:t>
            </a:r>
            <a:r>
              <a:rPr lang="sl-SI" b="1" dirty="0">
                <a:solidFill>
                  <a:srgbClr val="FF0000"/>
                </a:solidFill>
              </a:rPr>
              <a:t>za pridobitne namene </a:t>
            </a:r>
            <a:r>
              <a:rPr lang="sl-SI" dirty="0"/>
              <a:t>brez soglasja lastnika spomenika. Lastnik lahko s soglasjem določi tudi višino nadomestila za uporabo.“</a:t>
            </a:r>
            <a:r>
              <a:rPr lang="sl-SI" dirty="0" smtClean="0"/>
              <a:t>) </a:t>
            </a:r>
            <a:r>
              <a:rPr lang="sl-SI" dirty="0" err="1" smtClean="0"/>
              <a:t>Wikimedijina</a:t>
            </a:r>
            <a:r>
              <a:rPr lang="sl-SI" dirty="0" smtClean="0"/>
              <a:t> </a:t>
            </a:r>
            <a:r>
              <a:rPr lang="sl-SI" dirty="0"/>
              <a:t>Zbirka </a:t>
            </a:r>
            <a:r>
              <a:rPr lang="sl-SI" dirty="0">
                <a:hlinkClick r:id="rId3" tooltip="Commons:Navedba licence"/>
              </a:rPr>
              <a:t>s tem zakonom ni omejena</a:t>
            </a:r>
            <a:r>
              <a:rPr lang="sl-SI" dirty="0"/>
              <a:t>, ker zanjo velja zakonodaja Združenih držav Amerike. </a:t>
            </a:r>
            <a:r>
              <a:rPr lang="sl-SI" b="1" dirty="0" smtClean="0"/>
              <a:t>Uporabniki</a:t>
            </a:r>
            <a:r>
              <a:rPr lang="sl-SI" b="1" dirty="0"/>
              <a:t>, ki so državljani Slovenije, so </a:t>
            </a:r>
            <a:r>
              <a:rPr lang="sl-SI" b="1" i="1" dirty="0"/>
              <a:t>sami odgovorni</a:t>
            </a:r>
            <a:r>
              <a:rPr lang="sl-SI" b="1" dirty="0"/>
              <a:t> za vsako kršitev lokalnih zakonov. </a:t>
            </a:r>
            <a:endParaRPr lang="sl-SI" dirty="0"/>
          </a:p>
        </p:txBody>
      </p:sp>
    </p:spTree>
    <p:extLst>
      <p:ext uri="{BB962C8B-B14F-4D97-AF65-F5344CB8AC3E}">
        <p14:creationId xmlns:p14="http://schemas.microsoft.com/office/powerpoint/2010/main" val="25661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Autofit/>
          </a:bodyPr>
          <a:lstStyle/>
          <a:p>
            <a:r>
              <a:rPr lang="sl-SI" sz="3600" smtClean="0"/>
              <a:t>Po drugi svetovni vojni je bil sprejem nove prešerniane manj odmeven, ker</a:t>
            </a:r>
          </a:p>
        </p:txBody>
      </p:sp>
      <p:sp>
        <p:nvSpPr>
          <p:cNvPr id="3" name="Ograda vsebine 2"/>
          <p:cNvSpPr>
            <a:spLocks noGrp="1"/>
          </p:cNvSpPr>
          <p:nvPr>
            <p:ph idx="1"/>
          </p:nvPr>
        </p:nvSpPr>
        <p:spPr>
          <a:xfrm>
            <a:off x="457200" y="2132856"/>
            <a:ext cx="7467600" cy="3993307"/>
          </a:xfrm>
        </p:spPr>
        <p:txBody>
          <a:bodyPr/>
          <a:lstStyle/>
          <a:p>
            <a:pPr lvl="1"/>
            <a:r>
              <a:rPr lang="sl-SI" smtClean="0"/>
              <a:t>še ni bilo televizije in spleta</a:t>
            </a:r>
          </a:p>
          <a:p>
            <a:pPr lvl="1"/>
            <a:r>
              <a:rPr lang="sl-SI" smtClean="0"/>
              <a:t>je šlo le za variante poznanih besedil</a:t>
            </a:r>
          </a:p>
          <a:p>
            <a:pPr lvl="1"/>
            <a:r>
              <a:rPr lang="sl-SI" smtClean="0"/>
              <a:t>so bila tudi v nemščini</a:t>
            </a:r>
          </a:p>
          <a:p>
            <a:pPr lvl="1"/>
            <a:r>
              <a:rPr lang="sl-SI" smtClean="0"/>
              <a:t>je šlo za sumljivo pridobljene rokopise</a:t>
            </a:r>
          </a:p>
          <a:p>
            <a:pPr lvl="1"/>
            <a:r>
              <a:rPr lang="sl-SI" smtClean="0"/>
              <a:t>je bila problematična njihova avtentičnost</a:t>
            </a:r>
          </a:p>
          <a:p>
            <a:pPr lvl="1"/>
            <a:r>
              <a:rPr lang="sl-SI" smtClean="0"/>
              <a:t>so bili opolzke narave</a:t>
            </a:r>
            <a:endParaRPr lang="sl-SI"/>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O prešernoslovju</a:t>
            </a:r>
            <a:endParaRPr lang="sl-SI"/>
          </a:p>
        </p:txBody>
      </p:sp>
      <p:sp>
        <p:nvSpPr>
          <p:cNvPr id="3" name="Ograda vsebine 2"/>
          <p:cNvSpPr>
            <a:spLocks noGrp="1"/>
          </p:cNvSpPr>
          <p:nvPr>
            <p:ph idx="1"/>
          </p:nvPr>
        </p:nvSpPr>
        <p:spPr/>
        <p:txBody>
          <a:bodyPr>
            <a:normAutofit fontScale="92500" lnSpcReduction="10000"/>
          </a:bodyPr>
          <a:lstStyle/>
          <a:p>
            <a:r>
              <a:rPr lang="sl-SI" smtClean="0"/>
              <a:t>Generaciji prešernoslovcev, rojenih v 20. in 30. letih, sta do »pozitivističnega« (kidričevskega) prešernoslovja gojili distanco (Paternu, Kos).</a:t>
            </a:r>
          </a:p>
          <a:p>
            <a:r>
              <a:rPr lang="sl-SI" smtClean="0"/>
              <a:t>Prekinila se je tradicija poznavalske komunikacije in polemike (P. Strmšek, M. Perc, Dolžan, Č. Zorc, F. Kidrič, Joka in Avgust Žigon, A. Gspan idr.). </a:t>
            </a:r>
          </a:p>
          <a:p>
            <a:r>
              <a:rPr lang="sl-SI" smtClean="0"/>
              <a:t>Prekinila se je tradicija zbirateljske zavzetosti (P. Romavh, E. Justin, Strmšek, J. Šlebinger)</a:t>
            </a:r>
          </a:p>
          <a:p>
            <a:endParaRPr lang="sl-SI"/>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slov 6"/>
          <p:cNvSpPr>
            <a:spLocks noGrp="1"/>
          </p:cNvSpPr>
          <p:nvPr>
            <p:ph type="title"/>
          </p:nvPr>
        </p:nvSpPr>
        <p:spPr/>
        <p:txBody>
          <a:bodyPr>
            <a:normAutofit fontScale="90000"/>
          </a:bodyPr>
          <a:lstStyle/>
          <a:p>
            <a:r>
              <a:rPr lang="sl-SI" altLang="sl-SI" smtClean="0"/>
              <a:t>Hinko Smrekar, Naši prešernoslovci, 1926</a:t>
            </a:r>
          </a:p>
        </p:txBody>
      </p:sp>
      <p:pic>
        <p:nvPicPr>
          <p:cNvPr id="20483" name="Označba mesta vsebine 4"/>
          <p:cNvPicPr>
            <a:picLocks noGrp="1" noChangeAspect="1"/>
          </p:cNvPicPr>
          <p:nvPr>
            <p:ph sz="half" idx="1"/>
          </p:nvPr>
        </p:nvPicPr>
        <p:blipFill>
          <a:blip r:embed="rId2" cstate="email"/>
          <a:srcRect/>
          <a:stretch>
            <a:fillRect/>
          </a:stretch>
        </p:blipFill>
        <p:spPr>
          <a:xfrm>
            <a:off x="107950" y="2341563"/>
            <a:ext cx="4402138" cy="3906837"/>
          </a:xfrm>
        </p:spPr>
      </p:pic>
      <p:pic>
        <p:nvPicPr>
          <p:cNvPr id="20485" name="Slika 5"/>
          <p:cNvPicPr>
            <a:picLocks noChangeAspect="1"/>
          </p:cNvPicPr>
          <p:nvPr/>
        </p:nvPicPr>
        <p:blipFill>
          <a:blip r:embed="rId3" cstate="email"/>
          <a:srcRect/>
          <a:stretch>
            <a:fillRect/>
          </a:stretch>
        </p:blipFill>
        <p:spPr bwMode="auto">
          <a:xfrm>
            <a:off x="4489450" y="2332038"/>
            <a:ext cx="4654550" cy="4437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179512" y="274638"/>
            <a:ext cx="8856984" cy="418058"/>
          </a:xfrm>
        </p:spPr>
        <p:txBody>
          <a:bodyPr>
            <a:normAutofit fontScale="90000"/>
          </a:bodyPr>
          <a:lstStyle/>
          <a:p>
            <a:r>
              <a:rPr lang="sl-SI" sz="4000" dirty="0" smtClean="0"/>
              <a:t>Svežnji Prešernovih rokopisov, </a:t>
            </a:r>
            <a:r>
              <a:rPr lang="sl-SI" sz="2000" dirty="0" smtClean="0"/>
              <a:t>danes večinoma v NUK-u</a:t>
            </a:r>
            <a:endParaRPr lang="sl-SI" dirty="0"/>
          </a:p>
        </p:txBody>
      </p:sp>
      <p:sp>
        <p:nvSpPr>
          <p:cNvPr id="6" name="Označba mesta vsebine 5"/>
          <p:cNvSpPr>
            <a:spLocks noGrp="1"/>
          </p:cNvSpPr>
          <p:nvPr>
            <p:ph idx="1"/>
          </p:nvPr>
        </p:nvSpPr>
        <p:spPr>
          <a:xfrm>
            <a:off x="179512" y="908720"/>
            <a:ext cx="8712968" cy="5832648"/>
          </a:xfrm>
        </p:spPr>
        <p:txBody>
          <a:bodyPr>
            <a:normAutofit fontScale="55000" lnSpcReduction="20000"/>
          </a:bodyPr>
          <a:lstStyle/>
          <a:p>
            <a:r>
              <a:rPr lang="sl-SI" dirty="0" smtClean="0"/>
              <a:t>Iz predalnika ob njegovi smrti (</a:t>
            </a:r>
            <a:r>
              <a:rPr lang="sl-SI" dirty="0" err="1" smtClean="0"/>
              <a:t>Dagarin</a:t>
            </a:r>
            <a:r>
              <a:rPr lang="sl-SI" dirty="0" smtClean="0"/>
              <a:t> &gt; Bleiweis &gt; Ernestina &gt; Razlag &gt; Levstik &gt; Gutman </a:t>
            </a:r>
            <a:r>
              <a:rPr lang="sl-SI" dirty="0"/>
              <a:t>&gt; Levec &gt; </a:t>
            </a:r>
            <a:r>
              <a:rPr lang="sl-SI" dirty="0" smtClean="0"/>
              <a:t>Bamberg </a:t>
            </a:r>
            <a:r>
              <a:rPr lang="sl-SI" dirty="0"/>
              <a:t>&gt; </a:t>
            </a:r>
            <a:r>
              <a:rPr lang="sl-SI" dirty="0" smtClean="0"/>
              <a:t>Pintar)</a:t>
            </a:r>
          </a:p>
          <a:p>
            <a:r>
              <a:rPr lang="sl-SI" dirty="0" smtClean="0"/>
              <a:t>Iz zapuščine urednika </a:t>
            </a:r>
            <a:r>
              <a:rPr lang="sl-SI" i="1" dirty="0" smtClean="0"/>
              <a:t>Krajnske čbelice </a:t>
            </a:r>
            <a:r>
              <a:rPr lang="sl-SI" dirty="0" smtClean="0"/>
              <a:t>Miha Kastelica </a:t>
            </a:r>
          </a:p>
          <a:p>
            <a:pPr lvl="1"/>
            <a:r>
              <a:rPr lang="sl-SI" dirty="0" smtClean="0"/>
              <a:t>V varstvu Emila Gutmana</a:t>
            </a:r>
          </a:p>
          <a:p>
            <a:pPr lvl="1"/>
            <a:r>
              <a:rPr lang="sl-SI" dirty="0" smtClean="0"/>
              <a:t>Iz zapuščine Kastelčeve hčerke</a:t>
            </a:r>
          </a:p>
          <a:p>
            <a:pPr lvl="1"/>
            <a:r>
              <a:rPr lang="sl-SI" dirty="0" smtClean="0"/>
              <a:t>Iz Kastelčeve zapuščine v lasti Slovenske matice</a:t>
            </a:r>
          </a:p>
          <a:p>
            <a:r>
              <a:rPr lang="sl-SI" dirty="0" smtClean="0"/>
              <a:t>Dva cenzurna rokopisa </a:t>
            </a:r>
            <a:r>
              <a:rPr lang="sl-SI" i="1" dirty="0" smtClean="0"/>
              <a:t>Poezij</a:t>
            </a:r>
            <a:endParaRPr lang="sl-SI" dirty="0" smtClean="0"/>
          </a:p>
          <a:p>
            <a:pPr lvl="1"/>
            <a:r>
              <a:rPr lang="sl-SI" dirty="0" smtClean="0"/>
              <a:t>Revizijski (cenzor Jurij Pavšek)</a:t>
            </a:r>
          </a:p>
          <a:p>
            <a:pPr lvl="1"/>
            <a:r>
              <a:rPr lang="sl-SI" dirty="0" smtClean="0"/>
              <a:t>Tiskarski (tiskar Blaznik, celjski zbiratelj Martin Perc)</a:t>
            </a:r>
          </a:p>
          <a:p>
            <a:pPr lvl="1"/>
            <a:r>
              <a:rPr lang="sl-SI" dirty="0" smtClean="0"/>
              <a:t>Kje je morebitni tretji rokopis </a:t>
            </a:r>
            <a:r>
              <a:rPr lang="sl-SI" i="1" dirty="0" smtClean="0"/>
              <a:t>Poezij</a:t>
            </a:r>
            <a:r>
              <a:rPr lang="sl-SI" dirty="0" smtClean="0"/>
              <a:t>?</a:t>
            </a:r>
          </a:p>
          <a:p>
            <a:r>
              <a:rPr lang="sl-SI" dirty="0" smtClean="0"/>
              <a:t>Celjska zbiratelja Pavel Strmšek in Josip Tominšek</a:t>
            </a:r>
          </a:p>
          <a:p>
            <a:r>
              <a:rPr lang="sl-SI" dirty="0" smtClean="0"/>
              <a:t>Zapuščina patra </a:t>
            </a:r>
            <a:r>
              <a:rPr lang="sl-SI" dirty="0" err="1" smtClean="0"/>
              <a:t>Benvenuta</a:t>
            </a:r>
            <a:r>
              <a:rPr lang="sl-SI" dirty="0" smtClean="0"/>
              <a:t> Crobatha &gt; Črtomir Zorec</a:t>
            </a:r>
          </a:p>
          <a:p>
            <a:r>
              <a:rPr lang="sl-SI" dirty="0" smtClean="0"/>
              <a:t>Zbiratelj Tomo Zupan</a:t>
            </a:r>
          </a:p>
          <a:p>
            <a:r>
              <a:rPr lang="sl-SI" dirty="0" smtClean="0"/>
              <a:t>Kidričeve pridobitve (Stara ciganka?, </a:t>
            </a:r>
            <a:r>
              <a:rPr lang="sl-SI" dirty="0" err="1" smtClean="0"/>
              <a:t>Hradeckitu</a:t>
            </a:r>
            <a:r>
              <a:rPr lang="sl-SI" dirty="0" smtClean="0"/>
              <a:t>, eno pismo, varianta Šmarne gore, rokopisi v Mariboru …)</a:t>
            </a:r>
          </a:p>
          <a:p>
            <a:r>
              <a:rPr lang="sl-SI" dirty="0" smtClean="0"/>
              <a:t>Polhograjski rokopisi (</a:t>
            </a:r>
            <a:r>
              <a:rPr lang="sl-SI" dirty="0" err="1" smtClean="0"/>
              <a:t>Raab</a:t>
            </a:r>
            <a:r>
              <a:rPr lang="sl-SI" dirty="0" smtClean="0"/>
              <a:t> &gt; Toman &gt; Urbančič &gt; </a:t>
            </a:r>
            <a:r>
              <a:rPr lang="sl-SI" dirty="0" err="1" smtClean="0"/>
              <a:t>Šijanec</a:t>
            </a:r>
            <a:r>
              <a:rPr lang="sl-SI" dirty="0" smtClean="0"/>
              <a:t> &gt; Ašič)</a:t>
            </a:r>
          </a:p>
          <a:p>
            <a:r>
              <a:rPr lang="sl-SI" dirty="0" smtClean="0"/>
              <a:t>Ostanki Bleiweisove zapuščine (1949 pridejo v NUK)</a:t>
            </a:r>
          </a:p>
          <a:p>
            <a:r>
              <a:rPr lang="sl-SI" dirty="0" smtClean="0"/>
              <a:t>Dva soneta mora NUK 1966 vrniti lastnici Miri Hubad; kje sta zdaj, se ne ve</a:t>
            </a:r>
          </a:p>
          <a:p>
            <a:r>
              <a:rPr lang="sl-SI" dirty="0" err="1" smtClean="0"/>
              <a:t>Masnecova</a:t>
            </a:r>
            <a:r>
              <a:rPr lang="sl-SI" dirty="0" smtClean="0"/>
              <a:t> zapuščina v NUK-u (5 rkp. 1966)</a:t>
            </a:r>
          </a:p>
          <a:p>
            <a:r>
              <a:rPr lang="sl-SI" dirty="0" smtClean="0"/>
              <a:t>Ženska zvestoba iz zapuščine Jovana Vesela Koseskega (samo Prešernovi popravki) 1987</a:t>
            </a:r>
          </a:p>
          <a:p>
            <a:r>
              <a:rPr lang="sl-SI" dirty="0" smtClean="0"/>
              <a:t>Clevelandska rokopisa (Janez Dolžan &gt; Evgen </a:t>
            </a:r>
            <a:r>
              <a:rPr lang="sl-SI" dirty="0" err="1" smtClean="0"/>
              <a:t>Favetti</a:t>
            </a:r>
            <a:r>
              <a:rPr lang="sl-SI" dirty="0" smtClean="0"/>
              <a:t> 1937, 2016)</a:t>
            </a:r>
          </a:p>
          <a:p>
            <a:r>
              <a:rPr lang="sl-SI" dirty="0" smtClean="0"/>
              <a:t>Posamezni rokopisi ali posvetila so v arhivih v Pragi, Gradcu, Cambridgeu idr.</a:t>
            </a:r>
          </a:p>
          <a:p>
            <a:r>
              <a:rPr lang="sl-SI" dirty="0" smtClean="0"/>
              <a:t>Posamezne nepotrjene „najdbe“ </a:t>
            </a:r>
          </a:p>
          <a:p>
            <a:endParaRPr lang="sl-SI" dirty="0" smtClean="0"/>
          </a:p>
          <a:p>
            <a:endParaRPr lang="sl-SI" dirty="0" smtClean="0"/>
          </a:p>
          <a:p>
            <a:endParaRPr lang="sl-SI" dirty="0" smtClean="0"/>
          </a:p>
          <a:p>
            <a:pPr lvl="1"/>
            <a:endParaRPr lang="sl-SI" dirty="0"/>
          </a:p>
          <a:p>
            <a:pPr lvl="1"/>
            <a:endParaRPr lang="sl-SI" dirty="0" smtClean="0"/>
          </a:p>
          <a:p>
            <a:endParaRPr lang="sl-SI" dirty="0" smtClean="0"/>
          </a:p>
          <a:p>
            <a:endParaRPr lang="sl-SI" dirty="0"/>
          </a:p>
        </p:txBody>
      </p:sp>
    </p:spTree>
    <p:extLst>
      <p:ext uri="{BB962C8B-B14F-4D97-AF65-F5344CB8AC3E}">
        <p14:creationId xmlns:p14="http://schemas.microsoft.com/office/powerpoint/2010/main" val="3088694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a:t>Iz predalnika ob </a:t>
            </a:r>
            <a:r>
              <a:rPr lang="sl-SI" dirty="0" smtClean="0"/>
              <a:t>Prešernovi smrti</a:t>
            </a:r>
            <a:endParaRPr lang="sl-SI" dirty="0"/>
          </a:p>
        </p:txBody>
      </p:sp>
      <p:sp>
        <p:nvSpPr>
          <p:cNvPr id="3" name="Označba mesta vsebine 2"/>
          <p:cNvSpPr>
            <a:spLocks noGrp="1"/>
          </p:cNvSpPr>
          <p:nvPr>
            <p:ph idx="1"/>
          </p:nvPr>
        </p:nvSpPr>
        <p:spPr/>
        <p:txBody>
          <a:bodyPr>
            <a:normAutofit fontScale="62500" lnSpcReduction="20000"/>
          </a:bodyPr>
          <a:lstStyle/>
          <a:p>
            <a:r>
              <a:rPr lang="sl-SI" dirty="0"/>
              <a:t>V kuhinji najdem Katro s polnim jerbasom spisov. Metala jih je v ogenj. »Za božjo voljo, Katra, kaj pa delate?« sem zavpil, ona pa: »Gospod </a:t>
            </a:r>
            <a:r>
              <a:rPr lang="sl-SI" dirty="0" err="1"/>
              <a:t>tehant</a:t>
            </a:r>
            <a:r>
              <a:rPr lang="sl-SI" dirty="0"/>
              <a:t> so mi rekli, da naj tole požgem!« Prosil sem jo: »Tega pa ja ne boste storili! Nesite nazaj. Počakajte, prišel bom popoldne in pogledal, kaj je na papirjih!« A Katra se ne zmeni za moje besede in kar še naprej meče na ogenj. Jaz bi se ruval z njo, a začujem </a:t>
            </a:r>
            <a:r>
              <a:rPr lang="sl-SI" dirty="0" err="1"/>
              <a:t>Dagarinovo</a:t>
            </a:r>
            <a:r>
              <a:rPr lang="sl-SI" dirty="0"/>
              <a:t> hojo, z njim se nisem hotel sestati, in hitro odidem. Ko pridem popoldne, je bilo vse požgano. Da bi se človek zjokal. Našel sem samo še dva drobna zvezka pesmi, pisanih od Prešernove roke; nekaj njegovih, nekaj Vodnikovih. Tista dva zvezka spravim v svoji štacuni. Čez nekaj dni opazim, da so pomočniki iz enega že trgali lističe in zavijali vanje trgovski drobiž. Drugi zvezek sem nekam </a:t>
            </a:r>
            <a:r>
              <a:rPr lang="sl-SI" dirty="0" smtClean="0"/>
              <a:t>založil. (Pričevanje Viljema Killerja)</a:t>
            </a:r>
          </a:p>
          <a:p>
            <a:r>
              <a:rPr lang="sl-SI" dirty="0" err="1" smtClean="0"/>
              <a:t>Dagarin</a:t>
            </a:r>
            <a:r>
              <a:rPr lang="sl-SI" dirty="0" smtClean="0"/>
              <a:t> </a:t>
            </a:r>
            <a:r>
              <a:rPr lang="sl-SI" dirty="0"/>
              <a:t>&gt; Bleiweis &gt; Ernestina &gt; Razlag &gt; Levstik &gt; Gutman &gt; Levec &gt; Bamberg &gt; </a:t>
            </a:r>
            <a:r>
              <a:rPr lang="sl-SI" dirty="0" smtClean="0"/>
              <a:t>Pintar</a:t>
            </a:r>
            <a:endParaRPr lang="sl-SI" dirty="0"/>
          </a:p>
        </p:txBody>
      </p:sp>
    </p:spTree>
    <p:extLst>
      <p:ext uri="{BB962C8B-B14F-4D97-AF65-F5344CB8AC3E}">
        <p14:creationId xmlns:p14="http://schemas.microsoft.com/office/powerpoint/2010/main" val="2755787424"/>
      </p:ext>
    </p:extLst>
  </p:cSld>
  <p:clrMapOvr>
    <a:masterClrMapping/>
  </p:clrMapOvr>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1646</TotalTime>
  <Words>1802</Words>
  <Application>Microsoft Office PowerPoint</Application>
  <PresentationFormat>Diaprojekcija na zaslonu (4:3)</PresentationFormat>
  <Paragraphs>204</Paragraphs>
  <Slides>48</Slides>
  <Notes>0</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48</vt:i4>
      </vt:variant>
    </vt:vector>
  </HeadingPairs>
  <TitlesOfParts>
    <vt:vector size="52" baseType="lpstr">
      <vt:lpstr>Arial</vt:lpstr>
      <vt:lpstr>Franklin Gothic Book</vt:lpstr>
      <vt:lpstr>Wingdings 2</vt:lpstr>
      <vt:lpstr>Technic</vt:lpstr>
      <vt:lpstr>Ob novi Prešerniani </vt:lpstr>
      <vt:lpstr>PowerPointova predstavitev</vt:lpstr>
      <vt:lpstr>Ob novi prešerniani</vt:lpstr>
      <vt:lpstr>Zanimanje slovenske javnosti nas ne bi smelo presenetiti, ker ...</vt:lpstr>
      <vt:lpstr>Po drugi svetovni vojni je bil sprejem nove prešerniane manj odmeven, ker</vt:lpstr>
      <vt:lpstr>O prešernoslovju</vt:lpstr>
      <vt:lpstr>Hinko Smrekar, Naši prešernoslovci, 1926</vt:lpstr>
      <vt:lpstr>Svežnji Prešernovih rokopisov, danes večinoma v NUK-u</vt:lpstr>
      <vt:lpstr>Iz predalnika ob Prešernovi smrti</vt:lpstr>
      <vt:lpstr>Prešernov predalnik oz. rjuha: Jožef Dagarin &gt; Janez Bleiweis &gt; Ernestina Jelovšek (advokat Ferdinand Pogačnik) &gt; Radoslav Razlag &gt; Fran Levstik &gt; Emil Gutman &gt; Fran Levec &gt; Otomar Bamberg &gt; Luka Pintar &gt; NUK katalogizacija 1918)</vt:lpstr>
      <vt:lpstr>Miha Kastelic 1: v varstvu Emila Gutmana</vt:lpstr>
      <vt:lpstr>Miha Kastelic 2</vt:lpstr>
      <vt:lpstr>Miha Kastelic 3</vt:lpstr>
      <vt:lpstr>Dva rokopisa Poezij</vt:lpstr>
      <vt:lpstr>Celjski zbiratelji</vt:lpstr>
      <vt:lpstr>Zapuščina Benvenuta Crobatha</vt:lpstr>
      <vt:lpstr>Tomo Zupan</vt:lpstr>
      <vt:lpstr>Najdbe in „najdbe“ Franceta Kidriča</vt:lpstr>
      <vt:lpstr>Polhograjski rokopisi (Sveti Senan, Nebeška procesija, 4 nemški soneti)</vt:lpstr>
      <vt:lpstr>Pot ostankov Bleiweisove zupuščine (8 rokopisov)</vt:lpstr>
      <vt:lpstr>Hubadova rokopisa (Kadar previdi uzhenost sdravnika ..., Odperlo bo nebo po sodnjim dnevi) sta šla iz rok v roke takole:</vt:lpstr>
      <vt:lpstr>Masnecova zapuščina: Perjatlu Andreju ˛Smoletu v spominj [= V spominj Andreja Smoleta], Dekletam (obe v bohoričici), Oserčenje, Mornar, Pevcu [= Kam?] (v gajici)</vt:lpstr>
      <vt:lpstr>Ženska zvestoba v zapuščini Koseskega</vt:lpstr>
      <vt:lpstr>Drugo</vt:lpstr>
      <vt:lpstr>Izgube rokopisov</vt:lpstr>
      <vt:lpstr>Očitki izgube rokopisov</vt:lpstr>
      <vt:lpstr>Clevelandska rokopisa</vt:lpstr>
      <vt:lpstr>O avtentičnosti rokopisov</vt:lpstr>
      <vt:lpstr>Prešernovo posvetilo Luizi Crobath v Poezije 1847</vt:lpstr>
      <vt:lpstr>„Prešernovo“ posvetilo Janezu Bleiweisu v Poezije 1847</vt:lpstr>
      <vt:lpstr>„Prešernov apokrif“ v izvedbi grafika Elka Justina</vt:lpstr>
      <vt:lpstr>Ponaredki Prešerna</vt:lpstr>
      <vt:lpstr>Čemu je Prešeren popravljal in prepisoval svoje pesmi?</vt:lpstr>
      <vt:lpstr>PowerPointova predstavitev</vt:lpstr>
      <vt:lpstr>PowerPointova predstavitev</vt:lpstr>
      <vt:lpstr>PowerPointova predstavitev</vt:lpstr>
      <vt:lpstr>Na resno grafološko analizo Prešeren še čaka</vt:lpstr>
      <vt:lpstr>Posnetki vseh variant pesmi</vt:lpstr>
      <vt:lpstr>Kritični vzporedni prepis variant</vt:lpstr>
      <vt:lpstr>Datacija z bližnjo infrardečo spektroskopijo</vt:lpstr>
      <vt:lpstr>Jana Kolar </vt:lpstr>
      <vt:lpstr>Vodni žig</vt:lpstr>
      <vt:lpstr>Rokopisa v clevelandskem slovenskem muzeju</vt:lpstr>
      <vt:lpstr>Javna dostopnost in uporabnost rokopisov</vt:lpstr>
      <vt:lpstr>Naše težave s Prešernom in Prešernove težave z nami</vt:lpstr>
      <vt:lpstr>Ideal nedotakljive zasebnosti, ki mu slovenski urad informacijskega pooblaščenca daje prednost pred javnim kulturnim interesom, preprečuje poizvedovanje o Francetu Prešernu.</vt:lpstr>
      <vt:lpstr>Z objavo tegale posnetka Smerdujevega kipa kršim slovensko avtorsko zakonodajo, ki ne pozna „svobode panorame“.</vt:lpstr>
      <vt:lpstr>PowerPointova predstavitev</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Nova dva Prešernova rokopisa</dc:title>
  <dc:creator>Rec.</dc:creator>
  <cp:lastModifiedBy>Hladnik, Miran</cp:lastModifiedBy>
  <cp:revision>40</cp:revision>
  <dcterms:created xsi:type="dcterms:W3CDTF">2016-07-05T21:18:03Z</dcterms:created>
  <dcterms:modified xsi:type="dcterms:W3CDTF">2017-12-18T09:18:45Z</dcterms:modified>
</cp:coreProperties>
</file>