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71" r:id="rId7"/>
    <p:sldId id="263" r:id="rId8"/>
    <p:sldId id="266" r:id="rId9"/>
    <p:sldId id="267" r:id="rId10"/>
    <p:sldId id="265" r:id="rId11"/>
    <p:sldId id="278" r:id="rId12"/>
    <p:sldId id="264" r:id="rId13"/>
    <p:sldId id="270" r:id="rId14"/>
    <p:sldId id="272" r:id="rId15"/>
    <p:sldId id="273" r:id="rId16"/>
    <p:sldId id="274" r:id="rId17"/>
    <p:sldId id="275" r:id="rId18"/>
    <p:sldId id="269" r:id="rId19"/>
    <p:sldId id="286" r:id="rId20"/>
    <p:sldId id="276" r:id="rId21"/>
    <p:sldId id="283" r:id="rId22"/>
    <p:sldId id="284" r:id="rId23"/>
    <p:sldId id="285" r:id="rId24"/>
    <p:sldId id="277" r:id="rId25"/>
    <p:sldId id="282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Prostoročno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Kliknite, če želite urediti slog podnaslova matrice</a:t>
            </a:r>
            <a:endParaRPr kumimoji="0" lang="en-US"/>
          </a:p>
        </p:txBody>
      </p:sp>
      <p:sp>
        <p:nvSpPr>
          <p:cNvPr id="30" name="Ograda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19" name="Ograda no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rostoročno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8" name="Ograda številke diapoz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Ograda no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637BB6B-EE1B-48FB-8575-0D55C373DE88}" type="datetimeFigureOut">
              <a:rPr lang="en-US" smtClean="0"/>
              <a:pPr/>
              <a:t>2/8/2017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rostoročno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Ograda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0" name="Ograda besedila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637BB6B-EE1B-48FB-8575-0D55C373DE88}" type="datetimeFigureOut">
              <a:rPr lang="en-US" smtClean="0"/>
              <a:pPr/>
              <a:t>2/8/2017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Ograda no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source.org/wiki/Slovo_od_mladosti_(razli%C4%8Dice)" TargetMode="External"/><Relationship Id="rId2" Type="http://schemas.openxmlformats.org/officeDocument/2006/relationships/hyperlink" Target="https://sl.wikisource.org/wiki/Dohtar_(razli%C4%8Dice)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hyperlink" Target="http://dlib.si/results/?query='keywords=clevelanda'&amp;pageSize=25&amp;ftype=rokopisi" TargetMode="External"/><Relationship Id="rId4" Type="http://schemas.openxmlformats.org/officeDocument/2006/relationships/hyperlink" Target="https://commons.wikimedia.org/w/index.php?search=rokopis+iz+clevelanda&amp;title=Special:Search&amp;go=Pojdi+na&amp;searchToken=ag73369ksvuagxdzogojlmfg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l.si/sql_pdf/SRL_2016_3_01.pdf" TargetMode="External"/><Relationship Id="rId2" Type="http://schemas.openxmlformats.org/officeDocument/2006/relationships/hyperlink" Target="http://www.srl.si/sql_pdf/SRL_2016_3_0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l.wikiversity.org/wiki/Ob_Pre%C5%A1ernu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ommons:Navedba_licenc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altLang="sl-SI" smtClean="0"/>
              <a:t>Ob novi Prešerniani 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smtClean="0"/>
              <a:t>Miran Hladnik</a:t>
            </a:r>
            <a:endParaRPr lang="sl-S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Vodni žig</a:t>
            </a:r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1191603"/>
            <a:ext cx="6480720" cy="526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Rokopisa v clevelandskem slovenskem muzeju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926" y="1600200"/>
            <a:ext cx="5536377" cy="51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Javna dostopnost in uporabnost rokopisov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half" idx="2"/>
          </p:nvPr>
        </p:nvSpPr>
        <p:spPr>
          <a:xfrm>
            <a:off x="107504" y="2060848"/>
            <a:ext cx="8208912" cy="4021907"/>
          </a:xfrm>
        </p:spPr>
        <p:txBody>
          <a:bodyPr>
            <a:normAutofit/>
          </a:bodyPr>
          <a:lstStyle/>
          <a:p>
            <a:pPr lvl="0"/>
            <a:r>
              <a:rPr lang="sl-SI" sz="2800" smtClean="0"/>
              <a:t>izvirnik: Slovenski muzej in arhivi v Clevelandu </a:t>
            </a:r>
          </a:p>
          <a:p>
            <a:r>
              <a:rPr lang="sl-SI" sz="2800" smtClean="0"/>
              <a:t>variante besedil na Wikiviru: </a:t>
            </a:r>
            <a:r>
              <a:rPr lang="sl-SI" sz="2800" smtClean="0">
                <a:hlinkClick r:id="rId2"/>
              </a:rPr>
              <a:t>Dohtar</a:t>
            </a:r>
            <a:r>
              <a:rPr lang="sl-SI" sz="2800" smtClean="0"/>
              <a:t>, </a:t>
            </a:r>
            <a:r>
              <a:rPr lang="sl-SI" sz="2800" smtClean="0">
                <a:hlinkClick r:id="rId3"/>
              </a:rPr>
              <a:t>Slovo od mladosti</a:t>
            </a:r>
            <a:endParaRPr lang="sl-SI" sz="2800" smtClean="0"/>
          </a:p>
          <a:p>
            <a:pPr lvl="0"/>
            <a:r>
              <a:rPr lang="sl-SI" sz="2800" smtClean="0"/>
              <a:t>fotografije: </a:t>
            </a:r>
            <a:r>
              <a:rPr lang="sl-SI" sz="2800" smtClean="0">
                <a:hlinkClick r:id="rId4"/>
              </a:rPr>
              <a:t>Wikimedijina Zbirka</a:t>
            </a:r>
            <a:endParaRPr lang="sl-SI" sz="2800" smtClean="0"/>
          </a:p>
          <a:p>
            <a:pPr lvl="0"/>
            <a:r>
              <a:rPr lang="sl-SI" sz="2800" smtClean="0"/>
              <a:t>fotografije: </a:t>
            </a:r>
            <a:r>
              <a:rPr lang="sl-SI" sz="2800" smtClean="0">
                <a:hlinkClick r:id="rId5"/>
              </a:rPr>
              <a:t>dLib</a:t>
            </a:r>
            <a:r>
              <a:rPr lang="sl-SI" sz="2800" smtClean="0"/>
              <a:t> (rokopisni oddelek v NUK-u)</a:t>
            </a:r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467544" y="1484784"/>
            <a:ext cx="504056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https://upload.wikimedia.org/wikipedia/commons/f/f3/CC-BY-SA_3_icon_88x3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660232" y="5693652"/>
            <a:ext cx="2079104" cy="727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251520" y="404664"/>
            <a:ext cx="8712968" cy="6192687"/>
          </a:xfrm>
        </p:spPr>
        <p:txBody>
          <a:bodyPr>
            <a:normAutofit lnSpcReduction="10000"/>
          </a:bodyPr>
          <a:lstStyle/>
          <a:p>
            <a:pPr lvl="0"/>
            <a:r>
              <a:rPr lang="sl-SI" b="1" dirty="0" smtClean="0">
                <a:hlinkClick r:id="rId2"/>
              </a:rPr>
              <a:t>Nova </a:t>
            </a:r>
            <a:r>
              <a:rPr lang="sl-SI" b="1" dirty="0" err="1" smtClean="0">
                <a:hlinkClick r:id="rId2"/>
              </a:rPr>
              <a:t>prešerniana</a:t>
            </a:r>
            <a:r>
              <a:rPr lang="sl-SI" b="1" dirty="0" smtClean="0"/>
              <a:t> </a:t>
            </a:r>
            <a:r>
              <a:rPr lang="sl-SI" dirty="0" smtClean="0"/>
              <a:t>(</a:t>
            </a:r>
            <a:r>
              <a:rPr lang="sl-SI" i="1" dirty="0" smtClean="0"/>
              <a:t>Slavistična revija</a:t>
            </a:r>
            <a:r>
              <a:rPr lang="sl-SI" dirty="0" smtClean="0"/>
              <a:t> 64/3, sept</a:t>
            </a:r>
            <a:r>
              <a:rPr lang="sl-SI" dirty="0"/>
              <a:t>. 2016</a:t>
            </a:r>
            <a:r>
              <a:rPr lang="sl-SI" dirty="0" smtClean="0"/>
              <a:t>)</a:t>
            </a:r>
            <a:endParaRPr lang="sl-SI" b="1" dirty="0" smtClean="0"/>
          </a:p>
          <a:p>
            <a:pPr lvl="1"/>
            <a:r>
              <a:rPr lang="sl-SI" b="1" dirty="0" smtClean="0"/>
              <a:t>Opis dokumentov</a:t>
            </a:r>
            <a:r>
              <a:rPr lang="sl-SI" dirty="0" smtClean="0"/>
              <a:t> (Luka Zibelnik)</a:t>
            </a:r>
          </a:p>
          <a:p>
            <a:pPr lvl="1"/>
            <a:r>
              <a:rPr lang="sl-SI" b="1" dirty="0" smtClean="0"/>
              <a:t>Odkritje</a:t>
            </a:r>
            <a:r>
              <a:rPr lang="sl-SI" dirty="0" smtClean="0"/>
              <a:t> (Luka Zibelnik)</a:t>
            </a:r>
          </a:p>
          <a:p>
            <a:pPr lvl="1"/>
            <a:r>
              <a:rPr lang="sl-SI" b="1" strike="sngStrike" dirty="0" smtClean="0"/>
              <a:t>Grafološka analiza</a:t>
            </a:r>
            <a:r>
              <a:rPr lang="sl-SI" b="1" dirty="0" smtClean="0"/>
              <a:t> &gt; Pisava</a:t>
            </a:r>
            <a:r>
              <a:rPr lang="sl-SI" dirty="0" smtClean="0"/>
              <a:t> (Miran Hladnik)</a:t>
            </a:r>
          </a:p>
          <a:p>
            <a:pPr lvl="1"/>
            <a:r>
              <a:rPr lang="sl-SI" b="1" dirty="0" smtClean="0"/>
              <a:t>NIR-spektroskopija</a:t>
            </a:r>
            <a:r>
              <a:rPr lang="sl-SI" dirty="0" smtClean="0"/>
              <a:t> (Jana Kolar)</a:t>
            </a:r>
          </a:p>
          <a:p>
            <a:pPr lvl="1"/>
            <a:r>
              <a:rPr lang="sl-SI" b="1" dirty="0" smtClean="0"/>
              <a:t>Fotografije variant </a:t>
            </a:r>
            <a:r>
              <a:rPr lang="sl-SI" dirty="0" smtClean="0"/>
              <a:t>(Miran Hladnik)</a:t>
            </a:r>
          </a:p>
          <a:p>
            <a:pPr lvl="1"/>
            <a:r>
              <a:rPr lang="sl-SI" b="1" dirty="0" smtClean="0"/>
              <a:t>Primerjava prepisanih variant </a:t>
            </a:r>
            <a:r>
              <a:rPr lang="sl-SI" dirty="0" smtClean="0"/>
              <a:t>(Miran Hladnik)</a:t>
            </a:r>
          </a:p>
          <a:p>
            <a:pPr lvl="1"/>
            <a:r>
              <a:rPr lang="sl-SI" b="1" strike="sngStrike" dirty="0" smtClean="0"/>
              <a:t>Prešernovo akcentuiranje</a:t>
            </a:r>
            <a:r>
              <a:rPr lang="sl-SI" strike="sngStrike" dirty="0" smtClean="0"/>
              <a:t> (Luka Zibelnik</a:t>
            </a:r>
            <a:r>
              <a:rPr lang="sl-SI" dirty="0" smtClean="0"/>
              <a:t>)</a:t>
            </a:r>
          </a:p>
          <a:p>
            <a:pPr lvl="1"/>
            <a:r>
              <a:rPr lang="sl-SI" b="1" dirty="0" err="1" smtClean="0"/>
              <a:t>Verzološka</a:t>
            </a:r>
            <a:r>
              <a:rPr lang="sl-SI" b="1" dirty="0" smtClean="0"/>
              <a:t> analiza</a:t>
            </a:r>
            <a:r>
              <a:rPr lang="sl-SI" dirty="0" smtClean="0"/>
              <a:t> (Aleksander Bjelčevič)</a:t>
            </a:r>
          </a:p>
          <a:p>
            <a:r>
              <a:rPr lang="sl-SI" b="1" dirty="0" smtClean="0">
                <a:hlinkClick r:id="rId3"/>
              </a:rPr>
              <a:t>Zgodbe </a:t>
            </a:r>
            <a:r>
              <a:rPr lang="sl-SI" b="1" dirty="0" smtClean="0">
                <a:hlinkClick r:id="rId3"/>
              </a:rPr>
              <a:t>Prešernovih rokopisov </a:t>
            </a:r>
            <a:r>
              <a:rPr lang="sl-SI" dirty="0" smtClean="0"/>
              <a:t>(</a:t>
            </a:r>
            <a:r>
              <a:rPr lang="sl-SI" i="1" dirty="0" smtClean="0"/>
              <a:t>Slavistična </a:t>
            </a:r>
            <a:r>
              <a:rPr lang="sl-SI" i="1" dirty="0"/>
              <a:t>revija</a:t>
            </a:r>
            <a:r>
              <a:rPr lang="sl-SI" dirty="0"/>
              <a:t> </a:t>
            </a:r>
            <a:r>
              <a:rPr lang="sl-SI" dirty="0" smtClean="0"/>
              <a:t>64/3, sept</a:t>
            </a:r>
            <a:r>
              <a:rPr lang="sl-SI" dirty="0"/>
              <a:t>. </a:t>
            </a:r>
            <a:r>
              <a:rPr lang="sl-SI" dirty="0" smtClean="0"/>
              <a:t>2016</a:t>
            </a:r>
            <a:r>
              <a:rPr lang="sl-SI" dirty="0" smtClean="0"/>
              <a:t>)</a:t>
            </a:r>
          </a:p>
          <a:p>
            <a:r>
              <a:rPr lang="sl-SI" dirty="0" smtClean="0">
                <a:hlinkClick r:id="rId4"/>
              </a:rPr>
              <a:t>Ob Prešernu</a:t>
            </a:r>
            <a:r>
              <a:rPr lang="sl-SI" dirty="0" smtClean="0"/>
              <a:t>. </a:t>
            </a:r>
            <a:r>
              <a:rPr lang="sl-SI" dirty="0" err="1" smtClean="0"/>
              <a:t>Wikiverza</a:t>
            </a:r>
            <a:r>
              <a:rPr lang="sl-SI" dirty="0" smtClean="0"/>
              <a:t>, 2017</a:t>
            </a:r>
          </a:p>
          <a:p>
            <a:endParaRPr lang="sl-SI" dirty="0" smtClean="0"/>
          </a:p>
          <a:p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 novi prešerniani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mtClean="0"/>
              <a:t>Zakaj je bila letošnja prešerniana deležna take medijske pozornosti?</a:t>
            </a:r>
          </a:p>
          <a:p>
            <a:r>
              <a:rPr lang="sl-SI" smtClean="0"/>
              <a:t>O kontinuiteti tekstnokritičnega prešernoslovja</a:t>
            </a:r>
          </a:p>
          <a:p>
            <a:r>
              <a:rPr lang="sl-SI" smtClean="0"/>
              <a:t>O avtentičnosti Prešernovih rokopisov</a:t>
            </a:r>
          </a:p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Zanimanje slovenske javnosti nas ne bi smelo presenetiti, ker ...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sl-SI" smtClean="0"/>
              <a:t>je vse v zvezi s Prešernom identitetne narave in zato predmet mitologiziranja, mistifikacije in tudi finančnega vrednotenja</a:t>
            </a:r>
          </a:p>
          <a:p>
            <a:r>
              <a:rPr lang="sl-SI" smtClean="0"/>
              <a:t>je od zadnjega takega odkritja minilo pol stoletja</a:t>
            </a:r>
          </a:p>
          <a:p>
            <a:r>
              <a:rPr lang="sl-SI" smtClean="0"/>
              <a:t>so se medijske možnosti v tem času zelo spremenile</a:t>
            </a:r>
          </a:p>
          <a:p>
            <a:r>
              <a:rPr lang="sl-SI" smtClean="0"/>
              <a:t>gre za eksotično najdbo (ker so se rokopisi nahajali v Ameriki)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smtClean="0"/>
              <a:t>Po drugi svetovni vojni je bil sprejem nove prešerniane manj odmeven, ker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132856"/>
            <a:ext cx="7467600" cy="3993307"/>
          </a:xfrm>
        </p:spPr>
        <p:txBody>
          <a:bodyPr/>
          <a:lstStyle/>
          <a:p>
            <a:pPr lvl="1"/>
            <a:r>
              <a:rPr lang="sl-SI" smtClean="0"/>
              <a:t>še ni bilo televizije in spleta</a:t>
            </a:r>
          </a:p>
          <a:p>
            <a:pPr lvl="1"/>
            <a:r>
              <a:rPr lang="sl-SI" smtClean="0"/>
              <a:t>je šlo le za variante poznanih besedil</a:t>
            </a:r>
          </a:p>
          <a:p>
            <a:pPr lvl="1"/>
            <a:r>
              <a:rPr lang="sl-SI" smtClean="0"/>
              <a:t>so bila tudi v nemščini</a:t>
            </a:r>
          </a:p>
          <a:p>
            <a:pPr lvl="1"/>
            <a:r>
              <a:rPr lang="sl-SI" smtClean="0"/>
              <a:t>je šlo za sumljivo pridobljene rokopise</a:t>
            </a:r>
          </a:p>
          <a:p>
            <a:pPr lvl="1"/>
            <a:r>
              <a:rPr lang="sl-SI" smtClean="0"/>
              <a:t>je bila problematična njihova avtentičnost</a:t>
            </a:r>
          </a:p>
          <a:p>
            <a:pPr lvl="1"/>
            <a:r>
              <a:rPr lang="sl-SI" smtClean="0"/>
              <a:t>so bili opolzke narave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 prešernoslovju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smtClean="0"/>
              <a:t>Generaciji prešernoslovcev, rojenih v 20. in 30. letih, sta do »pozitivističnega« (kidričevskega) prešernoslovja gojili distanco (Paternu, Kos).</a:t>
            </a:r>
          </a:p>
          <a:p>
            <a:r>
              <a:rPr lang="sl-SI" smtClean="0"/>
              <a:t>Prekinila se je tradicija poznavalske komunikacije in polemike (P. Strmšek, M. Perc, Dolžan, Č. Zorc, F. Kidrič, Joka in Avgust Žigon, A. Gspan idr.). </a:t>
            </a:r>
          </a:p>
          <a:p>
            <a:r>
              <a:rPr lang="sl-SI" smtClean="0"/>
              <a:t>Prekinila se je tradicija zbirateljske zavzetosti (P. Romavh, E. Justin, Strmšek, J. Šlebinger)</a:t>
            </a:r>
          </a:p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altLang="sl-SI" smtClean="0"/>
              <a:t>Hinko Smrekar, Naši prešernoslovci, 1926</a:t>
            </a:r>
          </a:p>
        </p:txBody>
      </p:sp>
      <p:pic>
        <p:nvPicPr>
          <p:cNvPr id="20483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7950" y="2341563"/>
            <a:ext cx="4402138" cy="3906837"/>
          </a:xfrm>
        </p:spPr>
      </p:pic>
      <p:pic>
        <p:nvPicPr>
          <p:cNvPr id="20485" name="Slika 5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89450" y="2332038"/>
            <a:ext cx="4654550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418058"/>
          </a:xfrm>
        </p:spPr>
        <p:txBody>
          <a:bodyPr>
            <a:normAutofit fontScale="90000"/>
          </a:bodyPr>
          <a:lstStyle/>
          <a:p>
            <a:r>
              <a:rPr lang="sl-SI" sz="4000" dirty="0" smtClean="0"/>
              <a:t>Svežnji Prešernovih rokopisov, </a:t>
            </a:r>
            <a:r>
              <a:rPr lang="sl-SI" sz="2000" dirty="0" smtClean="0"/>
              <a:t>danes večinoma v NUK-u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832648"/>
          </a:xfrm>
        </p:spPr>
        <p:txBody>
          <a:bodyPr>
            <a:normAutofit fontScale="55000" lnSpcReduction="20000"/>
          </a:bodyPr>
          <a:lstStyle/>
          <a:p>
            <a:r>
              <a:rPr lang="sl-SI" dirty="0" smtClean="0"/>
              <a:t>Iz predalnika ob njegovi smrti (</a:t>
            </a:r>
            <a:r>
              <a:rPr lang="sl-SI" dirty="0" err="1" smtClean="0"/>
              <a:t>Dagarin</a:t>
            </a:r>
            <a:r>
              <a:rPr lang="sl-SI" dirty="0" smtClean="0"/>
              <a:t> &gt; Bleiweis &gt; Ernestina &gt; Razlag &gt; Levstik &gt; Gutman </a:t>
            </a:r>
            <a:r>
              <a:rPr lang="sl-SI" dirty="0"/>
              <a:t>&gt; Levec &gt; </a:t>
            </a:r>
            <a:r>
              <a:rPr lang="sl-SI" dirty="0" smtClean="0"/>
              <a:t>Bamberg </a:t>
            </a:r>
            <a:r>
              <a:rPr lang="sl-SI" dirty="0"/>
              <a:t>&gt; </a:t>
            </a:r>
            <a:r>
              <a:rPr lang="sl-SI" dirty="0" smtClean="0"/>
              <a:t>Pintar)</a:t>
            </a:r>
          </a:p>
          <a:p>
            <a:r>
              <a:rPr lang="sl-SI" dirty="0" smtClean="0"/>
              <a:t>Iz zapuščine urednika </a:t>
            </a:r>
            <a:r>
              <a:rPr lang="sl-SI" i="1" dirty="0" smtClean="0"/>
              <a:t>Krajnske čbelice </a:t>
            </a:r>
            <a:r>
              <a:rPr lang="sl-SI" dirty="0" smtClean="0"/>
              <a:t>Miha Kastelica </a:t>
            </a:r>
          </a:p>
          <a:p>
            <a:pPr lvl="1"/>
            <a:r>
              <a:rPr lang="sl-SI" dirty="0" smtClean="0"/>
              <a:t>V varstvu Emila Gutmana</a:t>
            </a:r>
          </a:p>
          <a:p>
            <a:pPr lvl="1"/>
            <a:r>
              <a:rPr lang="sl-SI" dirty="0" smtClean="0"/>
              <a:t>Iz zapuščine Kastelčeve hčerke</a:t>
            </a:r>
          </a:p>
          <a:p>
            <a:pPr lvl="1"/>
            <a:r>
              <a:rPr lang="sl-SI" dirty="0" smtClean="0"/>
              <a:t>Iz Kastelčeve zapuščine v lasti Slovenske matice</a:t>
            </a:r>
          </a:p>
          <a:p>
            <a:r>
              <a:rPr lang="sl-SI" dirty="0" smtClean="0"/>
              <a:t>Dva cenzurna rokopisa </a:t>
            </a:r>
            <a:r>
              <a:rPr lang="sl-SI" i="1" dirty="0" smtClean="0"/>
              <a:t>Poezij</a:t>
            </a:r>
            <a:endParaRPr lang="sl-SI" dirty="0" smtClean="0"/>
          </a:p>
          <a:p>
            <a:pPr lvl="1"/>
            <a:r>
              <a:rPr lang="sl-SI" dirty="0" smtClean="0"/>
              <a:t>Revizijski (cenzor Jurij Pavšek)</a:t>
            </a:r>
          </a:p>
          <a:p>
            <a:pPr lvl="1"/>
            <a:r>
              <a:rPr lang="sl-SI" dirty="0" smtClean="0"/>
              <a:t>Tiskarski (tiskar Blaznik, celjski zbiratelj Martin Perc)</a:t>
            </a:r>
          </a:p>
          <a:p>
            <a:pPr lvl="1"/>
            <a:r>
              <a:rPr lang="sl-SI" dirty="0" smtClean="0"/>
              <a:t>Kje je morebitni tretji rokopis </a:t>
            </a:r>
            <a:r>
              <a:rPr lang="sl-SI" i="1" dirty="0" smtClean="0"/>
              <a:t>Poezij</a:t>
            </a:r>
            <a:r>
              <a:rPr lang="sl-SI" dirty="0" smtClean="0"/>
              <a:t>?</a:t>
            </a:r>
          </a:p>
          <a:p>
            <a:r>
              <a:rPr lang="sl-SI" dirty="0" smtClean="0"/>
              <a:t>Celjska zbiratelja Pavel Strmšek in Josip Tominšek</a:t>
            </a:r>
          </a:p>
          <a:p>
            <a:r>
              <a:rPr lang="sl-SI" dirty="0" smtClean="0"/>
              <a:t>Zapuščina patra </a:t>
            </a:r>
            <a:r>
              <a:rPr lang="sl-SI" dirty="0" err="1" smtClean="0"/>
              <a:t>Benvenuta</a:t>
            </a:r>
            <a:r>
              <a:rPr lang="sl-SI" dirty="0" smtClean="0"/>
              <a:t> Crobatha &gt; Črtomir Zorec</a:t>
            </a:r>
          </a:p>
          <a:p>
            <a:r>
              <a:rPr lang="sl-SI" dirty="0" smtClean="0"/>
              <a:t>Zbiratelj Tomo Zupan</a:t>
            </a:r>
          </a:p>
          <a:p>
            <a:r>
              <a:rPr lang="sl-SI" dirty="0" smtClean="0"/>
              <a:t>Kidričeve pridobitve (Stara ciganka?, </a:t>
            </a:r>
            <a:r>
              <a:rPr lang="sl-SI" dirty="0" err="1" smtClean="0"/>
              <a:t>Hradeckitu</a:t>
            </a:r>
            <a:r>
              <a:rPr lang="sl-SI" dirty="0" smtClean="0"/>
              <a:t>, eno pismo, varianta Šmarne gore, rokopisi v Mariboru …)</a:t>
            </a:r>
          </a:p>
          <a:p>
            <a:r>
              <a:rPr lang="sl-SI" dirty="0" smtClean="0"/>
              <a:t>Polhograjski rokopisi (</a:t>
            </a:r>
            <a:r>
              <a:rPr lang="sl-SI" dirty="0" err="1" smtClean="0"/>
              <a:t>Raab</a:t>
            </a:r>
            <a:r>
              <a:rPr lang="sl-SI" dirty="0" smtClean="0"/>
              <a:t> &gt; Toman &gt; Urbančič &gt; </a:t>
            </a:r>
            <a:r>
              <a:rPr lang="sl-SI" dirty="0" err="1" smtClean="0"/>
              <a:t>Šijanec</a:t>
            </a:r>
            <a:r>
              <a:rPr lang="sl-SI" dirty="0" smtClean="0"/>
              <a:t> &gt; Ašič)</a:t>
            </a:r>
          </a:p>
          <a:p>
            <a:r>
              <a:rPr lang="sl-SI" dirty="0" smtClean="0"/>
              <a:t>Ostanki Bleiweisove zapuščine (1949 pridejo v NUK)</a:t>
            </a:r>
          </a:p>
          <a:p>
            <a:r>
              <a:rPr lang="sl-SI" dirty="0" smtClean="0"/>
              <a:t>Dva soneta mora NUK 1966 vrniti lastnici Miri Hubad; kje sta zdaj, se ne ve</a:t>
            </a:r>
          </a:p>
          <a:p>
            <a:r>
              <a:rPr lang="sl-SI" dirty="0" err="1" smtClean="0"/>
              <a:t>Masnecova</a:t>
            </a:r>
            <a:r>
              <a:rPr lang="sl-SI" dirty="0" smtClean="0"/>
              <a:t> zapuščina v NUK-u (5 rkp. 1966)</a:t>
            </a:r>
          </a:p>
          <a:p>
            <a:r>
              <a:rPr lang="sl-SI" dirty="0" smtClean="0"/>
              <a:t>Ženska zvestoba iz zapuščine Jovana Vesela Koseskega (samo Prešernovi popravki) 1987</a:t>
            </a:r>
          </a:p>
          <a:p>
            <a:r>
              <a:rPr lang="sl-SI" dirty="0" smtClean="0"/>
              <a:t>Clevelandska rokopisa (Janez Dolžan &gt; Evgen </a:t>
            </a:r>
            <a:r>
              <a:rPr lang="sl-SI" dirty="0" err="1" smtClean="0"/>
              <a:t>Favetti</a:t>
            </a:r>
            <a:r>
              <a:rPr lang="sl-SI" dirty="0" smtClean="0"/>
              <a:t> 1937, 2016)</a:t>
            </a:r>
          </a:p>
          <a:p>
            <a:r>
              <a:rPr lang="sl-SI" dirty="0" smtClean="0"/>
              <a:t>Posamezni rokopisi ali posvetila so v arhivih v Pragi, Gradcu, Cambridgeu idr.</a:t>
            </a:r>
          </a:p>
          <a:p>
            <a:r>
              <a:rPr lang="sl-SI" dirty="0" smtClean="0"/>
              <a:t>Posamezne nepotrjene „najdbe“ 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pPr lvl="1"/>
            <a:endParaRPr lang="sl-SI" dirty="0"/>
          </a:p>
          <a:p>
            <a:pPr lvl="1"/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8869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sl-SI"/>
              <a:t>Miran Hladnik, Apokrifni Prešeren</a:t>
            </a:r>
          </a:p>
        </p:txBody>
      </p:sp>
      <p:pic>
        <p:nvPicPr>
          <p:cNvPr id="22531" name="Slika 8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825" y="9525"/>
            <a:ext cx="8396288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 avtentičnosti rokopisov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sl-SI" smtClean="0"/>
              <a:t>Prvič se je iz strahu pred falsificiranjem zastavilo vprašanje, kako vemo, da gre res za Prešernove rokopise.</a:t>
            </a:r>
          </a:p>
          <a:p>
            <a:r>
              <a:rPr lang="sl-SI" smtClean="0"/>
              <a:t>Včasih so zadoščale trditve poznavalcev, danes pa pričakujemo znanstveno potrditev</a:t>
            </a:r>
          </a:p>
          <a:p>
            <a:pPr lvl="1"/>
            <a:r>
              <a:rPr lang="sl-SI" strike="sngStrike" smtClean="0"/>
              <a:t>grafološke narave</a:t>
            </a:r>
          </a:p>
          <a:p>
            <a:pPr lvl="1"/>
            <a:r>
              <a:rPr lang="sl-SI" smtClean="0"/>
              <a:t>kemijsko-fizikalne narave</a:t>
            </a:r>
          </a:p>
          <a:p>
            <a:r>
              <a:rPr lang="sl-SI" smtClean="0"/>
              <a:t>Prvi dokaz avtentičnosti je še vedno tekstnokritične narave. </a:t>
            </a:r>
          </a:p>
          <a:p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Prešernovo posvetilo </a:t>
            </a:r>
            <a:r>
              <a:rPr lang="sl-SI" dirty="0" err="1" smtClean="0"/>
              <a:t>Luizi</a:t>
            </a:r>
            <a:r>
              <a:rPr lang="sl-SI" dirty="0" smtClean="0"/>
              <a:t> Crobath v </a:t>
            </a:r>
            <a:r>
              <a:rPr lang="sl-SI" i="1" dirty="0" smtClean="0"/>
              <a:t>Poezije 1847</a:t>
            </a:r>
            <a:endParaRPr lang="sl-SI" i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40" y="1600200"/>
            <a:ext cx="7884308" cy="51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„Prešernovo“ posvetilo Janezu Bleiweisu v </a:t>
            </a:r>
            <a:r>
              <a:rPr lang="sl-SI" i="1" dirty="0" smtClean="0"/>
              <a:t>Poezije</a:t>
            </a:r>
            <a:r>
              <a:rPr lang="sl-SI" dirty="0" smtClean="0"/>
              <a:t> 1847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685277"/>
            <a:ext cx="8421263" cy="491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99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„Prešernov apokrif“ v izvedbi grafika </a:t>
            </a:r>
            <a:r>
              <a:rPr lang="sl-SI" dirty="0" err="1" smtClean="0"/>
              <a:t>Elka</a:t>
            </a:r>
            <a:r>
              <a:rPr lang="sl-SI" dirty="0" smtClean="0"/>
              <a:t> Justina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580" y="2060849"/>
            <a:ext cx="7451659" cy="4680520"/>
          </a:xfrm>
        </p:spPr>
      </p:pic>
    </p:spTree>
    <p:extLst>
      <p:ext uri="{BB962C8B-B14F-4D97-AF65-F5344CB8AC3E}">
        <p14:creationId xmlns:p14="http://schemas.microsoft.com/office/powerpoint/2010/main" val="872292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Čemu je Prešeren popravljal in prepisoval svoje pesmi?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988840"/>
            <a:ext cx="7467600" cy="4137323"/>
          </a:xfrm>
        </p:spPr>
        <p:txBody>
          <a:bodyPr/>
          <a:lstStyle/>
          <a:p>
            <a:r>
              <a:rPr lang="sl-SI" smtClean="0"/>
              <a:t>za prvo ali novo objavo</a:t>
            </a:r>
          </a:p>
          <a:p>
            <a:r>
              <a:rPr lang="sl-SI" smtClean="0"/>
              <a:t>zaradi spremembe pravopisa (uvedba gajice) in lastnih pravopisnih iskanj (akcentuiranje)</a:t>
            </a:r>
          </a:p>
          <a:p>
            <a:r>
              <a:rPr lang="sl-SI" smtClean="0"/>
              <a:t>za morebitno darilo</a:t>
            </a:r>
            <a:endParaRPr lang="sl-SI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2578298"/>
          </a:xfrm>
        </p:spPr>
        <p:txBody>
          <a:bodyPr>
            <a:normAutofit/>
          </a:bodyPr>
          <a:lstStyle/>
          <a:p>
            <a:r>
              <a:rPr lang="sl-SI" dirty="0" smtClean="0"/>
              <a:t>Naše težave s Prešernom in Prešernove težave z nami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26851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sl-SI" sz="2400" dirty="0"/>
              <a:t>Ideal nedotakljive zasebnosti, ki mu slovenski urad informacijskega pooblaščenca daje prednost pred javnim kulturnim interesom, preprečuje poizvedovanje o Francetu Prešernu.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54" y="1844825"/>
            <a:ext cx="8875742" cy="4444994"/>
          </a:xfrm>
        </p:spPr>
      </p:pic>
    </p:spTree>
    <p:extLst>
      <p:ext uri="{BB962C8B-B14F-4D97-AF65-F5344CB8AC3E}">
        <p14:creationId xmlns:p14="http://schemas.microsoft.com/office/powerpoint/2010/main" val="1070179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024336" cy="6394722"/>
          </a:xfrm>
        </p:spPr>
        <p:txBody>
          <a:bodyPr>
            <a:normAutofit/>
          </a:bodyPr>
          <a:lstStyle/>
          <a:p>
            <a:r>
              <a:rPr lang="sl-SI" sz="2000" dirty="0" smtClean="0"/>
              <a:t>Z objavo tegale posnetka </a:t>
            </a:r>
            <a:r>
              <a:rPr lang="sl-SI" sz="2000" dirty="0" smtClean="0"/>
              <a:t>Smerdujevega </a:t>
            </a:r>
            <a:r>
              <a:rPr lang="sl-SI" sz="2000" dirty="0" smtClean="0"/>
              <a:t>kipa kršim slovensko avtorsko zakonodajo, ki ne pozna „svobode panorame“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718" y="404664"/>
            <a:ext cx="6015392" cy="636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29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6097830" cy="4104456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07504" y="4365104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Uporaba reprodukcij kulturnega spomenika št. 839 v pridobitne namene je omejena s slovenskim Zakonom o varstvu kulturne dediščine, ki za uporabo podobe in imena spomenika zahteva soglasje lastnika (44. člen). </a:t>
            </a:r>
            <a:r>
              <a:rPr lang="sl-SI" dirty="0" smtClean="0"/>
              <a:t>(</a:t>
            </a:r>
            <a:r>
              <a:rPr lang="sl-SI" dirty="0"/>
              <a:t>„Nihče ne sme uporabljati podobe in imena spomenika </a:t>
            </a:r>
            <a:r>
              <a:rPr lang="sl-SI" b="1" dirty="0">
                <a:solidFill>
                  <a:srgbClr val="FF0000"/>
                </a:solidFill>
              </a:rPr>
              <a:t>za pridobitne namene </a:t>
            </a:r>
            <a:r>
              <a:rPr lang="sl-SI" dirty="0"/>
              <a:t>brez soglasja lastnika spomenika. Lastnik lahko s soglasjem določi tudi višino nadomestila za uporabo.“</a:t>
            </a:r>
            <a:r>
              <a:rPr lang="sl-SI" dirty="0" smtClean="0"/>
              <a:t>) </a:t>
            </a:r>
            <a:r>
              <a:rPr lang="sl-SI" dirty="0" err="1" smtClean="0"/>
              <a:t>Wikimedijina</a:t>
            </a:r>
            <a:r>
              <a:rPr lang="sl-SI" dirty="0" smtClean="0"/>
              <a:t> </a:t>
            </a:r>
            <a:r>
              <a:rPr lang="sl-SI" dirty="0"/>
              <a:t>Zbirka </a:t>
            </a:r>
            <a:r>
              <a:rPr lang="sl-SI" dirty="0">
                <a:hlinkClick r:id="rId3" tooltip="Commons:Navedba licence"/>
              </a:rPr>
              <a:t>s tem zakonom ni omejena</a:t>
            </a:r>
            <a:r>
              <a:rPr lang="sl-SI" dirty="0"/>
              <a:t>, ker zanjo velja zakonodaja Združenih držav Amerike. </a:t>
            </a:r>
            <a:r>
              <a:rPr lang="sl-SI" b="1" dirty="0" smtClean="0"/>
              <a:t>Uporabniki</a:t>
            </a:r>
            <a:r>
              <a:rPr lang="sl-SI" b="1" dirty="0"/>
              <a:t>, ki so državljani Slovenije, so </a:t>
            </a:r>
            <a:r>
              <a:rPr lang="sl-SI" b="1" i="1" dirty="0"/>
              <a:t>sami odgovorni</a:t>
            </a:r>
            <a:r>
              <a:rPr lang="sl-SI" b="1" dirty="0"/>
              <a:t> za vsako kršitev lokalnih zakonov.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66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sl-SI"/>
              <a:t>Miran Hladnik, Apokrifni Prešeren</a:t>
            </a:r>
          </a:p>
        </p:txBody>
      </p:sp>
      <p:pic>
        <p:nvPicPr>
          <p:cNvPr id="23555" name="Slika 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0"/>
            <a:ext cx="8567738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sl-SI"/>
              <a:t>Miran Hladnik, Apokrifni Prešeren</a:t>
            </a:r>
          </a:p>
        </p:txBody>
      </p:sp>
      <p:pic>
        <p:nvPicPr>
          <p:cNvPr id="24579" name="Slika 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34925"/>
            <a:ext cx="4284662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Slika 3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64050" y="20638"/>
            <a:ext cx="4333875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282154"/>
          </a:xfrm>
        </p:spPr>
        <p:txBody>
          <a:bodyPr>
            <a:normAutofit fontScale="90000"/>
          </a:bodyPr>
          <a:lstStyle/>
          <a:p>
            <a:r>
              <a:rPr lang="sl-SI" altLang="sl-SI" smtClean="0"/>
              <a:t>Na resno grafološko analizo Prešeren še čaka</a:t>
            </a:r>
          </a:p>
        </p:txBody>
      </p:sp>
      <p:pic>
        <p:nvPicPr>
          <p:cNvPr id="25603" name="Označba mesta vsebine 5"/>
          <p:cNvPicPr>
            <a:picLocks noGrp="1" noChangeAspect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16013" y="2852738"/>
            <a:ext cx="2287587" cy="863600"/>
          </a:xfrm>
        </p:spPr>
      </p:pic>
      <p:pic>
        <p:nvPicPr>
          <p:cNvPr id="25604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283968" y="2924944"/>
            <a:ext cx="1784350" cy="788987"/>
          </a:xfrm>
        </p:spPr>
      </p:pic>
      <p:pic>
        <p:nvPicPr>
          <p:cNvPr id="25605" name="Slika 7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87824" y="4509120"/>
            <a:ext cx="1798637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Posnetki vseh variant pesmi</a:t>
            </a:r>
            <a:endParaRPr lang="sl-SI"/>
          </a:p>
        </p:txBody>
      </p:sp>
      <p:pic>
        <p:nvPicPr>
          <p:cNvPr id="7" name="Picture 2" descr="D:\CLANKI\Prešernovi rokopisi\Dohtar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452479" cy="4583264"/>
          </a:xfrm>
          <a:prstGeom prst="rect">
            <a:avLst/>
          </a:prstGeom>
          <a:noFill/>
        </p:spPr>
      </p:pic>
      <p:pic>
        <p:nvPicPr>
          <p:cNvPr id="8" name="Picture 3" descr="D:\CLANKI\Prešernovi rokopisi\Dohtar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2736" y="1772816"/>
            <a:ext cx="4481264" cy="4029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11382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230" y="1052736"/>
            <a:ext cx="9070770" cy="467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slov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83152" cy="562074"/>
          </a:xfrm>
        </p:spPr>
        <p:txBody>
          <a:bodyPr>
            <a:normAutofit fontScale="90000"/>
          </a:bodyPr>
          <a:lstStyle/>
          <a:p>
            <a:r>
              <a:rPr lang="sl-SI" smtClean="0"/>
              <a:t>Kritični vzporedni prepis variant</a:t>
            </a:r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Autofit/>
          </a:bodyPr>
          <a:lstStyle/>
          <a:p>
            <a:r>
              <a:rPr lang="sl-SI" sz="3600" smtClean="0"/>
              <a:t>Datacija z bližnjo infrardečo spektroskopijo</a:t>
            </a:r>
            <a:endParaRPr lang="sl-SI" sz="360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1151514"/>
            <a:ext cx="7608648" cy="570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0664" cy="706090"/>
          </a:xfrm>
        </p:spPr>
        <p:txBody>
          <a:bodyPr>
            <a:normAutofit fontScale="90000"/>
          </a:bodyPr>
          <a:lstStyle/>
          <a:p>
            <a:r>
              <a:rPr lang="sl-SI" smtClean="0"/>
              <a:t>Jana Kolar </a:t>
            </a:r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908720"/>
            <a:ext cx="7992888" cy="59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1167</TotalTime>
  <Words>843</Words>
  <Application>Microsoft Office PowerPoint</Application>
  <PresentationFormat>Diaprojekcija na zaslonu (4:3)</PresentationFormat>
  <Paragraphs>93</Paragraphs>
  <Slides>28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28</vt:i4>
      </vt:variant>
    </vt:vector>
  </HeadingPairs>
  <TitlesOfParts>
    <vt:vector size="32" baseType="lpstr">
      <vt:lpstr>Arial</vt:lpstr>
      <vt:lpstr>Franklin Gothic Book</vt:lpstr>
      <vt:lpstr>Wingdings 2</vt:lpstr>
      <vt:lpstr>Technic</vt:lpstr>
      <vt:lpstr>Ob novi Prešerniani </vt:lpstr>
      <vt:lpstr>PowerPointova predstavitev</vt:lpstr>
      <vt:lpstr>PowerPointova predstavitev</vt:lpstr>
      <vt:lpstr>PowerPointova predstavitev</vt:lpstr>
      <vt:lpstr>Na resno grafološko analizo Prešeren še čaka</vt:lpstr>
      <vt:lpstr>Posnetki vseh variant pesmi</vt:lpstr>
      <vt:lpstr>Kritični vzporedni prepis variant</vt:lpstr>
      <vt:lpstr>Datacija z bližnjo infrardečo spektroskopijo</vt:lpstr>
      <vt:lpstr>Jana Kolar </vt:lpstr>
      <vt:lpstr>Vodni žig</vt:lpstr>
      <vt:lpstr>Rokopisa v clevelandskem slovenskem muzeju</vt:lpstr>
      <vt:lpstr>Javna dostopnost in uporabnost rokopisov</vt:lpstr>
      <vt:lpstr>PowerPointova predstavitev</vt:lpstr>
      <vt:lpstr>Ob novi prešerniani</vt:lpstr>
      <vt:lpstr>Zanimanje slovenske javnosti nas ne bi smelo presenetiti, ker ...</vt:lpstr>
      <vt:lpstr>Po drugi svetovni vojni je bil sprejem nove prešerniane manj odmeven, ker</vt:lpstr>
      <vt:lpstr>O prešernoslovju</vt:lpstr>
      <vt:lpstr>Hinko Smrekar, Naši prešernoslovci, 1926</vt:lpstr>
      <vt:lpstr>Svežnji Prešernovih rokopisov, danes večinoma v NUK-u</vt:lpstr>
      <vt:lpstr>O avtentičnosti rokopisov</vt:lpstr>
      <vt:lpstr>Prešernovo posvetilo Luizi Crobath v Poezije 1847</vt:lpstr>
      <vt:lpstr>„Prešernovo“ posvetilo Janezu Bleiweisu v Poezije 1847</vt:lpstr>
      <vt:lpstr>„Prešernov apokrif“ v izvedbi grafika Elka Justina</vt:lpstr>
      <vt:lpstr>Čemu je Prešeren popravljal in prepisoval svoje pesmi?</vt:lpstr>
      <vt:lpstr>Naše težave s Prešernom in Prešernove težave z nami</vt:lpstr>
      <vt:lpstr>Ideal nedotakljive zasebnosti, ki mu slovenski urad informacijskega pooblaščenca daje prednost pred javnim kulturnim interesom, preprečuje poizvedovanje o Francetu Prešernu.</vt:lpstr>
      <vt:lpstr>Z objavo tegale posnetka Smerdujevega kipa kršim slovensko avtorsko zakonodajo, ki ne pozna „svobode panorame“.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 dva Prešernova rokopisa</dc:title>
  <dc:creator>Rec.</dc:creator>
  <cp:lastModifiedBy>Uporabnik sistema Windows</cp:lastModifiedBy>
  <cp:revision>19</cp:revision>
  <dcterms:created xsi:type="dcterms:W3CDTF">2016-07-05T21:18:03Z</dcterms:created>
  <dcterms:modified xsi:type="dcterms:W3CDTF">2017-02-08T16:43:59Z</dcterms:modified>
</cp:coreProperties>
</file>