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4" r:id="rId5"/>
    <p:sldId id="263" r:id="rId6"/>
    <p:sldId id="265" r:id="rId7"/>
    <p:sldId id="258" r:id="rId8"/>
    <p:sldId id="259" r:id="rId9"/>
    <p:sldId id="260" r:id="rId10"/>
    <p:sldId id="261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L:\prevo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L:\prevod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Kako izvirni zgodovinski</a:t>
            </a:r>
            <a:r>
              <a:rPr lang="sl-SI" baseline="0"/>
              <a:t> roman v zadnjem času prehiteva prevedenega</a:t>
            </a:r>
            <a:endParaRPr lang="sl-SI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Prevedeno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List3!$A$2:$A$4</c:f>
              <c:numCache>
                <c:formatCode>General</c:formatCode>
                <c:ptCount val="3"/>
                <c:pt idx="0">
                  <c:v>2008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List3!$B$2:$B$4</c:f>
              <c:numCache>
                <c:formatCode>General</c:formatCode>
                <c:ptCount val="3"/>
                <c:pt idx="0">
                  <c:v>38</c:v>
                </c:pt>
                <c:pt idx="1">
                  <c:v>23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BA-4F27-9669-FFBBD6723A20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Izvirno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List3!$A$2:$A$4</c:f>
              <c:numCache>
                <c:formatCode>General</c:formatCode>
                <c:ptCount val="3"/>
                <c:pt idx="0">
                  <c:v>2008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List3!$C$2:$C$4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BA-4F27-9669-FFBBD6723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892232"/>
        <c:axId val="456891448"/>
      </c:barChart>
      <c:catAx>
        <c:axId val="45689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6891448"/>
        <c:crosses val="autoZero"/>
        <c:auto val="1"/>
        <c:lblAlgn val="ctr"/>
        <c:lblOffset val="100"/>
        <c:noMultiLvlLbl val="0"/>
      </c:catAx>
      <c:valAx>
        <c:axId val="45689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689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Iz</a:t>
            </a:r>
            <a:r>
              <a:rPr lang="sl-SI"/>
              <a:t> katerih jezikov se je prevajal zgodovinski roman do danes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List4!$A$2:$A$8</c:f>
              <c:strCache>
                <c:ptCount val="7"/>
                <c:pt idx="0">
                  <c:v>angl</c:v>
                </c:pt>
                <c:pt idx="1">
                  <c:v>frc</c:v>
                </c:pt>
                <c:pt idx="2">
                  <c:v>nem</c:v>
                </c:pt>
                <c:pt idx="3">
                  <c:v>rus</c:v>
                </c:pt>
                <c:pt idx="4">
                  <c:v>pl</c:v>
                </c:pt>
                <c:pt idx="5">
                  <c:v>hrv</c:v>
                </c:pt>
                <c:pt idx="6">
                  <c:v>češ</c:v>
                </c:pt>
              </c:strCache>
            </c:strRef>
          </c:cat>
          <c:val>
            <c:numRef>
              <c:f>List4!$B$2:$B$8</c:f>
              <c:numCache>
                <c:formatCode>General</c:formatCode>
                <c:ptCount val="7"/>
                <c:pt idx="0">
                  <c:v>764</c:v>
                </c:pt>
                <c:pt idx="1">
                  <c:v>349</c:v>
                </c:pt>
                <c:pt idx="2">
                  <c:v>341</c:v>
                </c:pt>
                <c:pt idx="3">
                  <c:v>125</c:v>
                </c:pt>
                <c:pt idx="4">
                  <c:v>70</c:v>
                </c:pt>
                <c:pt idx="5">
                  <c:v>60</c:v>
                </c:pt>
                <c:pt idx="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9-4A2E-9922-6AE867EE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083816"/>
        <c:axId val="459088128"/>
      </c:barChart>
      <c:catAx>
        <c:axId val="45908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9088128"/>
        <c:crosses val="autoZero"/>
        <c:auto val="1"/>
        <c:lblAlgn val="ctr"/>
        <c:lblOffset val="100"/>
        <c:noMultiLvlLbl val="0"/>
      </c:catAx>
      <c:valAx>
        <c:axId val="4590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908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31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6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00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138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7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3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0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0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39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30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21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B99F-6FF9-4D2A-AF4E-D6923BB70F4D}" type="datetimeFigureOut">
              <a:rPr lang="sl-SI" smtClean="0"/>
              <a:t>27. 06. 2023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2EFB-7778-4568-8A8C-C79FDAF7F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5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versity.org/wiki/Prevedeni_zgodovinski_romani" TargetMode="External"/><Relationship Id="rId2" Type="http://schemas.openxmlformats.org/officeDocument/2006/relationships/hyperlink" Target="https://sl.wikisource.org/wiki/Prevedeni_zgodovinski_roman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Prevedeni zgodovinski romani </a:t>
            </a:r>
            <a:r>
              <a:rPr lang="sl-SI" sz="3600" dirty="0" smtClean="0"/>
              <a:t>(do 1945)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Miran Hladnik, 27. 6.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78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Najbolj pridni prevajalci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Vladimir Levstik</a:t>
            </a:r>
          </a:p>
          <a:p>
            <a:r>
              <a:rPr lang="sl-SI" dirty="0" smtClean="0"/>
              <a:t>Ivan </a:t>
            </a:r>
            <a:r>
              <a:rPr lang="sl-SI" dirty="0" err="1" smtClean="0"/>
              <a:t>Mulaček</a:t>
            </a:r>
            <a:endParaRPr lang="sl-SI" dirty="0" smtClean="0"/>
          </a:p>
          <a:p>
            <a:r>
              <a:rPr lang="sl-SI" dirty="0" smtClean="0"/>
              <a:t>Peter Miklavec</a:t>
            </a:r>
          </a:p>
          <a:p>
            <a:r>
              <a:rPr lang="sl-SI" dirty="0" smtClean="0"/>
              <a:t>Boris </a:t>
            </a:r>
            <a:r>
              <a:rPr lang="sl-SI" dirty="0" err="1" smtClean="0"/>
              <a:t>Rihteršič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76" y="1394127"/>
            <a:ext cx="2003715" cy="28476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433" y="2545492"/>
            <a:ext cx="1913198" cy="29629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59459"/>
            <a:ext cx="1629676" cy="16296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919" y="4784767"/>
            <a:ext cx="18192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2996"/>
            <a:ext cx="10515600" cy="996778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1"/>
                </a:solidFill>
              </a:rPr>
              <a:t>Dinamika prevajanja zgodovinskega romana po jezikih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697" y="872086"/>
            <a:ext cx="7661189" cy="59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1805"/>
            <a:ext cx="10515600" cy="988541"/>
          </a:xfrm>
        </p:spPr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Obrat od slovanskih literatur k svetovnim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915718"/>
            <a:ext cx="8649730" cy="57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Povzetek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Posebej ljube so bile prevajalcem južnoslovanske zgodovinske teme, zanje so se še zlasti ogrevali izdajatelji na zahodni slovenski meji, v Gorici </a:t>
            </a:r>
            <a:r>
              <a:rPr lang="sl-SI" dirty="0" smtClean="0"/>
              <a:t>in </a:t>
            </a:r>
            <a:r>
              <a:rPr lang="sl-SI" dirty="0"/>
              <a:t>Trstu</a:t>
            </a:r>
            <a:r>
              <a:rPr lang="sl-SI" dirty="0" smtClean="0"/>
              <a:t>.</a:t>
            </a:r>
          </a:p>
          <a:p>
            <a:r>
              <a:rPr lang="sl-SI" dirty="0"/>
              <a:t>Prevajalci so </a:t>
            </a:r>
            <a:r>
              <a:rPr lang="sl-SI" dirty="0" smtClean="0"/>
              <a:t>do konca druge svetovne vojne največkrat </a:t>
            </a:r>
            <a:r>
              <a:rPr lang="sl-SI" dirty="0"/>
              <a:t>posegali po nemških zgodovinskih romanih, druge velike književnosti (ruska, v angleščini in francoska) so bile dokaj enakovredno zastopane, sledile so druge slovanske književnosti. </a:t>
            </a:r>
          </a:p>
        </p:txBody>
      </p:sp>
    </p:spTree>
    <p:extLst>
      <p:ext uri="{BB962C8B-B14F-4D97-AF65-F5344CB8AC3E}">
        <p14:creationId xmlns:p14="http://schemas.microsoft.com/office/powerpoint/2010/main" val="46355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Vir podatkov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Cobiss</a:t>
            </a:r>
            <a:endParaRPr lang="sl-SI" dirty="0" smtClean="0"/>
          </a:p>
          <a:p>
            <a:r>
              <a:rPr lang="sl-SI" dirty="0" err="1" smtClean="0"/>
              <a:t>dLib</a:t>
            </a:r>
            <a:r>
              <a:rPr lang="sl-SI" dirty="0" smtClean="0"/>
              <a:t> </a:t>
            </a:r>
          </a:p>
          <a:p>
            <a:r>
              <a:rPr lang="sl-SI" dirty="0" smtClean="0">
                <a:hlinkClick r:id="rId2"/>
              </a:rPr>
              <a:t>Seznam prevedenih zgodovinskih romanov na </a:t>
            </a:r>
            <a:r>
              <a:rPr lang="sl-SI" dirty="0" err="1" smtClean="0">
                <a:hlinkClick r:id="rId2"/>
              </a:rPr>
              <a:t>Wikiviru</a:t>
            </a:r>
            <a:endParaRPr lang="sl-SI" dirty="0" smtClean="0"/>
          </a:p>
          <a:p>
            <a:r>
              <a:rPr lang="sl-SI" dirty="0" smtClean="0"/>
              <a:t>Hladnik: </a:t>
            </a:r>
            <a:r>
              <a:rPr lang="sl-SI" i="1" dirty="0" smtClean="0"/>
              <a:t>Slovenski zgodovinski roman </a:t>
            </a:r>
            <a:r>
              <a:rPr lang="sl-SI" dirty="0" smtClean="0"/>
              <a:t>(2009) in druge moje objave od 1985 dalje, največ v </a:t>
            </a:r>
            <a:r>
              <a:rPr lang="sl-SI" dirty="0"/>
              <a:t>Kako smo prevajali zgodovinski </a:t>
            </a:r>
            <a:r>
              <a:rPr lang="sl-SI" dirty="0" smtClean="0"/>
              <a:t>roman (1996)</a:t>
            </a:r>
          </a:p>
          <a:p>
            <a:r>
              <a:rPr lang="sl-SI" dirty="0" smtClean="0">
                <a:hlinkClick r:id="rId3"/>
              </a:rPr>
              <a:t>Tale prispevek s spletnimi povezavami na </a:t>
            </a:r>
            <a:r>
              <a:rPr lang="sl-SI" dirty="0" err="1" smtClean="0">
                <a:hlinkClick r:id="rId3"/>
              </a:rPr>
              <a:t>Wikiverzi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48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Nesimetrični korpusi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Slovenski zgodovinski romani, prevedeni v druge jezike (37 oz. 150 do danes)</a:t>
            </a:r>
          </a:p>
          <a:p>
            <a:r>
              <a:rPr lang="sl-SI" sz="2000" dirty="0" smtClean="0"/>
              <a:t>Tuji zgodovinski romani v slovenščini (~ 200 do 1945)</a:t>
            </a:r>
          </a:p>
          <a:p>
            <a:r>
              <a:rPr lang="sl-SI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Izvirni zgodovinski romani</a:t>
            </a:r>
            <a:endParaRPr lang="sl-SI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91" y="1820562"/>
            <a:ext cx="8127321" cy="48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Izvirni zgodovinski roman …</a:t>
            </a:r>
            <a:endParaRPr lang="sl-SI" dirty="0">
              <a:solidFill>
                <a:schemeClr val="accent1"/>
              </a:solidFill>
            </a:endParaRPr>
          </a:p>
        </p:txBody>
      </p:sp>
      <p:graphicFrame>
        <p:nvGraphicFramePr>
          <p:cNvPr id="5" name="Grafikon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32696DE-61CF-4F29-BE3E-42100F754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490353"/>
              </p:ext>
            </p:extLst>
          </p:nvPr>
        </p:nvGraphicFramePr>
        <p:xfrm>
          <a:off x="1186249" y="1524001"/>
          <a:ext cx="10865707" cy="524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5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Kaj pa po 1945?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Celotni korpus v slovenščino prevedenih ZR (skupaj z vojnimi romani) obsega 1800 del, do konca druge svetovne vojne je bila prevedena šele desetina vsega.</a:t>
            </a:r>
          </a:p>
          <a:p>
            <a:r>
              <a:rPr lang="sl-SI" dirty="0" smtClean="0"/>
              <a:t>Preferenčni jeziki so se skozi čas menjali.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55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Preferenčni jeziki</a:t>
            </a:r>
            <a:endParaRPr lang="sl-SI" dirty="0">
              <a:solidFill>
                <a:schemeClr val="accent1"/>
              </a:solidFill>
            </a:endParaRP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C5C5A8E-365F-49DD-B8B3-952FDAD69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49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3296"/>
          </a:xfrm>
        </p:spPr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Slovenski ZR na tujem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497" y="1405411"/>
            <a:ext cx="10515600" cy="2537254"/>
          </a:xfrm>
        </p:spPr>
        <p:txBody>
          <a:bodyPr>
            <a:normAutofit/>
          </a:bodyPr>
          <a:lstStyle/>
          <a:p>
            <a:r>
              <a:rPr lang="sl-SI" sz="2000" dirty="0" smtClean="0"/>
              <a:t>Josip Jurčič: Jurij Kozjak (18)</a:t>
            </a:r>
          </a:p>
          <a:p>
            <a:r>
              <a:rPr lang="sl-SI" sz="2000" dirty="0" smtClean="0"/>
              <a:t>Vladimir Bartol: </a:t>
            </a:r>
            <a:r>
              <a:rPr lang="sl-SI" sz="2000" dirty="0" err="1" smtClean="0"/>
              <a:t>Alamut</a:t>
            </a:r>
            <a:r>
              <a:rPr lang="sl-SI" sz="2000" dirty="0" smtClean="0"/>
              <a:t> (20)</a:t>
            </a:r>
          </a:p>
          <a:p>
            <a:r>
              <a:rPr lang="sl-SI" sz="2000" dirty="0" smtClean="0"/>
              <a:t>Drago Jančar: Galjot (12), Severni sij (8), Katarina, pav in jezuit (8)</a:t>
            </a:r>
          </a:p>
          <a:p>
            <a:r>
              <a:rPr lang="sl-SI" sz="2000" dirty="0" smtClean="0"/>
              <a:t>Ivan Tavčar: Visoška kronika (11)</a:t>
            </a:r>
          </a:p>
          <a:p>
            <a:r>
              <a:rPr lang="sl-SI" sz="2000" dirty="0" smtClean="0"/>
              <a:t>Franc S. Finžgar: Pod svobodnim soncem (5)</a:t>
            </a:r>
            <a:endParaRPr lang="sl-SI" sz="2000" dirty="0"/>
          </a:p>
        </p:txBody>
      </p:sp>
      <p:pic>
        <p:nvPicPr>
          <p:cNvPr id="4" name="Slika 3" descr="Josip Jurčič - Wikipedija, prosta enciklopedi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51" y="1"/>
            <a:ext cx="1423859" cy="198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33" y="193702"/>
            <a:ext cx="1318740" cy="1762672"/>
          </a:xfrm>
          <a:prstGeom prst="rect">
            <a:avLst/>
          </a:prstGeom>
        </p:spPr>
      </p:pic>
      <p:pic>
        <p:nvPicPr>
          <p:cNvPr id="6" name="Slika 5" descr="C:\Users\Hladnikm\AppData\Local\Microsoft\Windows\INetCache\Content.MSO\7983F2A9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02" y="-49161"/>
            <a:ext cx="1684767" cy="209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774" y="-49161"/>
            <a:ext cx="1484441" cy="20772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15" y="4333105"/>
            <a:ext cx="1402492" cy="210864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466" y="4314675"/>
            <a:ext cx="1451489" cy="21098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123" y="4314675"/>
            <a:ext cx="1404830" cy="21098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3978" y="4338997"/>
            <a:ext cx="1370972" cy="206125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6020" y="2415389"/>
            <a:ext cx="1541641" cy="21971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3686" y="2372712"/>
            <a:ext cx="1469045" cy="22397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9865" y="4786184"/>
            <a:ext cx="1469196" cy="20718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807" y="4786184"/>
            <a:ext cx="2071816" cy="20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Kdo vse nas ima rad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69" y="1510706"/>
            <a:ext cx="8806248" cy="5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Koga smo najbolj prevajali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Avgust </a:t>
            </a:r>
            <a:r>
              <a:rPr lang="sl-SI" dirty="0" err="1" smtClean="0"/>
              <a:t>Šenoa</a:t>
            </a:r>
            <a:endParaRPr lang="sl-SI" dirty="0" smtClean="0"/>
          </a:p>
          <a:p>
            <a:r>
              <a:rPr lang="sl-SI" dirty="0" err="1" smtClean="0"/>
              <a:t>Henryk</a:t>
            </a:r>
            <a:r>
              <a:rPr lang="sl-SI" dirty="0" smtClean="0"/>
              <a:t> Sienkiewicz</a:t>
            </a:r>
          </a:p>
          <a:p>
            <a:r>
              <a:rPr lang="sl-SI" dirty="0" smtClean="0"/>
              <a:t>Alexandre Dumas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17" y="3303372"/>
            <a:ext cx="1434088" cy="34851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37" y="3303372"/>
            <a:ext cx="2352442" cy="33698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714" y="3274604"/>
            <a:ext cx="2580841" cy="33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315</Words>
  <Application>Microsoft Office PowerPoint</Application>
  <PresentationFormat>Širokozaslonsko</PresentationFormat>
  <Paragraphs>40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Prevedeni zgodovinski romani (do 1945)</vt:lpstr>
      <vt:lpstr>Vir podatkov</vt:lpstr>
      <vt:lpstr>Nesimetrični korpusi</vt:lpstr>
      <vt:lpstr>Izvirni zgodovinski roman …</vt:lpstr>
      <vt:lpstr>Kaj pa po 1945?</vt:lpstr>
      <vt:lpstr>Preferenčni jeziki</vt:lpstr>
      <vt:lpstr>Slovenski ZR na tujem</vt:lpstr>
      <vt:lpstr>Kdo vse nas ima rad</vt:lpstr>
      <vt:lpstr>Koga smo najbolj prevajali</vt:lpstr>
      <vt:lpstr>Najbolj pridni prevajalci</vt:lpstr>
      <vt:lpstr>Dinamika prevajanja zgodovinskega romana po jezikih</vt:lpstr>
      <vt:lpstr>Obrat od slovanskih literatur k svetovnim</vt:lpstr>
      <vt:lpstr>Povzetek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Prevedeni zgodovinski romani</dc:title>
  <dc:creator>Uporabnik sistema Windows</dc:creator>
  <cp:lastModifiedBy>Uporabnik sistema Windows</cp:lastModifiedBy>
  <cp:revision>8</cp:revision>
  <dcterms:created xsi:type="dcterms:W3CDTF">2023-06-27T04:53:53Z</dcterms:created>
  <dcterms:modified xsi:type="dcterms:W3CDTF">2023-06-27T05:52:07Z</dcterms:modified>
</cp:coreProperties>
</file>