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65" r:id="rId4"/>
    <p:sldId id="282" r:id="rId5"/>
    <p:sldId id="285" r:id="rId6"/>
    <p:sldId id="262" r:id="rId7"/>
    <p:sldId id="264" r:id="rId8"/>
    <p:sldId id="267" r:id="rId9"/>
    <p:sldId id="266" r:id="rId10"/>
    <p:sldId id="261" r:id="rId11"/>
    <p:sldId id="292" r:id="rId12"/>
    <p:sldId id="287" r:id="rId13"/>
    <p:sldId id="286" r:id="rId14"/>
    <p:sldId id="289" r:id="rId15"/>
    <p:sldId id="290" r:id="rId16"/>
    <p:sldId id="291" r:id="rId17"/>
    <p:sldId id="293" r:id="rId18"/>
    <p:sldId id="271" r:id="rId19"/>
    <p:sldId id="257" r:id="rId20"/>
    <p:sldId id="294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83179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3919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0007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66194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6580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5300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9372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3198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0730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4075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3491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7754E-FF25-4F0E-8DEF-582E49AA4FEB}" type="datetimeFigureOut">
              <a:rPr lang="sl-SI" smtClean="0"/>
              <a:pPr/>
              <a:t>10.6.2013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0E13-5E9B-41B2-8EB8-0766AEA2B212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6997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inskivestnik.com/files/File/PV_2010_09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SC012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139952" y="208743"/>
            <a:ext cx="4752528" cy="916001"/>
          </a:xfrm>
          <a:prstGeom prst="wedgeRectCallout">
            <a:avLst>
              <a:gd name="adj1" fmla="val 11127"/>
              <a:gd name="adj2" fmla="val 8093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KEKČEVE POTI V SAPPADO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33045" y="5661248"/>
            <a:ext cx="2808312" cy="916001"/>
          </a:xfrm>
          <a:prstGeom prst="wedgeRectCallout">
            <a:avLst>
              <a:gd name="adj1" fmla="val 35028"/>
              <a:gd name="adj2" fmla="val -823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Sobota in nedelja,</a:t>
            </a:r>
          </a:p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13. in 14. julij 2013</a:t>
            </a:r>
          </a:p>
        </p:txBody>
      </p:sp>
    </p:spTree>
    <p:extLst>
      <p:ext uri="{BB962C8B-B14F-4D97-AF65-F5344CB8AC3E}">
        <p14:creationId xmlns:p14="http://schemas.microsoft.com/office/powerpoint/2010/main" xmlns="" val="34721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SC01258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942132" y="260989"/>
            <a:ext cx="2808312" cy="864096"/>
          </a:xfrm>
          <a:prstGeom prst="wedgeRectCallout">
            <a:avLst>
              <a:gd name="adj1" fmla="val 8770"/>
              <a:gd name="adj2" fmla="val 9773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Cilj 2. dne: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Peralba</a:t>
            </a:r>
            <a:r>
              <a:rPr lang="sl-SI" dirty="0" smtClean="0">
                <a:solidFill>
                  <a:schemeClr val="tx1"/>
                </a:solidFill>
              </a:rPr>
              <a:t> (2694 m)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192180" y="1412776"/>
            <a:ext cx="2808312" cy="864096"/>
          </a:xfrm>
          <a:prstGeom prst="wedgeRectCallout">
            <a:avLst>
              <a:gd name="adj1" fmla="val 2684"/>
              <a:gd name="adj2" fmla="val 7696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Dodatni cilj 2. dne: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Chiadenis</a:t>
            </a:r>
            <a:r>
              <a:rPr lang="sl-SI" dirty="0" smtClean="0">
                <a:solidFill>
                  <a:schemeClr val="tx1"/>
                </a:solidFill>
              </a:rPr>
              <a:t> (2459 m)</a:t>
            </a:r>
          </a:p>
        </p:txBody>
      </p:sp>
    </p:spTree>
    <p:extLst>
      <p:ext uri="{BB962C8B-B14F-4D97-AF65-F5344CB8AC3E}">
        <p14:creationId xmlns:p14="http://schemas.microsoft.com/office/powerpoint/2010/main" xmlns="" val="2240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SCF232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572000" y="5877272"/>
            <a:ext cx="4104456" cy="720080"/>
          </a:xfrm>
          <a:prstGeom prst="wedgeRectCallout">
            <a:avLst>
              <a:gd name="adj1" fmla="val -61553"/>
              <a:gd name="adj2" fmla="val -8371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Vzpon mimo slikovite </a:t>
            </a:r>
            <a:r>
              <a:rPr lang="sl-SI" b="1" dirty="0" smtClean="0">
                <a:solidFill>
                  <a:schemeClr val="tx1"/>
                </a:solidFill>
              </a:rPr>
              <a:t>koče </a:t>
            </a:r>
            <a:r>
              <a:rPr lang="sl-SI" b="1" dirty="0" err="1" smtClean="0">
                <a:solidFill>
                  <a:schemeClr val="tx1"/>
                </a:solidFill>
              </a:rPr>
              <a:t>Calvi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(2164 m)</a:t>
            </a:r>
          </a:p>
        </p:txBody>
      </p:sp>
    </p:spTree>
    <p:extLst>
      <p:ext uri="{BB962C8B-B14F-4D97-AF65-F5344CB8AC3E}">
        <p14:creationId xmlns:p14="http://schemas.microsoft.com/office/powerpoint/2010/main" xmlns="" val="35380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SCF230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51520" y="188640"/>
            <a:ext cx="3816424" cy="1368152"/>
          </a:xfrm>
          <a:prstGeom prst="wedgeRectCallout">
            <a:avLst>
              <a:gd name="adj1" fmla="val 56380"/>
              <a:gd name="adj2" fmla="val -482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Peralba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(2694 m)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6 ur hoje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zahtevna pot (nekaj lahkih skal in varoval)</a:t>
            </a:r>
          </a:p>
        </p:txBody>
      </p:sp>
    </p:spTree>
    <p:extLst>
      <p:ext uri="{BB962C8B-B14F-4D97-AF65-F5344CB8AC3E}">
        <p14:creationId xmlns:p14="http://schemas.microsoft.com/office/powerpoint/2010/main" xmlns="" val="21177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SCF141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51520" y="188640"/>
            <a:ext cx="3816424" cy="1296144"/>
          </a:xfrm>
          <a:prstGeom prst="wedgeRectCallout">
            <a:avLst>
              <a:gd name="adj1" fmla="val 49214"/>
              <a:gd name="adj2" fmla="val 6700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Običajno pot je zmogel tudi </a:t>
            </a:r>
            <a:r>
              <a:rPr lang="sl-SI" b="1" dirty="0" smtClean="0">
                <a:solidFill>
                  <a:schemeClr val="tx1"/>
                </a:solidFill>
              </a:rPr>
              <a:t>papež Janez Pavel II.</a:t>
            </a:r>
            <a:r>
              <a:rPr lang="sl-SI" dirty="0" smtClean="0">
                <a:solidFill>
                  <a:schemeClr val="tx1"/>
                </a:solidFill>
              </a:rPr>
              <a:t>, kar obiskovalec </a:t>
            </a:r>
            <a:r>
              <a:rPr lang="sl-SI" dirty="0" err="1" smtClean="0">
                <a:solidFill>
                  <a:schemeClr val="tx1"/>
                </a:solidFill>
              </a:rPr>
              <a:t>Peralbe</a:t>
            </a:r>
            <a:r>
              <a:rPr lang="sl-SI" dirty="0" smtClean="0">
                <a:solidFill>
                  <a:schemeClr val="tx1"/>
                </a:solidFill>
              </a:rPr>
              <a:t> težko spregleda – table so precej očitne.</a:t>
            </a:r>
          </a:p>
        </p:txBody>
      </p:sp>
    </p:spTree>
    <p:extLst>
      <p:ext uri="{BB962C8B-B14F-4D97-AF65-F5344CB8AC3E}">
        <p14:creationId xmlns:p14="http://schemas.microsoft.com/office/powerpoint/2010/main" xmlns="" val="3210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SCF23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260648"/>
            <a:ext cx="3816424" cy="900100"/>
          </a:xfrm>
          <a:prstGeom prst="wedgeRectCallout">
            <a:avLst>
              <a:gd name="adj1" fmla="val 40034"/>
              <a:gd name="adj2" fmla="val 8979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Možnost vzpona je tudi po nezahtevni </a:t>
            </a:r>
            <a:r>
              <a:rPr lang="sl-SI" b="1" dirty="0" smtClean="0">
                <a:solidFill>
                  <a:schemeClr val="tx1"/>
                </a:solidFill>
              </a:rPr>
              <a:t>ferati</a:t>
            </a:r>
            <a:r>
              <a:rPr lang="sl-SI" dirty="0" smtClean="0">
                <a:solidFill>
                  <a:schemeClr val="tx1"/>
                </a:solidFill>
              </a:rPr>
              <a:t> po južni strani.</a:t>
            </a:r>
          </a:p>
        </p:txBody>
      </p:sp>
    </p:spTree>
    <p:extLst>
      <p:ext uri="{BB962C8B-B14F-4D97-AF65-F5344CB8AC3E}">
        <p14:creationId xmlns:p14="http://schemas.microsoft.com/office/powerpoint/2010/main" xmlns="" val="1195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SCF140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63296" y="152636"/>
            <a:ext cx="4176464" cy="1188132"/>
          </a:xfrm>
          <a:prstGeom prst="wedgeRectCallout">
            <a:avLst>
              <a:gd name="adj1" fmla="val 40034"/>
              <a:gd name="adj2" fmla="val 89795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Če bo vreme stabilno, si bodo ambiciozni lahko sestop podaljšali s prečenjem sosednjega </a:t>
            </a:r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Chiadenisa</a:t>
            </a:r>
            <a:r>
              <a:rPr lang="sl-SI" b="1" dirty="0" smtClean="0">
                <a:solidFill>
                  <a:schemeClr val="tx1"/>
                </a:solidFill>
              </a:rPr>
              <a:t> </a:t>
            </a:r>
            <a:r>
              <a:rPr lang="sl-SI" dirty="0" smtClean="0">
                <a:solidFill>
                  <a:schemeClr val="tx1"/>
                </a:solidFill>
              </a:rPr>
              <a:t>(2459 m) – dodatni dve uri telovadbe po feratah.</a:t>
            </a:r>
          </a:p>
        </p:txBody>
      </p:sp>
    </p:spTree>
    <p:extLst>
      <p:ext uri="{BB962C8B-B14F-4D97-AF65-F5344CB8AC3E}">
        <p14:creationId xmlns:p14="http://schemas.microsoft.com/office/powerpoint/2010/main" xmlns="" val="189056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SCF231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4540488" y="122727"/>
            <a:ext cx="4176464" cy="900100"/>
          </a:xfrm>
          <a:prstGeom prst="wedgeRectCallout">
            <a:avLst>
              <a:gd name="adj1" fmla="val -33628"/>
              <a:gd name="adj2" fmla="val 10023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Ferati</a:t>
            </a:r>
            <a:r>
              <a:rPr lang="sl-SI" dirty="0" smtClean="0">
                <a:solidFill>
                  <a:schemeClr val="tx1"/>
                </a:solidFill>
              </a:rPr>
              <a:t> čez </a:t>
            </a:r>
            <a:r>
              <a:rPr lang="sl-SI" dirty="0" err="1" smtClean="0">
                <a:solidFill>
                  <a:schemeClr val="tx1"/>
                </a:solidFill>
              </a:rPr>
              <a:t>Chiadenis</a:t>
            </a:r>
            <a:r>
              <a:rPr lang="sl-SI" dirty="0" smtClean="0">
                <a:solidFill>
                  <a:schemeClr val="tx1"/>
                </a:solidFill>
              </a:rPr>
              <a:t> sta težji od </a:t>
            </a:r>
            <a:r>
              <a:rPr lang="sl-SI" dirty="0" err="1" smtClean="0">
                <a:solidFill>
                  <a:schemeClr val="tx1"/>
                </a:solidFill>
              </a:rPr>
              <a:t>Peralbe</a:t>
            </a:r>
            <a:r>
              <a:rPr lang="sl-SI" dirty="0" smtClean="0">
                <a:solidFill>
                  <a:schemeClr val="tx1"/>
                </a:solidFill>
              </a:rPr>
              <a:t> (obvezno je samovarovanje) in speljani po ostankih prve svetovne vojne.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5220072" y="5661248"/>
            <a:ext cx="3528392" cy="792088"/>
          </a:xfrm>
          <a:prstGeom prst="wedgeRectCallout">
            <a:avLst>
              <a:gd name="adj1" fmla="val -45011"/>
              <a:gd name="adj2" fmla="val -68069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Povratek v Ljubljano bo v </a:t>
            </a:r>
            <a:r>
              <a:rPr lang="sl-SI" b="1" dirty="0" smtClean="0">
                <a:solidFill>
                  <a:schemeClr val="tx1"/>
                </a:solidFill>
              </a:rPr>
              <a:t>nedeljo zvečer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179512" y="5124708"/>
            <a:ext cx="4176464" cy="900100"/>
          </a:xfrm>
          <a:prstGeom prst="wedgeRectCallout">
            <a:avLst>
              <a:gd name="adj1" fmla="val -33628"/>
              <a:gd name="adj2" fmla="val 100239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Stik z glavnino naj bi se spet zgodil pri koči </a:t>
            </a:r>
            <a:r>
              <a:rPr lang="sl-SI" dirty="0" err="1" smtClean="0">
                <a:solidFill>
                  <a:schemeClr val="tx1"/>
                </a:solidFill>
              </a:rPr>
              <a:t>Calvi</a:t>
            </a:r>
            <a:r>
              <a:rPr lang="sl-SI" dirty="0" smtClean="0">
                <a:solidFill>
                  <a:schemeClr val="tx1"/>
                </a:solidFill>
              </a:rPr>
              <a:t>, od katere je zanimivo </a:t>
            </a:r>
            <a:r>
              <a:rPr lang="sl-SI" dirty="0" err="1" smtClean="0">
                <a:solidFill>
                  <a:schemeClr val="tx1"/>
                </a:solidFill>
              </a:rPr>
              <a:t>firbcati</a:t>
            </a:r>
            <a:r>
              <a:rPr lang="sl-SI" dirty="0" smtClean="0">
                <a:solidFill>
                  <a:schemeClr val="tx1"/>
                </a:solidFill>
              </a:rPr>
              <a:t> na </a:t>
            </a:r>
            <a:r>
              <a:rPr lang="sl-SI" dirty="0" err="1" smtClean="0">
                <a:solidFill>
                  <a:schemeClr val="tx1"/>
                </a:solidFill>
              </a:rPr>
              <a:t>feratiste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459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\My Pictures\Za obdelavo\2008-09-21, Creta Forata\P92102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2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364024" y="155986"/>
            <a:ext cx="4176464" cy="1218041"/>
          </a:xfrm>
          <a:prstGeom prst="wedgeRectCallout">
            <a:avLst>
              <a:gd name="adj1" fmla="val -480"/>
              <a:gd name="adj2" fmla="val 7989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Če bo </a:t>
            </a:r>
            <a:r>
              <a:rPr lang="sl-SI" b="1" dirty="0" smtClean="0">
                <a:solidFill>
                  <a:schemeClr val="tx1"/>
                </a:solidFill>
              </a:rPr>
              <a:t>vreme slabo </a:t>
            </a:r>
            <a:r>
              <a:rPr lang="sl-SI" dirty="0" smtClean="0">
                <a:solidFill>
                  <a:schemeClr val="tx1"/>
                </a:solidFill>
              </a:rPr>
              <a:t>ali če bodo snežne razmere še tako čudaške kot junija, bomo cilje </a:t>
            </a:r>
            <a:r>
              <a:rPr lang="sl-SI" b="1" dirty="0" smtClean="0">
                <a:solidFill>
                  <a:schemeClr val="tx1"/>
                </a:solidFill>
              </a:rPr>
              <a:t>prilagodili razmeram</a:t>
            </a:r>
            <a:r>
              <a:rPr lang="sl-SI" dirty="0" smtClean="0">
                <a:solidFill>
                  <a:schemeClr val="tx1"/>
                </a:solidFill>
              </a:rPr>
              <a:t>. Možnosti okoli </a:t>
            </a:r>
            <a:r>
              <a:rPr lang="sl-SI" dirty="0" err="1" smtClean="0">
                <a:solidFill>
                  <a:schemeClr val="tx1"/>
                </a:solidFill>
              </a:rPr>
              <a:t>Sappade</a:t>
            </a:r>
            <a:r>
              <a:rPr lang="sl-SI" dirty="0" smtClean="0">
                <a:solidFill>
                  <a:schemeClr val="tx1"/>
                </a:solidFill>
              </a:rPr>
              <a:t> je dovolj.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427984" y="5805264"/>
            <a:ext cx="4536504" cy="792088"/>
          </a:xfrm>
          <a:prstGeom prst="wedgeRectCallout">
            <a:avLst>
              <a:gd name="adj1" fmla="val 748"/>
              <a:gd name="adj2" fmla="val -7438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Seveda se bomo vsi trudili, da bo izlet </a:t>
            </a:r>
            <a:r>
              <a:rPr lang="sl-SI" sz="1400" b="1" dirty="0" smtClean="0">
                <a:solidFill>
                  <a:schemeClr val="tx1"/>
                </a:solidFill>
              </a:rPr>
              <a:t>varen</a:t>
            </a:r>
            <a:r>
              <a:rPr lang="sl-SI" sz="1400" dirty="0" smtClean="0">
                <a:solidFill>
                  <a:schemeClr val="tx1"/>
                </a:solidFill>
              </a:rPr>
              <a:t> za vse. Kljub temu pa je udeležba v celoti </a:t>
            </a:r>
            <a:r>
              <a:rPr lang="sl-SI" sz="1400" b="1" dirty="0" smtClean="0">
                <a:solidFill>
                  <a:schemeClr val="tx1"/>
                </a:solidFill>
              </a:rPr>
              <a:t>na lastno odgovornost</a:t>
            </a:r>
            <a:r>
              <a:rPr lang="sl-SI" sz="1400" dirty="0" smtClean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923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SC0811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179512" y="3848859"/>
            <a:ext cx="5112568" cy="2808312"/>
          </a:xfrm>
          <a:prstGeom prst="wedgeRectCallout">
            <a:avLst>
              <a:gd name="adj1" fmla="val 63024"/>
              <a:gd name="adj2" fmla="val -27464"/>
            </a:avLst>
          </a:prstGeom>
          <a:solidFill>
            <a:srgbClr val="FFFFFF">
              <a:alpha val="90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b="1" dirty="0" smtClean="0">
                <a:solidFill>
                  <a:schemeClr val="tx1"/>
                </a:solidFill>
              </a:rPr>
              <a:t>OBVEZNA OPREMA</a:t>
            </a:r>
            <a:r>
              <a:rPr lang="sl-SI" sz="1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dobri čevlji (gojzarji)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športna oblačila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pulover, dolge hlače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vetrovka, kapa in rokavice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zaščita proti soncu (sončna očala, klobuk, krema)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baterijska svetilka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osebni dokument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stvari za osebno higieno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hrana za dva dneva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dovolj tekočine (v dolini je virov pitne vode dovolj, v hribih je ni)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oprema za prenočevanje (šotor, blazina, spalna vreča)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716016" y="116632"/>
            <a:ext cx="4046723" cy="936104"/>
          </a:xfrm>
          <a:prstGeom prst="wedgeRectCallout">
            <a:avLst>
              <a:gd name="adj1" fmla="val 12294"/>
              <a:gd name="adj2" fmla="val 71197"/>
            </a:avLst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400" b="1" dirty="0" smtClean="0">
                <a:solidFill>
                  <a:schemeClr val="tx1"/>
                </a:solidFill>
              </a:rPr>
              <a:t>DODATNA OBVEZNA OPREMA ZA FERATE NA POTI</a:t>
            </a:r>
            <a:r>
              <a:rPr lang="sl-SI" sz="14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plezalni pas in samovarovalni komplet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1400" dirty="0" smtClean="0">
                <a:solidFill>
                  <a:schemeClr val="tx1"/>
                </a:solidFill>
              </a:rPr>
              <a:t>čelada</a:t>
            </a:r>
          </a:p>
        </p:txBody>
      </p:sp>
    </p:spTree>
    <p:extLst>
      <p:ext uri="{BB962C8B-B14F-4D97-AF65-F5344CB8AC3E}">
        <p14:creationId xmlns:p14="http://schemas.microsoft.com/office/powerpoint/2010/main" xmlns="" val="27266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330713">
            <a:off x="4600988" y="651958"/>
            <a:ext cx="3911254" cy="5431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644008" y="5157192"/>
            <a:ext cx="4279984" cy="1224136"/>
          </a:xfrm>
          <a:prstGeom prst="wedgeRectCallout">
            <a:avLst>
              <a:gd name="adj1" fmla="val 2914"/>
              <a:gd name="adj2" fmla="val -62739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Mojca Stritar: Dolina sonca med Dolomiti in </a:t>
            </a:r>
            <a:r>
              <a:rPr lang="sl-SI" sz="1400" dirty="0" err="1" smtClean="0">
                <a:solidFill>
                  <a:schemeClr val="tx1"/>
                </a:solidFill>
              </a:rPr>
              <a:t>Karnijci</a:t>
            </a:r>
            <a:r>
              <a:rPr lang="sl-SI" sz="1400" dirty="0" smtClean="0">
                <a:solidFill>
                  <a:schemeClr val="tx1"/>
                </a:solidFill>
              </a:rPr>
              <a:t>. </a:t>
            </a:r>
            <a:r>
              <a:rPr lang="sl-SI" sz="1400" i="1" dirty="0" smtClean="0">
                <a:solidFill>
                  <a:schemeClr val="tx1"/>
                </a:solidFill>
              </a:rPr>
              <a:t>Planinski vestnik </a:t>
            </a:r>
            <a:r>
              <a:rPr lang="sl-SI" sz="1400" dirty="0" smtClean="0">
                <a:solidFill>
                  <a:schemeClr val="tx1"/>
                </a:solidFill>
              </a:rPr>
              <a:t>2010/9.</a:t>
            </a:r>
          </a:p>
          <a:p>
            <a:pPr algn="ctr"/>
            <a:r>
              <a:rPr lang="sl-SI" sz="1400" dirty="0" smtClean="0">
                <a:hlinkClick r:id="rId3"/>
              </a:rPr>
              <a:t>http://www.planinskivestnik.com/files/File/PV_2010_09.pdf#page=48</a:t>
            </a:r>
            <a:endParaRPr lang="sl-SI" sz="1400" dirty="0" smtClean="0">
              <a:solidFill>
                <a:schemeClr val="tx1"/>
              </a:solidFill>
            </a:endParaRPr>
          </a:p>
        </p:txBody>
      </p:sp>
      <p:pic>
        <p:nvPicPr>
          <p:cNvPr id="5124" name="Picture 4" descr="Slika izdel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288041">
            <a:off x="899592" y="1679740"/>
            <a:ext cx="2762250" cy="4000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539552" y="5568172"/>
            <a:ext cx="2232248" cy="1101188"/>
          </a:xfrm>
          <a:prstGeom prst="wedgeRectCallout">
            <a:avLst>
              <a:gd name="adj1" fmla="val 25501"/>
              <a:gd name="adj2" fmla="val -73604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Andrej in Urška Stritar: </a:t>
            </a:r>
            <a:r>
              <a:rPr lang="sl-SI" sz="1400" i="1" dirty="0" smtClean="0">
                <a:solidFill>
                  <a:schemeClr val="tx1"/>
                </a:solidFill>
              </a:rPr>
              <a:t>Karnijska potepanja</a:t>
            </a:r>
            <a:r>
              <a:rPr lang="sl-SI" sz="1400" dirty="0" smtClean="0">
                <a:solidFill>
                  <a:schemeClr val="tx1"/>
                </a:solidFill>
              </a:rPr>
              <a:t>. </a:t>
            </a:r>
            <a:r>
              <a:rPr lang="sl-SI" sz="1400" dirty="0" err="1" smtClean="0">
                <a:solidFill>
                  <a:schemeClr val="tx1"/>
                </a:solidFill>
              </a:rPr>
              <a:t>Kibuba</a:t>
            </a:r>
            <a:r>
              <a:rPr lang="sl-SI" sz="1400" dirty="0" smtClean="0">
                <a:solidFill>
                  <a:schemeClr val="tx1"/>
                </a:solidFill>
              </a:rPr>
              <a:t>, 2006.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23528" y="188640"/>
            <a:ext cx="2871936" cy="1101188"/>
          </a:xfrm>
          <a:prstGeom prst="wedgeRectCallout">
            <a:avLst>
              <a:gd name="adj1" fmla="val 58828"/>
              <a:gd name="adj2" fmla="val 788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solidFill>
                  <a:schemeClr val="tx1"/>
                </a:solidFill>
              </a:rPr>
              <a:t>DODATNA LITERATURA</a:t>
            </a:r>
          </a:p>
        </p:txBody>
      </p:sp>
    </p:spTree>
    <p:extLst>
      <p:ext uri="{BB962C8B-B14F-4D97-AF65-F5344CB8AC3E}">
        <p14:creationId xmlns:p14="http://schemas.microsoft.com/office/powerpoint/2010/main" xmlns="" val="32963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SC0824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208743"/>
            <a:ext cx="3816424" cy="1204033"/>
          </a:xfrm>
          <a:prstGeom prst="wedgeRectCallout">
            <a:avLst>
              <a:gd name="adj1" fmla="val -8293"/>
              <a:gd name="adj2" fmla="val 95859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>
                <a:solidFill>
                  <a:schemeClr val="tx1"/>
                </a:solidFill>
              </a:rPr>
              <a:t>Sappada</a:t>
            </a:r>
            <a:r>
              <a:rPr lang="sl-SI" dirty="0" smtClean="0">
                <a:solidFill>
                  <a:schemeClr val="tx1"/>
                </a:solidFill>
              </a:rPr>
              <a:t> je dolina v Italiji na zahodu </a:t>
            </a:r>
            <a:r>
              <a:rPr lang="sl-SI" b="1" dirty="0" smtClean="0">
                <a:solidFill>
                  <a:schemeClr val="tx1"/>
                </a:solidFill>
              </a:rPr>
              <a:t>Karnijskih Alp </a:t>
            </a:r>
            <a:r>
              <a:rPr lang="sl-SI" dirty="0" smtClean="0">
                <a:solidFill>
                  <a:schemeClr val="tx1"/>
                </a:solidFill>
              </a:rPr>
              <a:t>ob avstrijski meji – tako zelo je zahodno, da jo nekateri že štejejo k Dolomitom.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228184" y="223942"/>
            <a:ext cx="2808312" cy="1188834"/>
          </a:xfrm>
          <a:prstGeom prst="wedgeRectCallout">
            <a:avLst>
              <a:gd name="adj1" fmla="val 9902"/>
              <a:gd name="adj2" fmla="val 6822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>
                <a:solidFill>
                  <a:schemeClr val="tx1"/>
                </a:solidFill>
              </a:rPr>
              <a:t>Sappada</a:t>
            </a:r>
            <a:r>
              <a:rPr lang="sl-SI" dirty="0" smtClean="0">
                <a:solidFill>
                  <a:schemeClr val="tx1"/>
                </a:solidFill>
              </a:rPr>
              <a:t> je tudi kraj oziroma skupina vasic na neizrazitem prelazu na </a:t>
            </a:r>
            <a:r>
              <a:rPr lang="sl-SI" b="1" dirty="0" smtClean="0">
                <a:solidFill>
                  <a:schemeClr val="tx1"/>
                </a:solidFill>
              </a:rPr>
              <a:t>ok. 1250 m</a:t>
            </a:r>
            <a:r>
              <a:rPr lang="sl-SI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319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482" name="Picture 2" descr="D:\Doc\My Pictures\Za obdelavo\2012\2012-06-16, Creta di Rio Secco, Trogkofel\Hladnikove Creta di Rio Secco\P11905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829" y="24278"/>
            <a:ext cx="9131814" cy="65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076056" y="4764498"/>
            <a:ext cx="3487896" cy="1328798"/>
          </a:xfrm>
          <a:prstGeom prst="wedgeRectCallout">
            <a:avLst>
              <a:gd name="adj1" fmla="val 13976"/>
              <a:gd name="adj2" fmla="val -102754"/>
            </a:avLst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Na izlet se </a:t>
            </a:r>
            <a:r>
              <a:rPr lang="sl-SI" b="1" dirty="0" smtClean="0">
                <a:solidFill>
                  <a:schemeClr val="tx1"/>
                </a:solidFill>
              </a:rPr>
              <a:t>OBVEZNO PRIJAVITE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do </a:t>
            </a:r>
            <a:r>
              <a:rPr lang="sl-SI" b="1" dirty="0" smtClean="0">
                <a:solidFill>
                  <a:schemeClr val="tx1"/>
                </a:solidFill>
              </a:rPr>
              <a:t>1. julija 2013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na e-naslov Mojci Stritar: </a:t>
            </a:r>
            <a:r>
              <a:rPr lang="sl-SI" b="1" dirty="0" err="1" smtClean="0">
                <a:solidFill>
                  <a:schemeClr val="tx1"/>
                </a:solidFill>
              </a:rPr>
              <a:t>mojca.stritar@gmail.com</a:t>
            </a:r>
            <a:endParaRPr lang="sl-SI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SC0134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6111455" y="188640"/>
            <a:ext cx="2808312" cy="1584176"/>
          </a:xfrm>
          <a:prstGeom prst="wedgeRectCallout">
            <a:avLst>
              <a:gd name="adj1" fmla="val -49960"/>
              <a:gd name="adj2" fmla="val 7175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Turistično je to eden najrazvitejših delov </a:t>
            </a:r>
            <a:r>
              <a:rPr lang="sl-SI" dirty="0" err="1" smtClean="0">
                <a:solidFill>
                  <a:schemeClr val="tx1"/>
                </a:solidFill>
              </a:rPr>
              <a:t>Karnijcev</a:t>
            </a:r>
            <a:r>
              <a:rPr lang="sl-SI" dirty="0" smtClean="0">
                <a:solidFill>
                  <a:schemeClr val="tx1"/>
                </a:solidFill>
              </a:rPr>
              <a:t>, tako da tudi </a:t>
            </a:r>
            <a:r>
              <a:rPr lang="sl-SI" b="1" dirty="0" smtClean="0">
                <a:solidFill>
                  <a:schemeClr val="tx1"/>
                </a:solidFill>
              </a:rPr>
              <a:t>namestitvenih zmogljivosti </a:t>
            </a:r>
            <a:r>
              <a:rPr lang="sl-SI" dirty="0" smtClean="0">
                <a:solidFill>
                  <a:schemeClr val="tx1"/>
                </a:solidFill>
              </a:rPr>
              <a:t>vseh kategorij ne manjka.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539552" y="332656"/>
            <a:ext cx="3240360" cy="1224136"/>
          </a:xfrm>
          <a:prstGeom prst="wedgeRectCallout">
            <a:avLst>
              <a:gd name="adj1" fmla="val -2184"/>
              <a:gd name="adj2" fmla="val 9380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>
                <a:solidFill>
                  <a:schemeClr val="tx1"/>
                </a:solidFill>
              </a:rPr>
              <a:t>Sappada</a:t>
            </a:r>
            <a:r>
              <a:rPr lang="sl-SI" dirty="0" smtClean="0">
                <a:solidFill>
                  <a:schemeClr val="tx1"/>
                </a:solidFill>
              </a:rPr>
              <a:t> ima pestro </a:t>
            </a:r>
            <a:r>
              <a:rPr lang="sl-SI" b="1" dirty="0" smtClean="0">
                <a:solidFill>
                  <a:schemeClr val="tx1"/>
                </a:solidFill>
              </a:rPr>
              <a:t>kulturo </a:t>
            </a:r>
            <a:r>
              <a:rPr lang="sl-SI" dirty="0" smtClean="0">
                <a:solidFill>
                  <a:schemeClr val="tx1"/>
                </a:solidFill>
              </a:rPr>
              <a:t>in </a:t>
            </a:r>
            <a:r>
              <a:rPr lang="sl-SI" b="1" dirty="0" smtClean="0">
                <a:solidFill>
                  <a:schemeClr val="tx1"/>
                </a:solidFill>
              </a:rPr>
              <a:t>zgodovino</a:t>
            </a:r>
            <a:r>
              <a:rPr lang="sl-SI" dirty="0" smtClean="0">
                <a:solidFill>
                  <a:schemeClr val="tx1"/>
                </a:solidFill>
              </a:rPr>
              <a:t> (jezikovni otok arhaičnega </a:t>
            </a:r>
            <a:r>
              <a:rPr lang="sl-SI" dirty="0">
                <a:solidFill>
                  <a:schemeClr val="tx1"/>
                </a:solidFill>
              </a:rPr>
              <a:t>avstrijskega </a:t>
            </a:r>
            <a:r>
              <a:rPr lang="sl-SI" dirty="0" smtClean="0">
                <a:solidFill>
                  <a:schemeClr val="tx1"/>
                </a:solidFill>
              </a:rPr>
              <a:t>narečja </a:t>
            </a:r>
            <a:r>
              <a:rPr lang="sl-SI" i="1" dirty="0" err="1" smtClean="0">
                <a:solidFill>
                  <a:schemeClr val="tx1"/>
                </a:solidFill>
              </a:rPr>
              <a:t>plódarisch</a:t>
            </a:r>
            <a:r>
              <a:rPr lang="sl-SI" dirty="0" smtClean="0">
                <a:solidFill>
                  <a:schemeClr val="tx1"/>
                </a:solidFill>
              </a:rPr>
              <a:t>).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7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816568"/>
            <a:ext cx="9107038" cy="48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699792" y="3861048"/>
            <a:ext cx="2808312" cy="936104"/>
          </a:xfrm>
          <a:prstGeom prst="wedgeRectCallout">
            <a:avLst>
              <a:gd name="adj1" fmla="val -33528"/>
              <a:gd name="adj2" fmla="val -9884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Iz Ljubljane je dobrih </a:t>
            </a:r>
            <a:r>
              <a:rPr lang="sl-SI" b="1" dirty="0" smtClean="0">
                <a:solidFill>
                  <a:schemeClr val="tx1"/>
                </a:solidFill>
              </a:rPr>
              <a:t>200 km </a:t>
            </a:r>
            <a:r>
              <a:rPr lang="sl-SI" dirty="0" smtClean="0">
                <a:solidFill>
                  <a:schemeClr val="tx1"/>
                </a:solidFill>
              </a:rPr>
              <a:t>oz. </a:t>
            </a:r>
            <a:r>
              <a:rPr lang="sl-SI" b="1" dirty="0" smtClean="0">
                <a:solidFill>
                  <a:schemeClr val="tx1"/>
                </a:solidFill>
              </a:rPr>
              <a:t>slabe 3 ure </a:t>
            </a:r>
            <a:r>
              <a:rPr lang="sl-SI" dirty="0" smtClean="0">
                <a:solidFill>
                  <a:schemeClr val="tx1"/>
                </a:solidFill>
              </a:rPr>
              <a:t>vožnje.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652120" y="332656"/>
            <a:ext cx="3096344" cy="1368152"/>
          </a:xfrm>
          <a:prstGeom prst="wedgeRectCallout">
            <a:avLst>
              <a:gd name="adj1" fmla="val -42933"/>
              <a:gd name="adj2" fmla="val 6711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Odhod iz Ljubljane v soboto, 13. julija, predvidoma </a:t>
            </a:r>
            <a:r>
              <a:rPr lang="sl-SI" b="1" dirty="0" smtClean="0">
                <a:solidFill>
                  <a:schemeClr val="tx1"/>
                </a:solidFill>
              </a:rPr>
              <a:t>ob 8.00</a:t>
            </a:r>
            <a:endParaRPr lang="sl-SI" dirty="0" smtClean="0">
              <a:solidFill>
                <a:schemeClr val="tx1"/>
              </a:solidFill>
            </a:endParaRPr>
          </a:p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(odvisno od vremena, točna ura bo sporočena nekaj dni pred odhodom).</a:t>
            </a:r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5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D:\Doc\My Pictures\Za obdelavo\2011\2011-10-02, Siera\DSC081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112" y="14761"/>
            <a:ext cx="9120888" cy="684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67544" y="3068960"/>
            <a:ext cx="2808312" cy="864096"/>
          </a:xfrm>
          <a:prstGeom prst="wedgeRectCallout">
            <a:avLst>
              <a:gd name="adj1" fmla="val 29463"/>
              <a:gd name="adj2" fmla="val -131711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Cilj 1. dne: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Lastroni</a:t>
            </a:r>
            <a:r>
              <a:rPr lang="sl-SI" dirty="0" smtClean="0">
                <a:solidFill>
                  <a:schemeClr val="tx1"/>
                </a:solidFill>
              </a:rPr>
              <a:t> (2449 m)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4788024" y="260989"/>
            <a:ext cx="2808312" cy="864096"/>
          </a:xfrm>
          <a:prstGeom prst="wedgeRectCallout">
            <a:avLst>
              <a:gd name="adj1" fmla="val -58481"/>
              <a:gd name="adj2" fmla="val 88833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Cilj 2. dne: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Peralba</a:t>
            </a:r>
            <a:r>
              <a:rPr lang="sl-SI" dirty="0" smtClean="0">
                <a:solidFill>
                  <a:schemeClr val="tx1"/>
                </a:solidFill>
              </a:rPr>
              <a:t> (2694 m)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192180" y="2780928"/>
            <a:ext cx="2808312" cy="864096"/>
          </a:xfrm>
          <a:prstGeom prst="wedgeRectCallout">
            <a:avLst>
              <a:gd name="adj1" fmla="val -61524"/>
              <a:gd name="adj2" fmla="val -11885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Dodatni cilj 2. dne: 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Chiadenis</a:t>
            </a:r>
            <a:r>
              <a:rPr lang="sl-SI" dirty="0" smtClean="0">
                <a:solidFill>
                  <a:schemeClr val="tx1"/>
                </a:solidFill>
              </a:rPr>
              <a:t> (2459 m)</a:t>
            </a:r>
          </a:p>
        </p:txBody>
      </p:sp>
    </p:spTree>
    <p:extLst>
      <p:ext uri="{BB962C8B-B14F-4D97-AF65-F5344CB8AC3E}">
        <p14:creationId xmlns:p14="http://schemas.microsoft.com/office/powerpoint/2010/main" xmlns="" val="30288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SC0126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rocess 2"/>
          <p:cNvSpPr/>
          <p:nvPr/>
        </p:nvSpPr>
        <p:spPr>
          <a:xfrm>
            <a:off x="107504" y="44624"/>
            <a:ext cx="3816424" cy="129614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Monte </a:t>
            </a:r>
            <a:r>
              <a:rPr lang="sl-SI" b="1" dirty="0" err="1" smtClean="0">
                <a:solidFill>
                  <a:schemeClr val="tx1"/>
                </a:solidFill>
              </a:rPr>
              <a:t>Lastroni</a:t>
            </a:r>
            <a:r>
              <a:rPr lang="sl-SI" dirty="0" smtClean="0">
                <a:solidFill>
                  <a:schemeClr val="tx1"/>
                </a:solidFill>
              </a:rPr>
              <a:t> (2449 m)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5-6 ur hoje</a:t>
            </a:r>
          </a:p>
          <a:p>
            <a:pPr algn="ctr"/>
            <a:r>
              <a:rPr lang="sl-SI" dirty="0" smtClean="0">
                <a:solidFill>
                  <a:schemeClr val="tx1"/>
                </a:solidFill>
              </a:rPr>
              <a:t>nezahtevna pot, pod vrhom nekaj lažjih skal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5868144" y="44624"/>
            <a:ext cx="2808312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razgleden vrh in ostanki 1. svetovne vojne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051720" y="4149080"/>
            <a:ext cx="3456384" cy="648072"/>
          </a:xfrm>
          <a:prstGeom prst="wedgeRectCallout">
            <a:avLst>
              <a:gd name="adj1" fmla="val 39181"/>
              <a:gd name="adj2" fmla="val 9938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Pot gre mimo fletnih jezerc </a:t>
            </a:r>
            <a:r>
              <a:rPr lang="sl-SI" b="1" dirty="0" smtClean="0">
                <a:solidFill>
                  <a:schemeClr val="tx1"/>
                </a:solidFill>
              </a:rPr>
              <a:t>d'</a:t>
            </a:r>
            <a:r>
              <a:rPr lang="sl-SI" b="1" dirty="0" err="1" smtClean="0">
                <a:solidFill>
                  <a:schemeClr val="tx1"/>
                </a:solidFill>
              </a:rPr>
              <a:t>Olbe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994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SC0127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Process 2"/>
          <p:cNvSpPr/>
          <p:nvPr/>
        </p:nvSpPr>
        <p:spPr>
          <a:xfrm>
            <a:off x="539552" y="5373216"/>
            <a:ext cx="2808312" cy="864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možnost sestopa </a:t>
            </a:r>
            <a:r>
              <a:rPr lang="sl-SI" dirty="0" smtClean="0">
                <a:solidFill>
                  <a:schemeClr val="tx1"/>
                </a:solidFill>
              </a:rPr>
              <a:t>na severno stran v dolino pri izvirih reke Piave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245065"/>
            <a:ext cx="2808312" cy="73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udoben sestop </a:t>
            </a:r>
            <a:r>
              <a:rPr lang="sl-SI" dirty="0" smtClean="0">
                <a:solidFill>
                  <a:schemeClr val="tx1"/>
                </a:solidFill>
              </a:rPr>
              <a:t>po isti poti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940152" y="404664"/>
            <a:ext cx="2808312" cy="864096"/>
          </a:xfrm>
          <a:prstGeom prst="wedgeRectCallout">
            <a:avLst>
              <a:gd name="adj1" fmla="val -47221"/>
              <a:gd name="adj2" fmla="val 7597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za zagnane še vzpon na </a:t>
            </a:r>
            <a:r>
              <a:rPr lang="sl-SI" b="1" dirty="0" smtClean="0">
                <a:solidFill>
                  <a:schemeClr val="tx1"/>
                </a:solidFill>
              </a:rPr>
              <a:t>dodaten vrh </a:t>
            </a:r>
            <a:r>
              <a:rPr lang="sl-SI" dirty="0" smtClean="0">
                <a:solidFill>
                  <a:schemeClr val="tx1"/>
                </a:solidFill>
              </a:rPr>
              <a:t>(zahtevnejša Monte Franza, 2329 m)</a:t>
            </a:r>
          </a:p>
        </p:txBody>
      </p:sp>
    </p:spTree>
    <p:extLst>
      <p:ext uri="{BB962C8B-B14F-4D97-AF65-F5344CB8AC3E}">
        <p14:creationId xmlns:p14="http://schemas.microsoft.com/office/powerpoint/2010/main" xmlns="" val="2912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SC0133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251520" y="188640"/>
            <a:ext cx="3960440" cy="1311727"/>
          </a:xfrm>
          <a:prstGeom prst="wedgeRectCallout">
            <a:avLst>
              <a:gd name="adj1" fmla="val -5282"/>
              <a:gd name="adj2" fmla="val 76015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Prehranjevalno-spalne </a:t>
            </a:r>
            <a:r>
              <a:rPr lang="sl-SI" dirty="0" smtClean="0">
                <a:solidFill>
                  <a:schemeClr val="tx1"/>
                </a:solidFill>
              </a:rPr>
              <a:t>aktivnosti bodo potekale ob gorski cestici severno od </a:t>
            </a:r>
            <a:r>
              <a:rPr lang="sl-SI" dirty="0" err="1" smtClean="0">
                <a:solidFill>
                  <a:schemeClr val="tx1"/>
                </a:solidFill>
              </a:rPr>
              <a:t>Sappade</a:t>
            </a:r>
            <a:r>
              <a:rPr lang="sl-SI" dirty="0" smtClean="0">
                <a:solidFill>
                  <a:schemeClr val="tx1"/>
                </a:solidFill>
              </a:rPr>
              <a:t> (asfaltirana, a ozka in strma), ki vodi k </a:t>
            </a:r>
            <a:r>
              <a:rPr lang="sl-SI" b="1" dirty="0" smtClean="0">
                <a:solidFill>
                  <a:schemeClr val="tx1"/>
                </a:solidFill>
              </a:rPr>
              <a:t>izvirom Piave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016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SC013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ular Callout 2"/>
          <p:cNvSpPr/>
          <p:nvPr/>
        </p:nvSpPr>
        <p:spPr>
          <a:xfrm>
            <a:off x="323528" y="4293096"/>
            <a:ext cx="3888432" cy="2070558"/>
          </a:xfrm>
          <a:prstGeom prst="wedgeRectCallout">
            <a:avLst>
              <a:gd name="adj1" fmla="val 38932"/>
              <a:gd name="adj2" fmla="val -72658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Ljubitelji spanja v naravi lahko za skromno ceno </a:t>
            </a:r>
            <a:r>
              <a:rPr lang="sl-SI" b="1" dirty="0" smtClean="0">
                <a:solidFill>
                  <a:schemeClr val="tx1"/>
                </a:solidFill>
              </a:rPr>
              <a:t>kampirajo</a:t>
            </a:r>
            <a:r>
              <a:rPr lang="sl-SI" dirty="0" smtClean="0">
                <a:solidFill>
                  <a:schemeClr val="tx1"/>
                </a:solidFill>
              </a:rPr>
              <a:t> pod smrekami ob kočah </a:t>
            </a:r>
            <a:r>
              <a:rPr lang="sl-SI" dirty="0" err="1" smtClean="0">
                <a:solidFill>
                  <a:schemeClr val="tx1"/>
                </a:solidFill>
              </a:rPr>
              <a:t>Baita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Rododendro</a:t>
            </a:r>
            <a:r>
              <a:rPr lang="sl-SI" dirty="0" smtClean="0">
                <a:solidFill>
                  <a:schemeClr val="tx1"/>
                </a:solidFill>
              </a:rPr>
              <a:t> ali </a:t>
            </a:r>
            <a:r>
              <a:rPr lang="sl-SI" dirty="0" err="1" smtClean="0">
                <a:solidFill>
                  <a:schemeClr val="tx1"/>
                </a:solidFill>
              </a:rPr>
              <a:t>Rifugio</a:t>
            </a:r>
            <a:r>
              <a:rPr lang="sl-SI" dirty="0" smtClean="0">
                <a:solidFill>
                  <a:schemeClr val="tx1"/>
                </a:solidFill>
              </a:rPr>
              <a:t> Piani del </a:t>
            </a:r>
            <a:r>
              <a:rPr lang="sl-SI" dirty="0" err="1" smtClean="0">
                <a:solidFill>
                  <a:schemeClr val="tx1"/>
                </a:solidFill>
              </a:rPr>
              <a:t>Cristo</a:t>
            </a:r>
            <a:r>
              <a:rPr lang="sl-SI" dirty="0" smtClean="0">
                <a:solidFill>
                  <a:schemeClr val="tx1"/>
                </a:solidFill>
              </a:rPr>
              <a:t>. Obe sta tik ob cesti, nočna gorsko-gozdna idila pa je zagotovljena!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675521" y="260648"/>
            <a:ext cx="4279984" cy="1656184"/>
          </a:xfrm>
          <a:prstGeom prst="wedgeRectCallout">
            <a:avLst>
              <a:gd name="adj1" fmla="val -29033"/>
              <a:gd name="adj2" fmla="val 6781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Če ne želite prenočevati v šotoru, pač pa v zasebni sobi ali koči, to sporočite </a:t>
            </a:r>
            <a:r>
              <a:rPr lang="sl-SI" sz="1400" b="1" dirty="0" smtClean="0">
                <a:solidFill>
                  <a:schemeClr val="tx1"/>
                </a:solidFill>
              </a:rPr>
              <a:t>do 1. julija 2013 </a:t>
            </a:r>
            <a:r>
              <a:rPr lang="sl-SI" sz="1400" dirty="0" smtClean="0">
                <a:solidFill>
                  <a:schemeClr val="tx1"/>
                </a:solidFill>
              </a:rPr>
              <a:t>na e-naslov </a:t>
            </a:r>
            <a:r>
              <a:rPr lang="sl-SI" sz="1400" b="1" dirty="0" err="1" smtClean="0">
                <a:solidFill>
                  <a:schemeClr val="tx1"/>
                </a:solidFill>
              </a:rPr>
              <a:t>mojca</a:t>
            </a:r>
            <a:r>
              <a:rPr lang="sl-SI" sz="1400" b="1" dirty="0" smtClean="0">
                <a:solidFill>
                  <a:schemeClr val="tx1"/>
                </a:solidFill>
              </a:rPr>
              <a:t>.</a:t>
            </a:r>
            <a:r>
              <a:rPr lang="sl-SI" sz="1400" b="1" dirty="0" err="1" smtClean="0">
                <a:solidFill>
                  <a:schemeClr val="tx1"/>
                </a:solidFill>
              </a:rPr>
              <a:t>stritar</a:t>
            </a:r>
            <a:r>
              <a:rPr lang="sl-SI" sz="1400" b="1" dirty="0" smtClean="0">
                <a:solidFill>
                  <a:schemeClr val="tx1"/>
                </a:solidFill>
              </a:rPr>
              <a:t>@</a:t>
            </a:r>
            <a:r>
              <a:rPr lang="sl-SI" sz="1400" b="1" dirty="0" err="1" smtClean="0">
                <a:solidFill>
                  <a:schemeClr val="tx1"/>
                </a:solidFill>
              </a:rPr>
              <a:t>gmail</a:t>
            </a:r>
            <a:r>
              <a:rPr lang="sl-SI" sz="1400" b="1" dirty="0" smtClean="0">
                <a:solidFill>
                  <a:schemeClr val="tx1"/>
                </a:solidFill>
              </a:rPr>
              <a:t>.</a:t>
            </a:r>
            <a:r>
              <a:rPr lang="sl-SI" sz="1400" b="1" dirty="0" err="1" smtClean="0">
                <a:solidFill>
                  <a:schemeClr val="tx1"/>
                </a:solidFill>
              </a:rPr>
              <a:t>com</a:t>
            </a:r>
            <a:r>
              <a:rPr lang="sl-SI" sz="1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Skušala vam bom najti </a:t>
            </a:r>
            <a:r>
              <a:rPr lang="sl-SI" sz="1400" b="1" dirty="0" smtClean="0">
                <a:solidFill>
                  <a:schemeClr val="tx1"/>
                </a:solidFill>
              </a:rPr>
              <a:t>udobnejšo namestitev</a:t>
            </a:r>
            <a:r>
              <a:rPr lang="sl-SI" sz="1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sl-SI" sz="1400" dirty="0" smtClean="0">
                <a:solidFill>
                  <a:schemeClr val="tx1"/>
                </a:solidFill>
              </a:rPr>
              <a:t>Vsi, ki boste tovrstne želje začutili po 1. juliju, si boste morali namestitev žal poiskati sami.</a:t>
            </a:r>
          </a:p>
        </p:txBody>
      </p:sp>
    </p:spTree>
    <p:extLst>
      <p:ext uri="{BB962C8B-B14F-4D97-AF65-F5344CB8AC3E}">
        <p14:creationId xmlns:p14="http://schemas.microsoft.com/office/powerpoint/2010/main" xmlns="" val="13769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675</Words>
  <Application>Microsoft Office PowerPoint</Application>
  <PresentationFormat>Diaprojekcija na zaslonu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1" baseType="lpstr">
      <vt:lpstr>Office Theme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Mojca Stritar</dc:creator>
  <cp:lastModifiedBy>Rec.</cp:lastModifiedBy>
  <cp:revision>15</cp:revision>
  <dcterms:created xsi:type="dcterms:W3CDTF">2013-06-04T09:10:54Z</dcterms:created>
  <dcterms:modified xsi:type="dcterms:W3CDTF">2013-06-10T06:37:45Z</dcterms:modified>
</cp:coreProperties>
</file>