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9AACD-2F88-401F-B3A6-A52133C4DC9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CF5D-2B11-4946-ABCB-999B7CE8F41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3C5A-4AFB-43A3-B0FB-535AEA2CA9D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4C9-F541-48B7-A45E-6C183B50F12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C73C0-4C70-45B3-A7CB-02AC4317829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B782-F6DA-4772-8552-11CB101FE7E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C29B-CD7A-47E9-B4CD-6EB3BADC906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D7934-70D7-4632-B072-D93111B7D03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D8E32-4729-46B7-A085-06F7E2E0D04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6818-4A2D-4F72-9FEB-B9841BFBCC5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31B8-1ED1-40A2-9D4C-6B5628CA938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2BBD-AC42-44D5-A464-21FB8326EB9A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/>
              <a:t>Slovenska literarna zgodovina danes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6093296"/>
            <a:ext cx="5832648" cy="600472"/>
          </a:xfrm>
        </p:spPr>
        <p:txBody>
          <a:bodyPr/>
          <a:lstStyle/>
          <a:p>
            <a:pPr algn="r"/>
            <a:r>
              <a:rPr lang="sl-SI" sz="2400" smtClean="0"/>
              <a:t>Miran Hladnik</a:t>
            </a:r>
            <a:endParaRPr lang="sl-SI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/>
              <a:t>Načrt slovenske literarne zgodovine </a:t>
            </a:r>
            <a:r>
              <a:rPr lang="sl-SI" sz="4000"/>
              <a:t>v obliki Wikiknjige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800" smtClean="0"/>
              <a:t>moteče </a:t>
            </a:r>
          </a:p>
          <a:p>
            <a:pPr lvl="1"/>
            <a:r>
              <a:rPr lang="sl-SI" sz="2400" smtClean="0"/>
              <a:t>ni podvržena recenzijam ekspertov &gt; ni točk</a:t>
            </a:r>
          </a:p>
          <a:p>
            <a:pPr lvl="1"/>
            <a:r>
              <a:rPr lang="sl-SI" sz="2400" smtClean="0"/>
              <a:t>ni odgovornega urednika ali glavnega avtorja</a:t>
            </a:r>
          </a:p>
          <a:p>
            <a:pPr lvl="1"/>
            <a:r>
              <a:rPr lang="sl-SI" sz="2400" smtClean="0"/>
              <a:t>izpostavljeno je posegom “od zunaj”</a:t>
            </a:r>
          </a:p>
          <a:p>
            <a:r>
              <a:rPr lang="sl-SI" sz="2800" smtClean="0"/>
              <a:t>perspektivno</a:t>
            </a:r>
          </a:p>
          <a:p>
            <a:pPr lvl="1"/>
            <a:r>
              <a:rPr lang="sl-SI" sz="2400" smtClean="0"/>
              <a:t>ni podvržena recenzijam ekspertov &gt; ni točk</a:t>
            </a:r>
          </a:p>
          <a:p>
            <a:pPr lvl="1"/>
            <a:r>
              <a:rPr lang="sl-SI" sz="2400" smtClean="0"/>
              <a:t>ni odgovornega urednika ali glavnega avtorja</a:t>
            </a:r>
          </a:p>
          <a:p>
            <a:pPr lvl="1"/>
            <a:r>
              <a:rPr lang="sl-SI" sz="2400" smtClean="0"/>
              <a:t>izpostavljeno je posegom “od zunaj”</a:t>
            </a:r>
          </a:p>
          <a:p>
            <a:pPr lvl="1"/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Glavna poglavja literarne zgodovine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4040188" cy="639762"/>
          </a:xfrm>
        </p:spPr>
        <p:txBody>
          <a:bodyPr/>
          <a:lstStyle/>
          <a:p>
            <a:r>
              <a:rPr lang="sl-SI" smtClean="0"/>
              <a:t>Včasih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half" idx="2"/>
          </p:nvPr>
        </p:nvSpPr>
        <p:spPr>
          <a:xfrm>
            <a:off x="457200" y="3501007"/>
            <a:ext cx="4040188" cy="2625155"/>
          </a:xfrm>
        </p:spPr>
        <p:txBody>
          <a:bodyPr/>
          <a:lstStyle/>
          <a:p>
            <a:r>
              <a:rPr lang="sl-SI" smtClean="0"/>
              <a:t>Od obdobja do obdobja</a:t>
            </a:r>
            <a:endParaRPr lang="sl-SI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3"/>
          </p:nvPr>
        </p:nvSpPr>
        <p:spPr>
          <a:xfrm>
            <a:off x="4716016" y="2564904"/>
            <a:ext cx="4041775" cy="639762"/>
          </a:xfrm>
        </p:spPr>
        <p:txBody>
          <a:bodyPr/>
          <a:lstStyle/>
          <a:p>
            <a:r>
              <a:rPr lang="sl-SI" smtClean="0"/>
              <a:t>V bodoče</a:t>
            </a:r>
            <a:endParaRPr lang="sl-SI"/>
          </a:p>
        </p:txBody>
      </p:sp>
      <p:sp>
        <p:nvSpPr>
          <p:cNvPr id="7" name="Ograda vsebine 6"/>
          <p:cNvSpPr>
            <a:spLocks noGrp="1"/>
          </p:cNvSpPr>
          <p:nvPr>
            <p:ph sz="quarter" idx="4"/>
          </p:nvPr>
        </p:nvSpPr>
        <p:spPr>
          <a:xfrm>
            <a:off x="4645025" y="3501007"/>
            <a:ext cx="4041775" cy="2625155"/>
          </a:xfrm>
        </p:spPr>
        <p:txBody>
          <a:bodyPr/>
          <a:lstStyle/>
          <a:p>
            <a:r>
              <a:rPr lang="sl-SI" smtClean="0"/>
              <a:t>Produkcija, Distribucija, Recepcija, Besedila in Obdelava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Produkcija</a:t>
            </a:r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smtClean="0"/>
              <a:t>Šole ustvarjalnega pisanja</a:t>
            </a:r>
          </a:p>
          <a:p>
            <a:r>
              <a:rPr lang="sl-SI" sz="2800" smtClean="0"/>
              <a:t>Študij književnosti</a:t>
            </a:r>
          </a:p>
          <a:p>
            <a:r>
              <a:rPr lang="sl-SI" sz="2800" smtClean="0"/>
              <a:t>Subvencije, štipendije, honorarji</a:t>
            </a:r>
          </a:p>
          <a:p>
            <a:r>
              <a:rPr lang="sl-SI" sz="2800" smtClean="0"/>
              <a:t>Ponatisi</a:t>
            </a:r>
          </a:p>
          <a:p>
            <a:r>
              <a:rPr lang="sl-SI" sz="2800" smtClean="0"/>
              <a:t>Književnost Slovencev, ki pišejo v španščini, nemščini, angleščini, italijanščini …</a:t>
            </a:r>
          </a:p>
          <a:p>
            <a:r>
              <a:rPr lang="sl-SI" sz="2800" smtClean="0"/>
              <a:t>Narečna književnost, književnost v slengu</a:t>
            </a:r>
          </a:p>
          <a:p>
            <a:r>
              <a:rPr lang="sl-SI" sz="2800" smtClean="0"/>
              <a:t>Prevodi slovenske književnosti v druge jezike</a:t>
            </a:r>
          </a:p>
          <a:p>
            <a:r>
              <a:rPr lang="sl-SI" sz="2800" smtClean="0"/>
              <a:t>Uredništvo</a:t>
            </a:r>
          </a:p>
          <a:p>
            <a:r>
              <a:rPr lang="sl-SI" sz="2800" smtClean="0"/>
              <a:t>Kibertekst</a:t>
            </a:r>
            <a:endParaRPr lang="sl-SI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Distribucija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600" smtClean="0"/>
              <a:t>Založbe</a:t>
            </a:r>
          </a:p>
          <a:p>
            <a:r>
              <a:rPr lang="sl-SI" sz="1600" smtClean="0"/>
              <a:t>Knjigarne, antikvariati, knjižni klubi</a:t>
            </a:r>
          </a:p>
          <a:p>
            <a:r>
              <a:rPr lang="sl-SI" sz="1600" smtClean="0"/>
              <a:t>Knjižnice</a:t>
            </a:r>
          </a:p>
          <a:p>
            <a:r>
              <a:rPr lang="sl-SI" sz="1600" smtClean="0"/>
              <a:t>Samozaložbe</a:t>
            </a:r>
          </a:p>
          <a:p>
            <a:r>
              <a:rPr lang="sl-SI" sz="1600" smtClean="0"/>
              <a:t>Nastopi (tiskovne konference, branja, sejmi, nastopi na TV)</a:t>
            </a:r>
          </a:p>
          <a:p>
            <a:r>
              <a:rPr lang="sl-SI" sz="1600" smtClean="0"/>
              <a:t>Množične izdaje za prodajo na bencinskih črpalkah, v veleblagovnicah in trafikah</a:t>
            </a:r>
          </a:p>
          <a:p>
            <a:pPr>
              <a:buNone/>
            </a:pPr>
            <a:r>
              <a:rPr lang="sl-SI" sz="1600" b="1" smtClean="0"/>
              <a:t>Mediji </a:t>
            </a:r>
          </a:p>
          <a:p>
            <a:r>
              <a:rPr lang="sl-SI" sz="1600" smtClean="0"/>
              <a:t>Knjiga</a:t>
            </a:r>
          </a:p>
          <a:p>
            <a:r>
              <a:rPr lang="sl-SI" sz="1600" smtClean="0"/>
              <a:t>Periodika: literarne in kulturne revije, časniki (podlistek, literarne priloge), »fenzini« (anarhistični, gejevski …)</a:t>
            </a:r>
          </a:p>
          <a:p>
            <a:r>
              <a:rPr lang="sl-SI" sz="1600" smtClean="0"/>
              <a:t>Zvočne knjige</a:t>
            </a:r>
          </a:p>
          <a:p>
            <a:r>
              <a:rPr lang="sl-SI" sz="1600" smtClean="0"/>
              <a:t>Novi mediji (besedilne zbirke na spletu, hiperliteratura …; notesniki, bralniki, mobilni telefoni …)</a:t>
            </a:r>
          </a:p>
          <a:p>
            <a:r>
              <a:rPr lang="sl-SI" sz="1600" smtClean="0"/>
              <a:t>Gledališče</a:t>
            </a:r>
          </a:p>
          <a:p>
            <a:r>
              <a:rPr lang="sl-SI" sz="1600" smtClean="0"/>
              <a:t>Dramatizacije (gledališče, radio, film, TV, strip, libreto, uglasbitev, recitacija, performans, postdramsko gledališče z montažami tekstov, računalniška igra)</a:t>
            </a:r>
            <a:endParaRPr lang="sl-SI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Recepcija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Izvirna in prevedena književnost</a:t>
            </a:r>
          </a:p>
          <a:p>
            <a:r>
              <a:rPr lang="sl-SI" smtClean="0"/>
              <a:t>Branje (izposoja, kupovanje)</a:t>
            </a:r>
          </a:p>
          <a:p>
            <a:r>
              <a:rPr lang="sl-SI" smtClean="0"/>
              <a:t>Poslušanje</a:t>
            </a:r>
          </a:p>
          <a:p>
            <a:r>
              <a:rPr lang="sl-SI" smtClean="0"/>
              <a:t>Gledališka recepcija</a:t>
            </a:r>
          </a:p>
          <a:p>
            <a:r>
              <a:rPr lang="sl-SI" smtClean="0"/>
              <a:t>Recepcija kibertekstov</a:t>
            </a:r>
          </a:p>
          <a:p>
            <a:r>
              <a:rPr lang="sl-SI" smtClean="0"/>
              <a:t>Avtorske pravice</a:t>
            </a:r>
          </a:p>
          <a:p>
            <a:r>
              <a:rPr lang="sl-SI" smtClean="0"/>
              <a:t>Bralski forumi (TV, splet)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Besedila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smtClean="0"/>
              <a:t>Zgodovinski roman (biografski roman, časovni roman)</a:t>
            </a:r>
          </a:p>
          <a:p>
            <a:r>
              <a:rPr lang="sl-SI" sz="2000" smtClean="0"/>
              <a:t>Pustolovski roman</a:t>
            </a:r>
          </a:p>
          <a:p>
            <a:r>
              <a:rPr lang="sl-SI" sz="2000" smtClean="0"/>
              <a:t>Fantazija</a:t>
            </a:r>
          </a:p>
          <a:p>
            <a:r>
              <a:rPr lang="sl-SI" sz="2000" smtClean="0"/>
              <a:t>Avtobiografija</a:t>
            </a:r>
          </a:p>
          <a:p>
            <a:r>
              <a:rPr lang="sl-SI" sz="2000" smtClean="0"/>
              <a:t>Družbenokritični roman</a:t>
            </a:r>
          </a:p>
          <a:p>
            <a:r>
              <a:rPr lang="sl-SI" sz="2000" smtClean="0"/>
              <a:t>Duhovna literatura</a:t>
            </a:r>
          </a:p>
          <a:p>
            <a:r>
              <a:rPr lang="sl-SI" sz="2000" smtClean="0"/>
              <a:t>Znanstvena fantastika</a:t>
            </a:r>
          </a:p>
          <a:p>
            <a:r>
              <a:rPr lang="sl-SI" sz="2000" smtClean="0"/>
              <a:t>Kriminalka</a:t>
            </a:r>
          </a:p>
          <a:p>
            <a:r>
              <a:rPr lang="sl-SI" sz="2000" smtClean="0"/>
              <a:t>Humoristična literatura</a:t>
            </a:r>
          </a:p>
          <a:p>
            <a:r>
              <a:rPr lang="sl-SI" sz="2000" smtClean="0"/>
              <a:t>Mladinski žanri</a:t>
            </a:r>
          </a:p>
          <a:p>
            <a:r>
              <a:rPr lang="sl-SI" sz="2000" smtClean="0"/>
              <a:t>Drugi žanri: potopisna literatura (planinska literatura), športni roman, kmečka povest, pornografija, ženska literatura, dr. roman, fanovska literatura, o različnih poklicih/statusih (manekenka, študent, zapornik, ločenka, umetnik, invalid …)</a:t>
            </a:r>
            <a:endParaRPr lang="sl-SI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Nova poglavja literarne zgodovine: Obdelava</a:t>
            </a:r>
            <a:endParaRPr lang="sl-SI" sz="360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sl-SI" sz="1400" b="1" smtClean="0"/>
              <a:t>Kanonizacija</a:t>
            </a:r>
          </a:p>
          <a:p>
            <a:r>
              <a:rPr lang="sl-SI" sz="1400" smtClean="0"/>
              <a:t>Uredništvo kritičnih izdaj (Zbrana dela slovenskih pesnikov in pisateljev)</a:t>
            </a:r>
          </a:p>
          <a:p>
            <a:r>
              <a:rPr lang="sl-SI" sz="1400" smtClean="0"/>
              <a:t>Antologije</a:t>
            </a:r>
          </a:p>
          <a:p>
            <a:r>
              <a:rPr lang="sl-SI" sz="1400" smtClean="0"/>
              <a:t>Nagrade</a:t>
            </a:r>
          </a:p>
          <a:p>
            <a:r>
              <a:rPr lang="sl-SI" sz="1400" smtClean="0"/>
              <a:t>Ponatisi, proslave, jubileji, konference, simpoziji, muzeji, spominska obeležja in sobe, literarne poti, digitalizacija, besedilne zbirke)</a:t>
            </a:r>
          </a:p>
          <a:p>
            <a:pPr>
              <a:buNone/>
            </a:pPr>
            <a:r>
              <a:rPr lang="sl-SI" sz="1400" b="1" smtClean="0"/>
              <a:t>Inštitucije</a:t>
            </a:r>
            <a:r>
              <a:rPr lang="sl-SI" sz="1400" smtClean="0"/>
              <a:t> (fakultete, inštituti, akademija, slovenistike v tujini)</a:t>
            </a:r>
          </a:p>
          <a:p>
            <a:pPr>
              <a:buNone/>
            </a:pPr>
            <a:r>
              <a:rPr lang="sl-SI" sz="1400" b="1" smtClean="0"/>
              <a:t>Literatura in ...</a:t>
            </a:r>
          </a:p>
          <a:p>
            <a:r>
              <a:rPr lang="sl-SI" sz="1400" smtClean="0"/>
              <a:t>Uporaba v filozofiji, sociologiji, zgodovini, psihologiji, etnologiji, muzikologiji, kulturologiji</a:t>
            </a:r>
          </a:p>
          <a:p>
            <a:r>
              <a:rPr lang="sl-SI" sz="1400" smtClean="0"/>
              <a:t>Literatura v reklami, v grafitih, v osmrtnicah, ob osebnih obletnicah in drugih družabnih priložnostih</a:t>
            </a:r>
          </a:p>
          <a:p>
            <a:r>
              <a:rPr lang="sl-SI" sz="1400" smtClean="0"/>
              <a:t>Literatura in druge umetnosti (slikarstvo, kiparstvo, arhitektura, glasba …)</a:t>
            </a:r>
          </a:p>
          <a:p>
            <a:r>
              <a:rPr lang="sl-SI" sz="1400" smtClean="0"/>
              <a:t>Literatura in stvarnost (fiktivnost, roman s ključem, tematizacija aktualnih zgodovinskih dogodkov)</a:t>
            </a:r>
          </a:p>
          <a:p>
            <a:r>
              <a:rPr lang="sl-SI" sz="1400" smtClean="0"/>
              <a:t>Literatura in (kulturna) zgodovina</a:t>
            </a:r>
          </a:p>
          <a:p>
            <a:r>
              <a:rPr lang="sl-SI" sz="1400" smtClean="0"/>
              <a:t>Literatura in pravo (cenzura, odgovornost, etika)</a:t>
            </a:r>
          </a:p>
          <a:p>
            <a:r>
              <a:rPr lang="sl-SI" sz="1400" smtClean="0"/>
              <a:t>Literatura in politika (dvorni poet, zapornik, ljudski tribun)</a:t>
            </a:r>
          </a:p>
          <a:p>
            <a:r>
              <a:rPr lang="sl-SI" sz="1400" smtClean="0"/>
              <a:t>Literatura in kultura (nacionalno, intelektualno)</a:t>
            </a:r>
          </a:p>
          <a:p>
            <a:r>
              <a:rPr lang="sl-SI" sz="1400" smtClean="0"/>
              <a:t>Literatura in ekonomija</a:t>
            </a:r>
          </a:p>
          <a:p>
            <a:r>
              <a:rPr lang="sl-SI" sz="1400" smtClean="0"/>
              <a:t>Literatura in prostor: geomapiranje, prostorske prezentacije, Literatura in konkurenčni mediji, Literatura in SAZU</a:t>
            </a:r>
          </a:p>
          <a:p>
            <a:pPr>
              <a:buNone/>
            </a:pPr>
            <a:r>
              <a:rPr lang="sl-SI" sz="1400" b="1" smtClean="0"/>
              <a:t>Literatura v šoli </a:t>
            </a:r>
            <a:r>
              <a:rPr lang="sl-SI" sz="1400" smtClean="0"/>
              <a:t>(Učbeniški izbori, Učni načrti, Osnovna šola, Srednja šola, Fakulteta, Obvezno šolsko : rekreativno branje)</a:t>
            </a:r>
            <a:endParaRPr lang="sl-SI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Novosti so torej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slovenščina ni več glavni pogoj slovenske književnosti</a:t>
            </a:r>
          </a:p>
          <a:p>
            <a:r>
              <a:rPr lang="sl-SI" strike="sngStrike"/>
              <a:t>samo </a:t>
            </a:r>
            <a:r>
              <a:rPr lang="sl-SI" strike="sngStrike" smtClean="0"/>
              <a:t>tekst</a:t>
            </a:r>
            <a:r>
              <a:rPr lang="sl-SI" smtClean="0"/>
              <a:t> &gt; tudi kontekst</a:t>
            </a:r>
          </a:p>
          <a:p>
            <a:r>
              <a:rPr lang="sl-SI" strike="sngStrike"/>
              <a:t>samo kanonizirana besedila (besedna umetnost)</a:t>
            </a:r>
            <a:r>
              <a:rPr lang="sl-SI" smtClean="0"/>
              <a:t> &gt; kompletna literarna produkcija</a:t>
            </a:r>
          </a:p>
          <a:p>
            <a:r>
              <a:rPr lang="sl-SI" strike="sngStrike"/>
              <a:t>pozornost na </a:t>
            </a:r>
            <a:r>
              <a:rPr lang="sl-SI" strike="sngStrike" smtClean="0"/>
              <a:t>avtorju</a:t>
            </a:r>
            <a:r>
              <a:rPr lang="sl-SI" smtClean="0"/>
              <a:t> &gt; pozornost na bralcu</a:t>
            </a:r>
          </a:p>
          <a:p>
            <a:r>
              <a:rPr lang="sl-SI" strike="sng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velika razvojna </a:t>
            </a:r>
            <a:r>
              <a:rPr lang="sl-SI" strike="sngStrik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zgodba</a:t>
            </a:r>
            <a:r>
              <a:rPr lang="sl-SI" smtClean="0"/>
              <a:t> &gt; katalogiziranje izbirnih možnosti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Velika razvojna zgodba je postala odveč, ker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l-SI" smtClean="0"/>
              <a:t>je bil njen cilj dosežen z udržavljenjem nacije</a:t>
            </a:r>
          </a:p>
          <a:p>
            <a:r>
              <a:rPr lang="sl-SI" smtClean="0"/>
              <a:t>ni obvladala velikega porasta produkcije besedil</a:t>
            </a:r>
          </a:p>
          <a:p>
            <a:r>
              <a:rPr lang="sl-SI" smtClean="0"/>
              <a:t>je literarni sistem izgubil privilegirano družbeno pozicijo</a:t>
            </a:r>
          </a:p>
          <a:p>
            <a:r>
              <a:rPr lang="sl-SI" smtClean="0"/>
              <a:t>je iz ekoloških razlogov koncept razvoja postal problematičen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sl-SI" sz="3200" smtClean="0"/>
              <a:t>Gre za radikalno spremembo, saj je </a:t>
            </a:r>
            <a:r>
              <a:rPr lang="sl-SI" sz="3200" b="1" smtClean="0"/>
              <a:t>razvoj</a:t>
            </a:r>
            <a:r>
              <a:rPr lang="sl-SI" sz="3200" smtClean="0"/>
              <a:t> v konceptualnem temelju literature in literarne zgodovine</a:t>
            </a:r>
            <a:endParaRPr lang="sl-SI" sz="320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sl-SI" sz="2000" smtClean="0"/>
              <a:t>Predgovor </a:t>
            </a:r>
            <a:r>
              <a:rPr lang="sl-SI" sz="2000" i="1" smtClean="0"/>
              <a:t>Slovenske književnosti 1945–1965, 1</a:t>
            </a:r>
            <a:r>
              <a:rPr lang="sl-SI" sz="2000" smtClean="0"/>
              <a:t>: »Razprava o povojni slovenski književnosti, obravnavani po literarnih zvrsteh, je prvi sistematični poskus, ugotoviti poglavitne </a:t>
            </a:r>
            <a:r>
              <a:rPr lang="sl-SI" sz="2000" b="1" smtClean="0"/>
              <a:t>razvojne</a:t>
            </a:r>
            <a:r>
              <a:rPr lang="sl-SI" sz="2000" smtClean="0"/>
              <a:t> smeri, značilnosti in vrednote novejše literarne dejavnosti na Slovenskem.« </a:t>
            </a:r>
          </a:p>
          <a:p>
            <a:r>
              <a:rPr lang="sl-SI" sz="2000" smtClean="0"/>
              <a:t>Prvi stavek prvega poglavja o literaturi v </a:t>
            </a:r>
            <a:r>
              <a:rPr lang="sl-SI" sz="2000" i="1" smtClean="0"/>
              <a:t>Slovenski književnosti, 3</a:t>
            </a:r>
            <a:r>
              <a:rPr lang="sl-SI" sz="2000" smtClean="0"/>
              <a:t> (2001: »Pesništvo ima v slovenskem slovstvu najbolj sklenjen </a:t>
            </a:r>
            <a:r>
              <a:rPr lang="sl-SI" sz="2000" b="1" smtClean="0"/>
              <a:t>razvoj</a:t>
            </a:r>
            <a:r>
              <a:rPr lang="sl-SI" sz="2000" smtClean="0"/>
              <a:t> in razmeroma veliko umetniških uspehov.« </a:t>
            </a:r>
          </a:p>
          <a:p>
            <a:r>
              <a:rPr lang="sl-SI" sz="2000" smtClean="0"/>
              <a:t>Prvi stavek leksikonske definicije literarne zgodovine: »The history of literature is the historical </a:t>
            </a:r>
            <a:r>
              <a:rPr lang="sl-SI" sz="2000" b="1" smtClean="0"/>
              <a:t>development</a:t>
            </a:r>
            <a:r>
              <a:rPr lang="sl-SI" sz="2000" smtClean="0"/>
              <a:t> of writings« (Literary history, Wikipedia, the free encyclopedia)</a:t>
            </a:r>
            <a:endParaRPr lang="sl-SI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Literarna zgodovina je ...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nacionalno zamejen pojem</a:t>
            </a:r>
          </a:p>
          <a:p>
            <a:r>
              <a:rPr lang="sl-SI"/>
              <a:t>strukturirana je kot velika razvojna zgodba,  </a:t>
            </a:r>
          </a:p>
          <a:p>
            <a:r>
              <a:rPr lang="sl-SI"/>
              <a:t>urejena po periodizacijskih poglavjih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Informacijska družba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... razume razvoj v smislu večanja človeških informacijskih izbir (tj. znanja), to pa najlepše ilustrira stalno dopolnjujoči se seznam:</a:t>
            </a:r>
          </a:p>
          <a:p>
            <a:pPr lvl="1"/>
            <a:r>
              <a:rPr lang="sl-SI" smtClean="0"/>
              <a:t> </a:t>
            </a:r>
            <a:endParaRPr lang="sl-SI"/>
          </a:p>
          <a:p>
            <a:pPr lvl="1"/>
            <a:r>
              <a:rPr lang="sl-SI" smtClean="0"/>
              <a:t> </a:t>
            </a:r>
          </a:p>
          <a:p>
            <a:pPr lvl="1"/>
            <a:r>
              <a:rPr lang="sl-SI"/>
              <a:t> </a:t>
            </a:r>
            <a:endParaRPr lang="sl-SI" smtClean="0"/>
          </a:p>
          <a:p>
            <a:pPr lvl="1"/>
            <a:r>
              <a:rPr lang="sl-SI"/>
              <a:t> </a:t>
            </a:r>
            <a:endParaRPr lang="sl-SI" smtClean="0"/>
          </a:p>
          <a:p>
            <a:pPr lvl="1"/>
            <a:r>
              <a:rPr lang="sl-SI" smtClean="0"/>
              <a:t>... 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Seznam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800" smtClean="0"/>
              <a:t>... kot alternativno možnost konceptualnega urejanja in obvladovanja sveta (ki nadomešča oz. dopolnjuje koncept zgodbe), teoretično utemeljuje Umberto Eco, </a:t>
            </a:r>
            <a:r>
              <a:rPr lang="sl-SI" sz="2800" i="1" smtClean="0"/>
              <a:t>Vrtinec seznamov</a:t>
            </a:r>
            <a:r>
              <a:rPr lang="sl-SI" sz="2800" smtClean="0"/>
              <a:t>, 2011: Zgodba želi pojave definirati po njihovem bistvu (esenci), seznam pa jih definira z naštevanjem njihovih lastnostih. Seznami v principu sporočajo, da je svet neskončen oz. ne(i)zmeren, raznoroden, nesklenjen oz. nepovezan, neorganski, brezsrediščen, nehierarhičen, torej težko obvladljiv. </a:t>
            </a:r>
            <a:endParaRPr lang="sl-SI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Izkušnja seznamskega dojemanja sveta ni čisto nova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sl-SI" smtClean="0"/>
              <a:t>literarni žanri z naštevalno kompozicijo</a:t>
            </a:r>
          </a:p>
          <a:p>
            <a:r>
              <a:rPr lang="sl-SI" smtClean="0"/>
              <a:t>literarnovedni naštevalni diskurz</a:t>
            </a:r>
          </a:p>
          <a:p>
            <a:r>
              <a:rPr lang="sl-SI" smtClean="0"/>
              <a:t>pomoč računalnika: close reading (poglobljeno branje) &gt; distant reading (oddaljeno branje)</a:t>
            </a:r>
          </a:p>
          <a:p>
            <a:r>
              <a:rPr lang="sl-SI" smtClean="0"/>
              <a:t>izguba avtonomnosti literarne vede &gt; pa kaj?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 literarne zgodovine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800" smtClean="0"/>
              <a:t>... je zdaj namesto oblikovanja velike razvojne zgodbe, ki je uspešno organizirala samo literarno materijo pretklih obdobij &gt; registriranje in katalogiziranje novih izbirnih možnosti (žanrskih, slogovnih, sporočilnih, avtorskih, medijskih itd.). Skrbništvo nad literarnimi seznami bo v prihodnosti zadostno osmišljalo njeno eksistenco.</a:t>
            </a:r>
            <a:endParaRPr 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Literarna zgodovina v širšem pomenu zajema 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... obravnavo </a:t>
            </a:r>
            <a:r>
              <a:rPr lang="sl-SI"/>
              <a:t>večjega števila tekstov in avtorjev </a:t>
            </a:r>
            <a:endParaRPr lang="sl-SI" smtClean="0"/>
          </a:p>
          <a:p>
            <a:pPr lvl="1"/>
            <a:r>
              <a:rPr lang="sl-SI" smtClean="0"/>
              <a:t>v </a:t>
            </a:r>
            <a:r>
              <a:rPr lang="sl-SI"/>
              <a:t>določenem obdobju</a:t>
            </a:r>
          </a:p>
          <a:p>
            <a:pPr lvl="1"/>
            <a:r>
              <a:rPr lang="sl-SI" smtClean="0"/>
              <a:t>v določenem žanru</a:t>
            </a:r>
            <a:endParaRPr lang="sl-SI"/>
          </a:p>
          <a:p>
            <a:pPr lvl="1"/>
            <a:r>
              <a:rPr lang="sl-SI"/>
              <a:t>okrog specifičnega motiva</a:t>
            </a:r>
          </a:p>
          <a:p>
            <a:pPr lvl="1"/>
            <a:r>
              <a:rPr lang="sl-SI"/>
              <a:t>regije</a:t>
            </a:r>
          </a:p>
          <a:p>
            <a:pPr lvl="1"/>
            <a:r>
              <a:rPr lang="sl-SI" smtClean="0"/>
              <a:t>ali kakšnega drugega dela </a:t>
            </a:r>
            <a:r>
              <a:rPr lang="sl-SI"/>
              <a:t>literarnega sistema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V ožjem pomenu 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sz="2000"/>
              <a:t>... so to sintetične monografije z nekoč standardnim naslovom zgodovina slovenskega slovstva (ZSS):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Karel Glaser, </a:t>
            </a:r>
            <a:r>
              <a:rPr lang="sl-SI" sz="2000" i="1"/>
              <a:t>ZSS, 1–4</a:t>
            </a:r>
            <a:r>
              <a:rPr lang="sl-SI" sz="2000"/>
              <a:t> (1896–1900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Ivan Grafenauer, </a:t>
            </a:r>
            <a:r>
              <a:rPr lang="sl-SI" sz="2000" i="1"/>
              <a:t>Kratka ZSS</a:t>
            </a:r>
            <a:r>
              <a:rPr lang="sl-SI" sz="2000"/>
              <a:t> (1919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France Kidrič, </a:t>
            </a:r>
            <a:r>
              <a:rPr lang="sl-SI" sz="2000" i="1"/>
              <a:t>ZSS od začetkov do </a:t>
            </a:r>
            <a:r>
              <a:rPr lang="sl-SI" sz="2000" i="1" smtClean="0"/>
              <a:t>Zoisove </a:t>
            </a:r>
            <a:r>
              <a:rPr lang="sl-SI" sz="2000" i="1"/>
              <a:t>smrti</a:t>
            </a:r>
            <a:r>
              <a:rPr lang="sl-SI" sz="2000"/>
              <a:t> (1929–38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Ivan Prijatelj, </a:t>
            </a:r>
            <a:r>
              <a:rPr lang="sl-SI" sz="2000" i="1"/>
              <a:t>Slovenska kulturnopolitična in slovstvena zgodovina 1848–1895, 1–6</a:t>
            </a:r>
            <a:r>
              <a:rPr lang="sl-SI" sz="2000"/>
              <a:t> (1955–85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Matičina </a:t>
            </a:r>
            <a:r>
              <a:rPr lang="sl-SI" sz="2000" i="1"/>
              <a:t>ZSS</a:t>
            </a:r>
            <a:r>
              <a:rPr lang="sl-SI" sz="2000"/>
              <a:t> (1956–71</a:t>
            </a:r>
            <a:r>
              <a:rPr lang="sl-SI" sz="2000" smtClean="0"/>
              <a:t>) + </a:t>
            </a:r>
            <a:r>
              <a:rPr lang="sl-SI" sz="2000" i="1" smtClean="0"/>
              <a:t>Slovenska </a:t>
            </a:r>
            <a:r>
              <a:rPr lang="sl-SI" sz="2000" i="1"/>
              <a:t>književnost 1945–1965, 1–2</a:t>
            </a:r>
            <a:r>
              <a:rPr lang="sl-SI" sz="2000"/>
              <a:t> (1967</a:t>
            </a:r>
            <a:r>
              <a:rPr lang="sl-SI" sz="2000" smtClean="0"/>
              <a:t>) 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Anton Slodnjak, </a:t>
            </a:r>
            <a:r>
              <a:rPr lang="sl-SI" sz="2000" i="1"/>
              <a:t>Slovensko slovstvo</a:t>
            </a:r>
            <a:r>
              <a:rPr lang="sl-SI" sz="2000"/>
              <a:t> (1968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Franc Zadravec in Jože Pogačnik, </a:t>
            </a:r>
            <a:r>
              <a:rPr lang="sl-SI" sz="2000" i="1"/>
              <a:t>ZSS, 1–8</a:t>
            </a:r>
            <a:r>
              <a:rPr lang="sl-SI" sz="2000"/>
              <a:t> (1968–72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 i="1"/>
              <a:t>Slovenska književnost, 1–3</a:t>
            </a:r>
            <a:r>
              <a:rPr lang="sl-SI" sz="2000"/>
              <a:t> (1998–2001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Matjaž Kmecl, </a:t>
            </a:r>
            <a:r>
              <a:rPr lang="sl-SI" sz="2000" i="1"/>
              <a:t>Tisoč let slovenske kulture</a:t>
            </a:r>
            <a:r>
              <a:rPr lang="sl-SI" sz="2000"/>
              <a:t> (2004</a:t>
            </a:r>
            <a:r>
              <a:rPr lang="sl-SI" sz="2000" smtClean="0"/>
              <a:t>)</a:t>
            </a:r>
            <a:endParaRPr lang="sl-SI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Literarna zgodovina združuje 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enciklopedični </a:t>
            </a:r>
            <a:r>
              <a:rPr lang="sl-SI" smtClean="0"/>
              <a:t>vidik </a:t>
            </a:r>
            <a:r>
              <a:rPr lang="sl-SI" sz="2400" smtClean="0"/>
              <a:t>(kjer se išče kompromis med željo po vseobsežnosti in nujno selektivnostjo) </a:t>
            </a:r>
            <a:r>
              <a:rPr lang="sl-SI" smtClean="0"/>
              <a:t>in</a:t>
            </a:r>
            <a:endParaRPr lang="sl-SI"/>
          </a:p>
          <a:p>
            <a:r>
              <a:rPr lang="sl-SI"/>
              <a:t>sintetični </a:t>
            </a:r>
            <a:r>
              <a:rPr lang="sl-SI" smtClean="0"/>
              <a:t>vidik </a:t>
            </a:r>
            <a:r>
              <a:rPr lang="sl-SI" sz="2400" smtClean="0"/>
              <a:t>(ki prinaša reinterpretacijo in rekonceptualizacijo poznanih razvojnih zgodb)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Literarno zgodovino silijo v spremembe ...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virtualizacija življenja </a:t>
            </a:r>
          </a:p>
          <a:p>
            <a:r>
              <a:rPr lang="sl-SI"/>
              <a:t>informatizacija družbe </a:t>
            </a:r>
            <a:r>
              <a:rPr lang="sl-SI" sz="2400"/>
              <a:t>(odmiranje koncepta genialnega avtorstva oz. distribuirana kooperativna omrežna produkcija znanja)</a:t>
            </a:r>
            <a:endParaRPr lang="sl-SI"/>
          </a:p>
          <a:p>
            <a:r>
              <a:rPr lang="sl-SI"/>
              <a:t>nove možnosti </a:t>
            </a:r>
            <a:r>
              <a:rPr lang="sl-SI" smtClean="0"/>
              <a:t>prezentacije oz. vizualizacije</a:t>
            </a: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r>
              <a:rPr lang="sl-SI" sz="3200" b="1"/>
              <a:t>Kako so se spremenili pogoji za literarno zgodovino v zadnjih 10 </a:t>
            </a:r>
            <a:r>
              <a:rPr lang="sl-SI" sz="3200" b="1" smtClean="0"/>
              <a:t>letih?</a:t>
            </a:r>
            <a:endParaRPr lang="sl-SI" sz="36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korpusi </a:t>
            </a:r>
            <a:r>
              <a:rPr lang="sl-SI" smtClean="0"/>
              <a:t>digitalno dostopnih besedil </a:t>
            </a:r>
            <a:r>
              <a:rPr lang="sl-SI"/>
              <a:t>(dLib, Wikivir)</a:t>
            </a:r>
          </a:p>
          <a:p>
            <a:pPr>
              <a:lnSpc>
                <a:spcPct val="90000"/>
              </a:lnSpc>
            </a:pPr>
            <a:r>
              <a:rPr lang="sl-SI"/>
              <a:t>spletna orodja za prezentacijo rezultatov (Wikipedija)</a:t>
            </a:r>
          </a:p>
          <a:p>
            <a:pPr lvl="1">
              <a:lnSpc>
                <a:spcPct val="90000"/>
              </a:lnSpc>
            </a:pPr>
            <a:r>
              <a:rPr lang="sl-SI"/>
              <a:t>skupinsko avtorstvo (toda obenem priznavanje avtorstva!)</a:t>
            </a:r>
          </a:p>
          <a:p>
            <a:pPr lvl="1">
              <a:lnSpc>
                <a:spcPct val="90000"/>
              </a:lnSpc>
            </a:pPr>
            <a:r>
              <a:rPr lang="sl-SI"/>
              <a:t>prostovoljstvo (neprofesionalnost)</a:t>
            </a:r>
          </a:p>
          <a:p>
            <a:pPr lvl="1">
              <a:lnSpc>
                <a:spcPct val="90000"/>
              </a:lnSpc>
            </a:pPr>
            <a:r>
              <a:rPr lang="sl-SI" smtClean="0"/>
              <a:t>fragmentarnost, mozaičnost, nedokončanost</a:t>
            </a:r>
            <a:endParaRPr lang="sl-SI"/>
          </a:p>
          <a:p>
            <a:pPr>
              <a:lnSpc>
                <a:spcPct val="90000"/>
              </a:lnSpc>
            </a:pPr>
            <a:r>
              <a:rPr lang="sl-SI"/>
              <a:t>koncept seznama</a:t>
            </a:r>
          </a:p>
          <a:p>
            <a:pPr lvl="1">
              <a:lnSpc>
                <a:spcPct val="90000"/>
              </a:lnSpc>
            </a:pP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Nova pričakovanja v zvezi z literarno zgodovino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392488"/>
          </a:xfrm>
        </p:spPr>
        <p:txBody>
          <a:bodyPr/>
          <a:lstStyle/>
          <a:p>
            <a:r>
              <a:rPr lang="sl-SI" sz="2800" smtClean="0"/>
              <a:t>enciklopedičnost </a:t>
            </a:r>
            <a:r>
              <a:rPr lang="sl-SI" sz="2000" smtClean="0"/>
              <a:t>(strokovni jezik nam. znanstvenega, splošni interesent nam. profesionalnega)</a:t>
            </a:r>
            <a:endParaRPr lang="sl-SI" sz="2800"/>
          </a:p>
          <a:p>
            <a:r>
              <a:rPr lang="sl-SI" sz="2800" smtClean="0"/>
              <a:t>vseobsežnost</a:t>
            </a:r>
          </a:p>
          <a:p>
            <a:r>
              <a:rPr lang="sl-SI" sz="2800" smtClean="0"/>
              <a:t>participativnost </a:t>
            </a:r>
            <a:r>
              <a:rPr lang="sl-SI" sz="2800"/>
              <a:t>(demokratičnost)</a:t>
            </a:r>
          </a:p>
          <a:p>
            <a:r>
              <a:rPr lang="sl-SI" sz="2800" smtClean="0"/>
              <a:t>kontekstualnost</a:t>
            </a:r>
            <a:endParaRPr lang="sl-SI" sz="2800"/>
          </a:p>
          <a:p>
            <a:r>
              <a:rPr lang="sl-SI" sz="2800"/>
              <a:t>internacionalna primerljivost (globalnost)</a:t>
            </a:r>
          </a:p>
          <a:p>
            <a:r>
              <a:rPr lang="sl-SI" sz="2800" smtClean="0"/>
              <a:t>samorefleksivnost </a:t>
            </a:r>
            <a:r>
              <a:rPr lang="sl-SI" sz="2000" smtClean="0"/>
              <a:t>(npr. historiat in </a:t>
            </a:r>
            <a:r>
              <a:rPr lang="sl-SI" sz="2000"/>
              <a:t>pogovorna </a:t>
            </a:r>
            <a:r>
              <a:rPr lang="sl-SI" sz="2000" smtClean="0"/>
              <a:t>stran na Wikipediji)</a:t>
            </a:r>
            <a:endParaRPr lang="sl-SI" sz="2800"/>
          </a:p>
          <a:p>
            <a:r>
              <a:rPr lang="sl-SI" sz="2800"/>
              <a:t>inštitucionalna </a:t>
            </a:r>
            <a:r>
              <a:rPr lang="sl-SI" sz="2800" smtClean="0"/>
              <a:t>nevezanost</a:t>
            </a:r>
          </a:p>
          <a:p>
            <a:r>
              <a:rPr lang="sl-SI" sz="2800" smtClean="0"/>
              <a:t>slikovitost</a:t>
            </a:r>
            <a:endParaRPr lang="sl-SI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Wikimedijina spletišča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2952328"/>
          </a:xfrm>
        </p:spPr>
        <p:txBody>
          <a:bodyPr/>
          <a:lstStyle/>
          <a:p>
            <a:r>
              <a:rPr lang="sl-SI" smtClean="0"/>
              <a:t>Wikipedija (enciklopedični prispevki)</a:t>
            </a:r>
          </a:p>
          <a:p>
            <a:r>
              <a:rPr lang="sl-SI" smtClean="0"/>
              <a:t>Wikivir (literarna besedila)</a:t>
            </a:r>
          </a:p>
          <a:p>
            <a:r>
              <a:rPr lang="sl-SI" smtClean="0"/>
              <a:t>Wikiknjige (priročniki, literarna zgodovina)</a:t>
            </a:r>
          </a:p>
          <a:p>
            <a:r>
              <a:rPr lang="sl-SI" smtClean="0"/>
              <a:t>Wikiverza (študentski referati, projekti)</a:t>
            </a:r>
          </a:p>
          <a:p>
            <a:r>
              <a:rPr lang="sl-SI" smtClean="0"/>
              <a:t>Wikislovar </a:t>
            </a:r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539553" y="5589240"/>
            <a:ext cx="7704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smtClean="0"/>
              <a:t>Zakaj spet ta Wikipedija?</a:t>
            </a:r>
          </a:p>
          <a:p>
            <a:r>
              <a:rPr lang="sl-SI" smtClean="0"/>
              <a:t>S stopnjo udeležnosti jezika na Wikipediji se meri njegova preživitvena sposobnost.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1139</Words>
  <Application>Microsoft Office PowerPoint</Application>
  <PresentationFormat>Diaprojekcija na zaslonu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5" baseType="lpstr">
      <vt:lpstr>Arial</vt:lpstr>
      <vt:lpstr>Privzeti načrt</vt:lpstr>
      <vt:lpstr>Slovenska literarna zgodovina danes</vt:lpstr>
      <vt:lpstr>Literarna zgodovina je ...</vt:lpstr>
      <vt:lpstr>Literarna zgodovina v širšem pomenu zajema ...</vt:lpstr>
      <vt:lpstr>V ožjem pomenu ...</vt:lpstr>
      <vt:lpstr>Literarna zgodovina združuje ...</vt:lpstr>
      <vt:lpstr>Literarno zgodovino silijo v spremembe ...</vt:lpstr>
      <vt:lpstr>Kako so se spremenili pogoji za literarno zgodovino v zadnjih 10 letih?</vt:lpstr>
      <vt:lpstr>Nova pričakovanja v zvezi z literarno zgodovino</vt:lpstr>
      <vt:lpstr>Wikimedijina spletišča</vt:lpstr>
      <vt:lpstr>Načrt slovenske literarne zgodovine v obliki Wikiknjige</vt:lpstr>
      <vt:lpstr>Glavna poglavja literarne zgodovine</vt:lpstr>
      <vt:lpstr>Nova poglavja literarne zgodovine: Produkcija</vt:lpstr>
      <vt:lpstr>Nova poglavja literarne zgodovine: Distribucija</vt:lpstr>
      <vt:lpstr>Nova poglavja literarne zgodovine: Recepcija</vt:lpstr>
      <vt:lpstr>Nova poglavja literarne zgodovine: Besedila</vt:lpstr>
      <vt:lpstr>Nova poglavja literarne zgodovine: Obdelava</vt:lpstr>
      <vt:lpstr>Novosti so torej ...</vt:lpstr>
      <vt:lpstr>Velika razvojna zgodba je postala odveč, ker ...</vt:lpstr>
      <vt:lpstr>Gre za radikalno spremembo, saj je razvoj v konceptualnem temelju literature in literarne zgodovine</vt:lpstr>
      <vt:lpstr>Informacijska družba ...</vt:lpstr>
      <vt:lpstr>Seznam ...</vt:lpstr>
      <vt:lpstr>Izkušnja seznamskega dojemanja sveta ni čisto nova</vt:lpstr>
      <vt:lpstr>Naloga literarne zgodovine ...</vt:lpstr>
    </vt:vector>
  </TitlesOfParts>
  <Company>UNI 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Slovenska literarna zgodovina danes</dc:title>
  <dc:creator>hladnikm</dc:creator>
  <cp:lastModifiedBy>Hladnik, Miran</cp:lastModifiedBy>
  <cp:revision>9</cp:revision>
  <dcterms:created xsi:type="dcterms:W3CDTF">2012-10-22T07:14:35Z</dcterms:created>
  <dcterms:modified xsi:type="dcterms:W3CDTF">2021-10-18T08:20:27Z</dcterms:modified>
</cp:coreProperties>
</file>