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omments/comment1.xml" ContentType="application/vnd.openxmlformats-officedocument.presentationml.comments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sldIdLst>
    <p:sldId id="256" r:id="rId3"/>
    <p:sldId id="259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82" r:id="rId17"/>
    <p:sldId id="283" r:id="rId18"/>
    <p:sldId id="286" r:id="rId19"/>
    <p:sldId id="261" r:id="rId20"/>
    <p:sldId id="262" r:id="rId21"/>
    <p:sldId id="294" r:id="rId22"/>
    <p:sldId id="263" r:id="rId23"/>
    <p:sldId id="284" r:id="rId24"/>
    <p:sldId id="285" r:id="rId25"/>
    <p:sldId id="264" r:id="rId26"/>
    <p:sldId id="265" r:id="rId27"/>
    <p:sldId id="276" r:id="rId28"/>
    <p:sldId id="278" r:id="rId29"/>
    <p:sldId id="280" r:id="rId30"/>
    <p:sldId id="287" r:id="rId31"/>
    <p:sldId id="279" r:id="rId32"/>
    <p:sldId id="281" r:id="rId33"/>
    <p:sldId id="291" r:id="rId34"/>
    <p:sldId id="288" r:id="rId35"/>
    <p:sldId id="289" r:id="rId36"/>
    <p:sldId id="290" r:id="rId37"/>
    <p:sldId id="292" r:id="rId38"/>
    <p:sldId id="293" r:id="rId3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porabnik sistema Windows" initials="UsW" lastIdx="1" clrIdx="0">
    <p:extLst>
      <p:ext uri="{19B8F6BF-5375-455C-9EA6-DF929625EA0E}">
        <p15:presenceInfo xmlns:p15="http://schemas.microsoft.com/office/powerpoint/2012/main" userId="Uporabnik sistema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datki\CLANKI\nem&#353;ke_slovenske%20knjige%20v%20ljubljan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omaneskna%20produkcija%201990-200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LANKI\Romaneskna%20produkcija%201990-2009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K:\bibliografija%20nem&#353;kih%20tiskov%20na%20slovenske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datki\CLANKI\bibliografija%20nem&#353;kih%20tiskov%20na%20slovenske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K:\bibliografija%20nem&#353;kih%20tiskov%20na%20slovenske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datki\CLANKI\bibliografija%20nem&#353;kih%20tiskov%20na%20slovenskem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datki\CLANKI\bibliografija%20nem&#353;kih%20tiskov%20na%20slovenskem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K:\nem&#353;ke_slovenske%20knjige%20v%20ljubljan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K:\nem&#353;ke_slovenske%20knjige%20v%20ljubljan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odatki\CLANKI\nem&#353;ke_slovenske%20knjige%20v%20ljubljan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List1!$A$2:$A$9</c:f>
              <c:numCache>
                <c:formatCode>General</c:formatCode>
                <c:ptCount val="8"/>
                <c:pt idx="0">
                  <c:v>1870</c:v>
                </c:pt>
                <c:pt idx="1">
                  <c:v>1890</c:v>
                </c:pt>
                <c:pt idx="2">
                  <c:v>1910</c:v>
                </c:pt>
                <c:pt idx="3">
                  <c:v>1930</c:v>
                </c:pt>
                <c:pt idx="4">
                  <c:v>1950</c:v>
                </c:pt>
                <c:pt idx="5">
                  <c:v>1970</c:v>
                </c:pt>
                <c:pt idx="6">
                  <c:v>1990</c:v>
                </c:pt>
                <c:pt idx="7">
                  <c:v>2010</c:v>
                </c:pt>
              </c:numCache>
            </c:numRef>
          </c:xVal>
          <c:yVal>
            <c:numRef>
              <c:f>List1!$B$2:$B$9</c:f>
              <c:numCache>
                <c:formatCode>General</c:formatCode>
                <c:ptCount val="8"/>
                <c:pt idx="0">
                  <c:v>767</c:v>
                </c:pt>
                <c:pt idx="1">
                  <c:v>1050</c:v>
                </c:pt>
                <c:pt idx="2">
                  <c:v>2176</c:v>
                </c:pt>
                <c:pt idx="3">
                  <c:v>3553</c:v>
                </c:pt>
                <c:pt idx="4">
                  <c:v>6989</c:v>
                </c:pt>
                <c:pt idx="5" formatCode="#,##0">
                  <c:v>23546</c:v>
                </c:pt>
                <c:pt idx="6" formatCode="#,##0">
                  <c:v>92301</c:v>
                </c:pt>
                <c:pt idx="7" formatCode="#,##0">
                  <c:v>280044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4599600"/>
        <c:axId val="504599992"/>
      </c:scatterChart>
      <c:valAx>
        <c:axId val="50459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04599992"/>
        <c:crosses val="autoZero"/>
        <c:crossBetween val="midCat"/>
      </c:valAx>
      <c:valAx>
        <c:axId val="50459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04599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List4!$K$1</c:f>
              <c:strCache>
                <c:ptCount val="1"/>
                <c:pt idx="0">
                  <c:v>Nemška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List4!$J$2:$J$7</c:f>
              <c:numCache>
                <c:formatCode>General</c:formatCode>
                <c:ptCount val="6"/>
                <c:pt idx="0">
                  <c:v>1820</c:v>
                </c:pt>
                <c:pt idx="1">
                  <c:v>1840</c:v>
                </c:pt>
                <c:pt idx="2">
                  <c:v>1860</c:v>
                </c:pt>
                <c:pt idx="3">
                  <c:v>1880</c:v>
                </c:pt>
                <c:pt idx="4">
                  <c:v>1900</c:v>
                </c:pt>
                <c:pt idx="5">
                  <c:v>1920</c:v>
                </c:pt>
              </c:numCache>
            </c:numRef>
          </c:xVal>
          <c:yVal>
            <c:numRef>
              <c:f>List4!$K$2:$K$7</c:f>
              <c:numCache>
                <c:formatCode>General</c:formatCode>
                <c:ptCount val="6"/>
                <c:pt idx="0">
                  <c:v>7</c:v>
                </c:pt>
                <c:pt idx="1">
                  <c:v>10</c:v>
                </c:pt>
                <c:pt idx="2">
                  <c:v>23</c:v>
                </c:pt>
                <c:pt idx="3">
                  <c:v>26</c:v>
                </c:pt>
                <c:pt idx="4">
                  <c:v>34</c:v>
                </c:pt>
                <c:pt idx="5">
                  <c:v>11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List4!$L$1</c:f>
              <c:strCache>
                <c:ptCount val="1"/>
                <c:pt idx="0">
                  <c:v>Slovenska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List4!$J$2:$J$7</c:f>
              <c:numCache>
                <c:formatCode>General</c:formatCode>
                <c:ptCount val="6"/>
                <c:pt idx="0">
                  <c:v>1820</c:v>
                </c:pt>
                <c:pt idx="1">
                  <c:v>1840</c:v>
                </c:pt>
                <c:pt idx="2">
                  <c:v>1860</c:v>
                </c:pt>
                <c:pt idx="3">
                  <c:v>1880</c:v>
                </c:pt>
                <c:pt idx="4">
                  <c:v>1900</c:v>
                </c:pt>
                <c:pt idx="5">
                  <c:v>1920</c:v>
                </c:pt>
              </c:numCache>
            </c:numRef>
          </c:xVal>
          <c:yVal>
            <c:numRef>
              <c:f>List4!$L$2:$L$7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11</c:v>
                </c:pt>
                <c:pt idx="3">
                  <c:v>20</c:v>
                </c:pt>
                <c:pt idx="4">
                  <c:v>27</c:v>
                </c:pt>
                <c:pt idx="5">
                  <c:v>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72456"/>
        <c:axId val="645375200"/>
      </c:scatterChart>
      <c:valAx>
        <c:axId val="645372456"/>
        <c:scaling>
          <c:orientation val="minMax"/>
          <c:max val="1920"/>
          <c:min val="18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75200"/>
        <c:crosses val="autoZero"/>
        <c:crossBetween val="midCat"/>
      </c:valAx>
      <c:valAx>
        <c:axId val="64537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724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314066188653904E-2"/>
          <c:y val="7.3662418703686339E-2"/>
          <c:w val="0.88826815642458401"/>
          <c:h val="0.78879310344827891"/>
        </c:manualLayout>
      </c:layout>
      <c:lineChart>
        <c:grouping val="standard"/>
        <c:varyColors val="0"/>
        <c:ser>
          <c:idx val="0"/>
          <c:order val="0"/>
          <c:tx>
            <c:v>uc=821.163.6*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square"/>
            <c:size val="4"/>
            <c:spPr>
              <a:noFill/>
              <a:ln w="9525">
                <a:noFill/>
              </a:ln>
            </c:spPr>
          </c:marker>
          <c:cat>
            <c:numRef>
              <c:f>List1!$A$26:$A$48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List1!$B$26:$B$48</c:f>
              <c:numCache>
                <c:formatCode>General</c:formatCode>
                <c:ptCount val="23"/>
                <c:pt idx="0">
                  <c:v>12</c:v>
                </c:pt>
                <c:pt idx="1">
                  <c:v>14</c:v>
                </c:pt>
                <c:pt idx="2">
                  <c:v>10</c:v>
                </c:pt>
                <c:pt idx="3">
                  <c:v>7</c:v>
                </c:pt>
                <c:pt idx="4">
                  <c:v>9</c:v>
                </c:pt>
                <c:pt idx="5">
                  <c:v>15</c:v>
                </c:pt>
                <c:pt idx="6">
                  <c:v>49</c:v>
                </c:pt>
                <c:pt idx="7">
                  <c:v>85</c:v>
                </c:pt>
                <c:pt idx="8">
                  <c:v>79</c:v>
                </c:pt>
                <c:pt idx="9">
                  <c:v>78</c:v>
                </c:pt>
                <c:pt idx="10">
                  <c:v>88</c:v>
                </c:pt>
                <c:pt idx="11">
                  <c:v>81</c:v>
                </c:pt>
                <c:pt idx="12">
                  <c:v>90</c:v>
                </c:pt>
                <c:pt idx="13">
                  <c:v>104</c:v>
                </c:pt>
                <c:pt idx="14">
                  <c:v>158</c:v>
                </c:pt>
                <c:pt idx="15">
                  <c:v>150</c:v>
                </c:pt>
                <c:pt idx="16">
                  <c:v>145</c:v>
                </c:pt>
                <c:pt idx="17">
                  <c:v>129</c:v>
                </c:pt>
                <c:pt idx="18">
                  <c:v>187</c:v>
                </c:pt>
                <c:pt idx="19">
                  <c:v>176</c:v>
                </c:pt>
                <c:pt idx="20">
                  <c:v>174</c:v>
                </c:pt>
                <c:pt idx="21">
                  <c:v>180</c:v>
                </c:pt>
                <c:pt idx="22">
                  <c:v>218</c:v>
                </c:pt>
              </c:numCache>
            </c:numRef>
          </c:val>
          <c:smooth val="0"/>
        </c:ser>
        <c:ser>
          <c:idx val="1"/>
          <c:order val="1"/>
          <c:tx>
            <c:v>ug=821.163.6*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List1!$A$26:$A$48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List1!$C$26:$C$48</c:f>
              <c:numCache>
                <c:formatCode>General</c:formatCode>
                <c:ptCount val="23"/>
                <c:pt idx="0">
                  <c:v>35</c:v>
                </c:pt>
                <c:pt idx="1">
                  <c:v>50</c:v>
                </c:pt>
                <c:pt idx="2">
                  <c:v>39</c:v>
                </c:pt>
                <c:pt idx="3">
                  <c:v>43</c:v>
                </c:pt>
                <c:pt idx="4">
                  <c:v>37</c:v>
                </c:pt>
                <c:pt idx="5">
                  <c:v>62</c:v>
                </c:pt>
                <c:pt idx="6">
                  <c:v>84</c:v>
                </c:pt>
                <c:pt idx="7">
                  <c:v>92</c:v>
                </c:pt>
                <c:pt idx="8">
                  <c:v>88</c:v>
                </c:pt>
                <c:pt idx="9">
                  <c:v>83</c:v>
                </c:pt>
                <c:pt idx="10">
                  <c:v>102</c:v>
                </c:pt>
                <c:pt idx="11">
                  <c:v>96</c:v>
                </c:pt>
                <c:pt idx="12">
                  <c:v>120</c:v>
                </c:pt>
                <c:pt idx="13">
                  <c:v>169</c:v>
                </c:pt>
                <c:pt idx="14">
                  <c:v>164</c:v>
                </c:pt>
                <c:pt idx="15">
                  <c:v>172</c:v>
                </c:pt>
                <c:pt idx="16">
                  <c:v>160</c:v>
                </c:pt>
                <c:pt idx="17">
                  <c:v>148</c:v>
                </c:pt>
                <c:pt idx="18">
                  <c:v>192</c:v>
                </c:pt>
                <c:pt idx="19">
                  <c:v>181</c:v>
                </c:pt>
                <c:pt idx="20">
                  <c:v>177</c:v>
                </c:pt>
                <c:pt idx="21">
                  <c:v>189</c:v>
                </c:pt>
                <c:pt idx="22">
                  <c:v>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817000"/>
        <c:axId val="755824448"/>
      </c:lineChart>
      <c:catAx>
        <c:axId val="755817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sl-SI"/>
          </a:p>
        </c:txPr>
        <c:crossAx val="75582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824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E"/>
                <a:ea typeface="Arial CE"/>
                <a:cs typeface="Arial CE"/>
              </a:defRPr>
            </a:pPr>
            <a:endParaRPr lang="sl-SI"/>
          </a:p>
        </c:txPr>
        <c:crossAx val="755817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837988826816105"/>
          <c:y val="0.45480778758077089"/>
          <c:w val="0.23044692737430242"/>
          <c:h val="0.12166777345602953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E"/>
              <a:ea typeface="Arial CE"/>
              <a:cs typeface="Arial CE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sl-S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146019294759599E-2"/>
          <c:y val="4.4531761624099539E-2"/>
          <c:w val="0.74536117116313161"/>
          <c:h val="0.84184046738754936"/>
        </c:manualLayout>
      </c:layout>
      <c:lineChart>
        <c:grouping val="standard"/>
        <c:varyColors val="0"/>
        <c:ser>
          <c:idx val="0"/>
          <c:order val="0"/>
          <c:tx>
            <c:strRef>
              <c:f>List2!$B$3</c:f>
              <c:strCache>
                <c:ptCount val="1"/>
                <c:pt idx="0">
                  <c:v>Izposoj</c:v>
                </c:pt>
              </c:strCache>
            </c:strRef>
          </c:tx>
          <c:marker>
            <c:symbol val="none"/>
          </c:marker>
          <c:cat>
            <c:numRef>
              <c:f>List2!$A$4:$A$33</c:f>
              <c:numCache>
                <c:formatCode>mmm/yy</c:formatCode>
                <c:ptCount val="30"/>
                <c:pt idx="0">
                  <c:v>39845</c:v>
                </c:pt>
                <c:pt idx="1">
                  <c:v>39873</c:v>
                </c:pt>
                <c:pt idx="2">
                  <c:v>39904</c:v>
                </c:pt>
                <c:pt idx="3">
                  <c:v>39934</c:v>
                </c:pt>
                <c:pt idx="4">
                  <c:v>39965</c:v>
                </c:pt>
                <c:pt idx="5">
                  <c:v>39995</c:v>
                </c:pt>
                <c:pt idx="6">
                  <c:v>40026</c:v>
                </c:pt>
                <c:pt idx="7">
                  <c:v>40057</c:v>
                </c:pt>
                <c:pt idx="8">
                  <c:v>40087</c:v>
                </c:pt>
                <c:pt idx="9">
                  <c:v>40118</c:v>
                </c:pt>
                <c:pt idx="10">
                  <c:v>40148</c:v>
                </c:pt>
                <c:pt idx="11">
                  <c:v>40179</c:v>
                </c:pt>
                <c:pt idx="12">
                  <c:v>40210</c:v>
                </c:pt>
                <c:pt idx="13">
                  <c:v>40238</c:v>
                </c:pt>
                <c:pt idx="14">
                  <c:v>40269</c:v>
                </c:pt>
                <c:pt idx="15">
                  <c:v>40299</c:v>
                </c:pt>
                <c:pt idx="16">
                  <c:v>40330</c:v>
                </c:pt>
                <c:pt idx="17">
                  <c:v>40360</c:v>
                </c:pt>
                <c:pt idx="18">
                  <c:v>40391</c:v>
                </c:pt>
                <c:pt idx="19">
                  <c:v>40422</c:v>
                </c:pt>
                <c:pt idx="20">
                  <c:v>40452</c:v>
                </c:pt>
                <c:pt idx="21">
                  <c:v>40483</c:v>
                </c:pt>
                <c:pt idx="22">
                  <c:v>40513</c:v>
                </c:pt>
                <c:pt idx="23">
                  <c:v>40544</c:v>
                </c:pt>
                <c:pt idx="24">
                  <c:v>40575</c:v>
                </c:pt>
                <c:pt idx="25">
                  <c:v>40603</c:v>
                </c:pt>
                <c:pt idx="26">
                  <c:v>40634</c:v>
                </c:pt>
                <c:pt idx="27">
                  <c:v>40664</c:v>
                </c:pt>
                <c:pt idx="28">
                  <c:v>40695</c:v>
                </c:pt>
                <c:pt idx="29">
                  <c:v>40725</c:v>
                </c:pt>
              </c:numCache>
            </c:numRef>
          </c:cat>
          <c:val>
            <c:numRef>
              <c:f>List2!$B$4:$B$33</c:f>
              <c:numCache>
                <c:formatCode>0</c:formatCode>
                <c:ptCount val="30"/>
                <c:pt idx="0">
                  <c:v>433</c:v>
                </c:pt>
                <c:pt idx="1">
                  <c:v>562</c:v>
                </c:pt>
                <c:pt idx="2">
                  <c:v>493</c:v>
                </c:pt>
                <c:pt idx="3">
                  <c:v>469</c:v>
                </c:pt>
                <c:pt idx="4">
                  <c:v>558</c:v>
                </c:pt>
                <c:pt idx="5">
                  <c:v>587</c:v>
                </c:pt>
                <c:pt idx="6">
                  <c:v>549</c:v>
                </c:pt>
                <c:pt idx="7">
                  <c:v>671</c:v>
                </c:pt>
                <c:pt idx="8">
                  <c:v>667</c:v>
                </c:pt>
                <c:pt idx="9">
                  <c:v>661</c:v>
                </c:pt>
                <c:pt idx="10">
                  <c:v>611</c:v>
                </c:pt>
                <c:pt idx="11">
                  <c:v>654</c:v>
                </c:pt>
                <c:pt idx="12">
                  <c:v>593</c:v>
                </c:pt>
                <c:pt idx="13">
                  <c:v>673</c:v>
                </c:pt>
                <c:pt idx="14">
                  <c:v>548</c:v>
                </c:pt>
                <c:pt idx="15">
                  <c:v>549</c:v>
                </c:pt>
                <c:pt idx="16">
                  <c:v>572</c:v>
                </c:pt>
                <c:pt idx="17">
                  <c:v>547</c:v>
                </c:pt>
                <c:pt idx="18">
                  <c:v>539</c:v>
                </c:pt>
                <c:pt idx="19">
                  <c:v>586</c:v>
                </c:pt>
                <c:pt idx="20">
                  <c:v>575</c:v>
                </c:pt>
                <c:pt idx="21">
                  <c:v>570</c:v>
                </c:pt>
                <c:pt idx="22">
                  <c:v>516</c:v>
                </c:pt>
                <c:pt idx="23">
                  <c:v>525</c:v>
                </c:pt>
                <c:pt idx="24" formatCode="General">
                  <c:v>444</c:v>
                </c:pt>
                <c:pt idx="25" formatCode="General">
                  <c:v>545</c:v>
                </c:pt>
                <c:pt idx="26" formatCode="General">
                  <c:v>391</c:v>
                </c:pt>
                <c:pt idx="27" formatCode="General">
                  <c:v>363</c:v>
                </c:pt>
                <c:pt idx="28" formatCode="General">
                  <c:v>417</c:v>
                </c:pt>
                <c:pt idx="29">
                  <c:v>446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List2!$C$3</c:f>
              <c:strCache>
                <c:ptCount val="1"/>
                <c:pt idx="0">
                  <c:v>Rezervacij</c:v>
                </c:pt>
              </c:strCache>
            </c:strRef>
          </c:tx>
          <c:marker>
            <c:symbol val="none"/>
          </c:marker>
          <c:cat>
            <c:numRef>
              <c:f>List2!$A$4:$A$33</c:f>
              <c:numCache>
                <c:formatCode>mmm/yy</c:formatCode>
                <c:ptCount val="30"/>
                <c:pt idx="0">
                  <c:v>39845</c:v>
                </c:pt>
                <c:pt idx="1">
                  <c:v>39873</c:v>
                </c:pt>
                <c:pt idx="2">
                  <c:v>39904</c:v>
                </c:pt>
                <c:pt idx="3">
                  <c:v>39934</c:v>
                </c:pt>
                <c:pt idx="4">
                  <c:v>39965</c:v>
                </c:pt>
                <c:pt idx="5">
                  <c:v>39995</c:v>
                </c:pt>
                <c:pt idx="6">
                  <c:v>40026</c:v>
                </c:pt>
                <c:pt idx="7">
                  <c:v>40057</c:v>
                </c:pt>
                <c:pt idx="8">
                  <c:v>40087</c:v>
                </c:pt>
                <c:pt idx="9">
                  <c:v>40118</c:v>
                </c:pt>
                <c:pt idx="10">
                  <c:v>40148</c:v>
                </c:pt>
                <c:pt idx="11">
                  <c:v>40179</c:v>
                </c:pt>
                <c:pt idx="12">
                  <c:v>40210</c:v>
                </c:pt>
                <c:pt idx="13">
                  <c:v>40238</c:v>
                </c:pt>
                <c:pt idx="14">
                  <c:v>40269</c:v>
                </c:pt>
                <c:pt idx="15">
                  <c:v>40299</c:v>
                </c:pt>
                <c:pt idx="16">
                  <c:v>40330</c:v>
                </c:pt>
                <c:pt idx="17">
                  <c:v>40360</c:v>
                </c:pt>
                <c:pt idx="18">
                  <c:v>40391</c:v>
                </c:pt>
                <c:pt idx="19">
                  <c:v>40422</c:v>
                </c:pt>
                <c:pt idx="20">
                  <c:v>40452</c:v>
                </c:pt>
                <c:pt idx="21">
                  <c:v>40483</c:v>
                </c:pt>
                <c:pt idx="22">
                  <c:v>40513</c:v>
                </c:pt>
                <c:pt idx="23">
                  <c:v>40544</c:v>
                </c:pt>
                <c:pt idx="24">
                  <c:v>40575</c:v>
                </c:pt>
                <c:pt idx="25">
                  <c:v>40603</c:v>
                </c:pt>
                <c:pt idx="26">
                  <c:v>40634</c:v>
                </c:pt>
                <c:pt idx="27">
                  <c:v>40664</c:v>
                </c:pt>
                <c:pt idx="28">
                  <c:v>40695</c:v>
                </c:pt>
                <c:pt idx="29">
                  <c:v>40725</c:v>
                </c:pt>
              </c:numCache>
            </c:numRef>
          </c:cat>
          <c:val>
            <c:numRef>
              <c:f>List2!$C$4:$C$33</c:f>
              <c:numCache>
                <c:formatCode>0</c:formatCode>
                <c:ptCount val="30"/>
                <c:pt idx="0">
                  <c:v>789</c:v>
                </c:pt>
                <c:pt idx="1">
                  <c:v>709</c:v>
                </c:pt>
                <c:pt idx="2">
                  <c:v>486</c:v>
                </c:pt>
                <c:pt idx="3">
                  <c:v>362</c:v>
                </c:pt>
                <c:pt idx="4">
                  <c:v>721</c:v>
                </c:pt>
                <c:pt idx="5">
                  <c:v>939</c:v>
                </c:pt>
                <c:pt idx="6">
                  <c:v>611</c:v>
                </c:pt>
                <c:pt idx="7">
                  <c:v>616</c:v>
                </c:pt>
                <c:pt idx="8">
                  <c:v>550</c:v>
                </c:pt>
                <c:pt idx="9">
                  <c:v>433</c:v>
                </c:pt>
                <c:pt idx="10">
                  <c:v>299</c:v>
                </c:pt>
                <c:pt idx="11">
                  <c:v>399</c:v>
                </c:pt>
                <c:pt idx="12">
                  <c:v>355</c:v>
                </c:pt>
                <c:pt idx="13">
                  <c:v>275</c:v>
                </c:pt>
                <c:pt idx="14">
                  <c:v>192</c:v>
                </c:pt>
                <c:pt idx="15">
                  <c:v>176</c:v>
                </c:pt>
                <c:pt idx="16">
                  <c:v>167</c:v>
                </c:pt>
                <c:pt idx="17">
                  <c:v>205</c:v>
                </c:pt>
                <c:pt idx="18">
                  <c:v>168</c:v>
                </c:pt>
                <c:pt idx="19">
                  <c:v>221</c:v>
                </c:pt>
                <c:pt idx="20">
                  <c:v>205</c:v>
                </c:pt>
                <c:pt idx="21">
                  <c:v>187</c:v>
                </c:pt>
                <c:pt idx="22">
                  <c:v>114</c:v>
                </c:pt>
                <c:pt idx="23">
                  <c:v>73</c:v>
                </c:pt>
                <c:pt idx="24" formatCode="General">
                  <c:v>60</c:v>
                </c:pt>
                <c:pt idx="25" formatCode="General">
                  <c:v>47</c:v>
                </c:pt>
                <c:pt idx="26" formatCode="General">
                  <c:v>35</c:v>
                </c:pt>
                <c:pt idx="27" formatCode="General">
                  <c:v>28</c:v>
                </c:pt>
                <c:pt idx="28" formatCode="General">
                  <c:v>39</c:v>
                </c:pt>
                <c:pt idx="29">
                  <c:v>43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List2!$D$3</c:f>
              <c:strCache>
                <c:ptCount val="1"/>
                <c:pt idx="0">
                  <c:v>Rang med izposojami</c:v>
                </c:pt>
              </c:strCache>
            </c:strRef>
          </c:tx>
          <c:marker>
            <c:symbol val="none"/>
          </c:marker>
          <c:cat>
            <c:numRef>
              <c:f>List2!$A$4:$A$33</c:f>
              <c:numCache>
                <c:formatCode>mmm/yy</c:formatCode>
                <c:ptCount val="30"/>
                <c:pt idx="0">
                  <c:v>39845</c:v>
                </c:pt>
                <c:pt idx="1">
                  <c:v>39873</c:v>
                </c:pt>
                <c:pt idx="2">
                  <c:v>39904</c:v>
                </c:pt>
                <c:pt idx="3">
                  <c:v>39934</c:v>
                </c:pt>
                <c:pt idx="4">
                  <c:v>39965</c:v>
                </c:pt>
                <c:pt idx="5">
                  <c:v>39995</c:v>
                </c:pt>
                <c:pt idx="6">
                  <c:v>40026</c:v>
                </c:pt>
                <c:pt idx="7">
                  <c:v>40057</c:v>
                </c:pt>
                <c:pt idx="8">
                  <c:v>40087</c:v>
                </c:pt>
                <c:pt idx="9">
                  <c:v>40118</c:v>
                </c:pt>
                <c:pt idx="10">
                  <c:v>40148</c:v>
                </c:pt>
                <c:pt idx="11">
                  <c:v>40179</c:v>
                </c:pt>
                <c:pt idx="12">
                  <c:v>40210</c:v>
                </c:pt>
                <c:pt idx="13">
                  <c:v>40238</c:v>
                </c:pt>
                <c:pt idx="14">
                  <c:v>40269</c:v>
                </c:pt>
                <c:pt idx="15">
                  <c:v>40299</c:v>
                </c:pt>
                <c:pt idx="16">
                  <c:v>40330</c:v>
                </c:pt>
                <c:pt idx="17">
                  <c:v>40360</c:v>
                </c:pt>
                <c:pt idx="18">
                  <c:v>40391</c:v>
                </c:pt>
                <c:pt idx="19">
                  <c:v>40422</c:v>
                </c:pt>
                <c:pt idx="20">
                  <c:v>40452</c:v>
                </c:pt>
                <c:pt idx="21">
                  <c:v>40483</c:v>
                </c:pt>
                <c:pt idx="22">
                  <c:v>40513</c:v>
                </c:pt>
                <c:pt idx="23">
                  <c:v>40544</c:v>
                </c:pt>
                <c:pt idx="24">
                  <c:v>40575</c:v>
                </c:pt>
                <c:pt idx="25">
                  <c:v>40603</c:v>
                </c:pt>
                <c:pt idx="26">
                  <c:v>40634</c:v>
                </c:pt>
                <c:pt idx="27">
                  <c:v>40664</c:v>
                </c:pt>
                <c:pt idx="28">
                  <c:v>40695</c:v>
                </c:pt>
                <c:pt idx="29">
                  <c:v>40725</c:v>
                </c:pt>
              </c:numCache>
            </c:numRef>
          </c:cat>
          <c:val>
            <c:numRef>
              <c:f>List2!$D$4:$D$33</c:f>
              <c:numCache>
                <c:formatCode>0</c:formatCode>
                <c:ptCount val="30"/>
                <c:pt idx="0">
                  <c:v>181.81818181818181</c:v>
                </c:pt>
                <c:pt idx="1">
                  <c:v>434.7826086956523</c:v>
                </c:pt>
                <c:pt idx="2">
                  <c:v>370.37037037037027</c:v>
                </c:pt>
                <c:pt idx="3">
                  <c:v>454.54545454545456</c:v>
                </c:pt>
                <c:pt idx="4">
                  <c:v>312.5</c:v>
                </c:pt>
                <c:pt idx="5">
                  <c:v>454.54545454545456</c:v>
                </c:pt>
                <c:pt idx="6">
                  <c:v>625</c:v>
                </c:pt>
                <c:pt idx="7">
                  <c:v>263.15789473684237</c:v>
                </c:pt>
                <c:pt idx="8">
                  <c:v>588.23529411764741</c:v>
                </c:pt>
                <c:pt idx="9">
                  <c:v>714.28571428571433</c:v>
                </c:pt>
                <c:pt idx="10">
                  <c:v>1111.1111111111109</c:v>
                </c:pt>
                <c:pt idx="11">
                  <c:v>1250</c:v>
                </c:pt>
                <c:pt idx="12">
                  <c:v>833.3333333333336</c:v>
                </c:pt>
                <c:pt idx="13">
                  <c:v>833.3333333333336</c:v>
                </c:pt>
                <c:pt idx="14">
                  <c:v>769.23076923076951</c:v>
                </c:pt>
                <c:pt idx="15">
                  <c:v>1000</c:v>
                </c:pt>
                <c:pt idx="16">
                  <c:v>714.28571428571433</c:v>
                </c:pt>
                <c:pt idx="17">
                  <c:v>555.55555555555543</c:v>
                </c:pt>
                <c:pt idx="18">
                  <c:v>384.6153846153847</c:v>
                </c:pt>
                <c:pt idx="19">
                  <c:v>196.07843137254912</c:v>
                </c:pt>
                <c:pt idx="20">
                  <c:v>434.7826086956523</c:v>
                </c:pt>
                <c:pt idx="21">
                  <c:v>476.19047619047632</c:v>
                </c:pt>
                <c:pt idx="22">
                  <c:v>555.55555555555543</c:v>
                </c:pt>
                <c:pt idx="23">
                  <c:v>384.6153846153847</c:v>
                </c:pt>
                <c:pt idx="24">
                  <c:v>243.90243902439033</c:v>
                </c:pt>
                <c:pt idx="25">
                  <c:v>181.81818181818181</c:v>
                </c:pt>
                <c:pt idx="26">
                  <c:v>208.33333333333343</c:v>
                </c:pt>
                <c:pt idx="27">
                  <c:v>103.0927835051546</c:v>
                </c:pt>
                <c:pt idx="28">
                  <c:v>113.63636363636364</c:v>
                </c:pt>
                <c:pt idx="29">
                  <c:v>285.71428571428567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5329728"/>
        <c:axId val="645330120"/>
      </c:lineChart>
      <c:dateAx>
        <c:axId val="645329728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645330120"/>
        <c:crosses val="autoZero"/>
        <c:auto val="1"/>
        <c:lblOffset val="100"/>
        <c:baseTimeUnit val="months"/>
      </c:dateAx>
      <c:valAx>
        <c:axId val="6453301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64532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List2!$B$18</c:f>
              <c:strCache>
                <c:ptCount val="1"/>
                <c:pt idx="0">
                  <c:v>Nemščina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List2!$A$19:$A$29</c:f>
              <c:numCache>
                <c:formatCode>General</c:formatCode>
                <c:ptCount val="11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  <c:pt idx="6">
                  <c:v>1920</c:v>
                </c:pt>
                <c:pt idx="7">
                  <c:v>1940</c:v>
                </c:pt>
                <c:pt idx="8">
                  <c:v>1960</c:v>
                </c:pt>
                <c:pt idx="9">
                  <c:v>1980</c:v>
                </c:pt>
                <c:pt idx="10">
                  <c:v>2000</c:v>
                </c:pt>
              </c:numCache>
            </c:numRef>
          </c:xVal>
          <c:yVal>
            <c:numRef>
              <c:f>List2!$B$19:$B$29</c:f>
              <c:numCache>
                <c:formatCode>General</c:formatCode>
                <c:ptCount val="11"/>
                <c:pt idx="0">
                  <c:v>283</c:v>
                </c:pt>
                <c:pt idx="1">
                  <c:v>269</c:v>
                </c:pt>
                <c:pt idx="2">
                  <c:v>409</c:v>
                </c:pt>
                <c:pt idx="3">
                  <c:v>549</c:v>
                </c:pt>
                <c:pt idx="4">
                  <c:v>733</c:v>
                </c:pt>
                <c:pt idx="5">
                  <c:v>1370</c:v>
                </c:pt>
                <c:pt idx="6">
                  <c:v>1424</c:v>
                </c:pt>
                <c:pt idx="7">
                  <c:v>1815</c:v>
                </c:pt>
                <c:pt idx="8">
                  <c:v>3176</c:v>
                </c:pt>
                <c:pt idx="9">
                  <c:v>5291</c:v>
                </c:pt>
                <c:pt idx="10">
                  <c:v>7345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List2!$C$18</c:f>
              <c:strCache>
                <c:ptCount val="1"/>
                <c:pt idx="0">
                  <c:v>Slovenščina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List2!$A$19:$A$29</c:f>
              <c:numCache>
                <c:formatCode>General</c:formatCode>
                <c:ptCount val="11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  <c:pt idx="6">
                  <c:v>1920</c:v>
                </c:pt>
                <c:pt idx="7">
                  <c:v>1940</c:v>
                </c:pt>
                <c:pt idx="8">
                  <c:v>1960</c:v>
                </c:pt>
                <c:pt idx="9">
                  <c:v>1980</c:v>
                </c:pt>
                <c:pt idx="10">
                  <c:v>2000</c:v>
                </c:pt>
              </c:numCache>
            </c:numRef>
          </c:xVal>
          <c:yVal>
            <c:numRef>
              <c:f>List2!$C$19:$C$29</c:f>
              <c:numCache>
                <c:formatCode>General</c:formatCode>
                <c:ptCount val="11"/>
                <c:pt idx="0">
                  <c:v>60</c:v>
                </c:pt>
                <c:pt idx="1">
                  <c:v>48</c:v>
                </c:pt>
                <c:pt idx="2">
                  <c:v>74</c:v>
                </c:pt>
                <c:pt idx="3">
                  <c:v>76</c:v>
                </c:pt>
                <c:pt idx="4">
                  <c:v>131</c:v>
                </c:pt>
                <c:pt idx="5">
                  <c:v>329</c:v>
                </c:pt>
                <c:pt idx="6">
                  <c:v>509</c:v>
                </c:pt>
                <c:pt idx="7">
                  <c:v>906</c:v>
                </c:pt>
                <c:pt idx="8">
                  <c:v>2228</c:v>
                </c:pt>
                <c:pt idx="9">
                  <c:v>8385</c:v>
                </c:pt>
                <c:pt idx="10">
                  <c:v>21855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List2!$D$18</c:f>
              <c:strCache>
                <c:ptCount val="1"/>
                <c:pt idx="0">
                  <c:v>Angleščina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List2!$A$19:$A$29</c:f>
              <c:numCache>
                <c:formatCode>General</c:formatCode>
                <c:ptCount val="11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  <c:pt idx="6">
                  <c:v>1920</c:v>
                </c:pt>
                <c:pt idx="7">
                  <c:v>1940</c:v>
                </c:pt>
                <c:pt idx="8">
                  <c:v>1960</c:v>
                </c:pt>
                <c:pt idx="9">
                  <c:v>1980</c:v>
                </c:pt>
                <c:pt idx="10">
                  <c:v>2000</c:v>
                </c:pt>
              </c:numCache>
            </c:numRef>
          </c:xVal>
          <c:yVal>
            <c:numRef>
              <c:f>List2!$D$19:$D$29</c:f>
              <c:numCache>
                <c:formatCode>General</c:formatCode>
                <c:ptCount val="11"/>
                <c:pt idx="0">
                  <c:v>10</c:v>
                </c:pt>
                <c:pt idx="1">
                  <c:v>12</c:v>
                </c:pt>
                <c:pt idx="2">
                  <c:v>23</c:v>
                </c:pt>
                <c:pt idx="3">
                  <c:v>37</c:v>
                </c:pt>
                <c:pt idx="4">
                  <c:v>46</c:v>
                </c:pt>
                <c:pt idx="5">
                  <c:v>172</c:v>
                </c:pt>
                <c:pt idx="6">
                  <c:v>228</c:v>
                </c:pt>
                <c:pt idx="7">
                  <c:v>576</c:v>
                </c:pt>
                <c:pt idx="8">
                  <c:v>2932</c:v>
                </c:pt>
                <c:pt idx="9">
                  <c:v>7066</c:v>
                </c:pt>
                <c:pt idx="10">
                  <c:v>27515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390824"/>
        <c:axId val="500044824"/>
      </c:scatterChart>
      <c:valAx>
        <c:axId val="348390824"/>
        <c:scaling>
          <c:orientation val="minMax"/>
          <c:max val="2000"/>
          <c:min val="1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00044824"/>
        <c:crosses val="autoZero"/>
        <c:crossBetween val="midCat"/>
      </c:valAx>
      <c:valAx>
        <c:axId val="500044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48390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List2!$B$18</c:f>
              <c:strCache>
                <c:ptCount val="1"/>
                <c:pt idx="0">
                  <c:v>Nemščina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List2!$A$19:$A$24</c:f>
              <c:numCache>
                <c:formatCode>General</c:formatCode>
                <c:ptCount val="6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</c:numCache>
            </c:numRef>
          </c:xVal>
          <c:yVal>
            <c:numRef>
              <c:f>List2!$B$19:$B$24</c:f>
              <c:numCache>
                <c:formatCode>General</c:formatCode>
                <c:ptCount val="6"/>
                <c:pt idx="0">
                  <c:v>283</c:v>
                </c:pt>
                <c:pt idx="1">
                  <c:v>269</c:v>
                </c:pt>
                <c:pt idx="2">
                  <c:v>409</c:v>
                </c:pt>
                <c:pt idx="3">
                  <c:v>549</c:v>
                </c:pt>
                <c:pt idx="4">
                  <c:v>733</c:v>
                </c:pt>
                <c:pt idx="5">
                  <c:v>1370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List2!$C$18</c:f>
              <c:strCache>
                <c:ptCount val="1"/>
                <c:pt idx="0">
                  <c:v>Slovenščina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List2!$A$19:$A$24</c:f>
              <c:numCache>
                <c:formatCode>General</c:formatCode>
                <c:ptCount val="6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</c:numCache>
            </c:numRef>
          </c:xVal>
          <c:yVal>
            <c:numRef>
              <c:f>List2!$C$19:$C$24</c:f>
              <c:numCache>
                <c:formatCode>General</c:formatCode>
                <c:ptCount val="6"/>
                <c:pt idx="0">
                  <c:v>60</c:v>
                </c:pt>
                <c:pt idx="1">
                  <c:v>48</c:v>
                </c:pt>
                <c:pt idx="2">
                  <c:v>74</c:v>
                </c:pt>
                <c:pt idx="3">
                  <c:v>76</c:v>
                </c:pt>
                <c:pt idx="4">
                  <c:v>131</c:v>
                </c:pt>
                <c:pt idx="5">
                  <c:v>329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59520"/>
        <c:axId val="645357952"/>
      </c:scatterChart>
      <c:valAx>
        <c:axId val="645359520"/>
        <c:scaling>
          <c:orientation val="minMax"/>
          <c:max val="1900"/>
          <c:min val="1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57952"/>
        <c:crosses val="autoZero"/>
        <c:crossBetween val="midCat"/>
      </c:valAx>
      <c:valAx>
        <c:axId val="64535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595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168900497607296E-2"/>
          <c:y val="1.6932621251331756E-2"/>
          <c:w val="0.92883109950239273"/>
          <c:h val="0.74361965091928439"/>
        </c:manualLayout>
      </c:layout>
      <c:lineChart>
        <c:grouping val="standard"/>
        <c:varyColors val="0"/>
        <c:ser>
          <c:idx val="0"/>
          <c:order val="0"/>
          <c:tx>
            <c:strRef>
              <c:f>List2!$B$2</c:f>
              <c:strCache>
                <c:ptCount val="1"/>
                <c:pt idx="0">
                  <c:v>821.112.2 = nemška književnost v nemščini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List2!$A$3:$A$13</c:f>
              <c:numCache>
                <c:formatCode>General</c:formatCode>
                <c:ptCount val="11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  <c:pt idx="6">
                  <c:v>1920</c:v>
                </c:pt>
                <c:pt idx="7">
                  <c:v>1940</c:v>
                </c:pt>
                <c:pt idx="8">
                  <c:v>1960</c:v>
                </c:pt>
                <c:pt idx="9">
                  <c:v>1980</c:v>
                </c:pt>
                <c:pt idx="10">
                  <c:v>2000</c:v>
                </c:pt>
              </c:numCache>
            </c:numRef>
          </c:cat>
          <c:val>
            <c:numRef>
              <c:f>List2!$B$3:$B$13</c:f>
              <c:numCache>
                <c:formatCode>General</c:formatCode>
                <c:ptCount val="11"/>
                <c:pt idx="0">
                  <c:v>25</c:v>
                </c:pt>
                <c:pt idx="1">
                  <c:v>21</c:v>
                </c:pt>
                <c:pt idx="2">
                  <c:v>36</c:v>
                </c:pt>
                <c:pt idx="3">
                  <c:v>45</c:v>
                </c:pt>
                <c:pt idx="4">
                  <c:v>72</c:v>
                </c:pt>
                <c:pt idx="5">
                  <c:v>185</c:v>
                </c:pt>
                <c:pt idx="6">
                  <c:v>209</c:v>
                </c:pt>
                <c:pt idx="7">
                  <c:v>207</c:v>
                </c:pt>
                <c:pt idx="8">
                  <c:v>330</c:v>
                </c:pt>
                <c:pt idx="9">
                  <c:v>534</c:v>
                </c:pt>
                <c:pt idx="10">
                  <c:v>791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List2!$C$2</c:f>
              <c:strCache>
                <c:ptCount val="1"/>
                <c:pt idx="0">
                  <c:v>821.163.6 = slovenska književnost v slovenščini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List2!$A$3:$A$13</c:f>
              <c:numCache>
                <c:formatCode>General</c:formatCode>
                <c:ptCount val="11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  <c:pt idx="6">
                  <c:v>1920</c:v>
                </c:pt>
                <c:pt idx="7">
                  <c:v>1940</c:v>
                </c:pt>
                <c:pt idx="8">
                  <c:v>1960</c:v>
                </c:pt>
                <c:pt idx="9">
                  <c:v>1980</c:v>
                </c:pt>
                <c:pt idx="10">
                  <c:v>2000</c:v>
                </c:pt>
              </c:numCache>
            </c:numRef>
          </c:cat>
          <c:val>
            <c:numRef>
              <c:f>List2!$C$3:$C$13</c:f>
              <c:numCache>
                <c:formatCode>General</c:formatCode>
                <c:ptCount val="11"/>
                <c:pt idx="0">
                  <c:v>9</c:v>
                </c:pt>
                <c:pt idx="1">
                  <c:v>8</c:v>
                </c:pt>
                <c:pt idx="2">
                  <c:v>16</c:v>
                </c:pt>
                <c:pt idx="3">
                  <c:v>9</c:v>
                </c:pt>
                <c:pt idx="4">
                  <c:v>11</c:v>
                </c:pt>
                <c:pt idx="5">
                  <c:v>41</c:v>
                </c:pt>
                <c:pt idx="6">
                  <c:v>80</c:v>
                </c:pt>
                <c:pt idx="7">
                  <c:v>111</c:v>
                </c:pt>
                <c:pt idx="8">
                  <c:v>186</c:v>
                </c:pt>
                <c:pt idx="9">
                  <c:v>409</c:v>
                </c:pt>
                <c:pt idx="10">
                  <c:v>1064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List2!$D$2</c:f>
              <c:strCache>
                <c:ptCount val="1"/>
                <c:pt idx="0">
                  <c:v>angl.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List2!$A$3:$A$13</c:f>
              <c:numCache>
                <c:formatCode>General</c:formatCode>
                <c:ptCount val="11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  <c:pt idx="6">
                  <c:v>1920</c:v>
                </c:pt>
                <c:pt idx="7">
                  <c:v>1940</c:v>
                </c:pt>
                <c:pt idx="8">
                  <c:v>1960</c:v>
                </c:pt>
                <c:pt idx="9">
                  <c:v>1980</c:v>
                </c:pt>
                <c:pt idx="10">
                  <c:v>2000</c:v>
                </c:pt>
              </c:numCache>
            </c:numRef>
          </c:cat>
          <c:val>
            <c:numRef>
              <c:f>List2!$D$3:$D$13</c:f>
              <c:numCache>
                <c:formatCode>General</c:formatCode>
                <c:ptCount val="11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12</c:v>
                </c:pt>
                <c:pt idx="5">
                  <c:v>72</c:v>
                </c:pt>
                <c:pt idx="6">
                  <c:v>81</c:v>
                </c:pt>
                <c:pt idx="7">
                  <c:v>105</c:v>
                </c:pt>
                <c:pt idx="8">
                  <c:v>488</c:v>
                </c:pt>
                <c:pt idx="9">
                  <c:v>488</c:v>
                </c:pt>
                <c:pt idx="10">
                  <c:v>2210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5360696"/>
        <c:axId val="645355992"/>
      </c:lineChart>
      <c:catAx>
        <c:axId val="64536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55992"/>
        <c:crosses val="autoZero"/>
        <c:auto val="1"/>
        <c:lblAlgn val="ctr"/>
        <c:lblOffset val="100"/>
        <c:noMultiLvlLbl val="0"/>
      </c:catAx>
      <c:valAx>
        <c:axId val="64535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List2!$B$2</c:f>
              <c:strCache>
                <c:ptCount val="1"/>
                <c:pt idx="0">
                  <c:v>821.112.2 = nemška književnost v nemščini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List2!$A$3:$A$8</c:f>
              <c:numCache>
                <c:formatCode>General</c:formatCode>
                <c:ptCount val="6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</c:numCache>
            </c:numRef>
          </c:xVal>
          <c:yVal>
            <c:numRef>
              <c:f>List2!$B$3:$B$8</c:f>
              <c:numCache>
                <c:formatCode>General</c:formatCode>
                <c:ptCount val="6"/>
                <c:pt idx="0">
                  <c:v>25</c:v>
                </c:pt>
                <c:pt idx="1">
                  <c:v>21</c:v>
                </c:pt>
                <c:pt idx="2">
                  <c:v>36</c:v>
                </c:pt>
                <c:pt idx="3">
                  <c:v>45</c:v>
                </c:pt>
                <c:pt idx="4">
                  <c:v>72</c:v>
                </c:pt>
                <c:pt idx="5">
                  <c:v>185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List2!$C$2</c:f>
              <c:strCache>
                <c:ptCount val="1"/>
                <c:pt idx="0">
                  <c:v>821.163.6 = slovenska književnost v slovenščini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List2!$A$3:$A$8</c:f>
              <c:numCache>
                <c:formatCode>General</c:formatCode>
                <c:ptCount val="6"/>
                <c:pt idx="0">
                  <c:v>1800</c:v>
                </c:pt>
                <c:pt idx="1">
                  <c:v>1820</c:v>
                </c:pt>
                <c:pt idx="2">
                  <c:v>1840</c:v>
                </c:pt>
                <c:pt idx="3">
                  <c:v>1860</c:v>
                </c:pt>
                <c:pt idx="4">
                  <c:v>1880</c:v>
                </c:pt>
                <c:pt idx="5">
                  <c:v>1900</c:v>
                </c:pt>
              </c:numCache>
            </c:numRef>
          </c:xVal>
          <c:yVal>
            <c:numRef>
              <c:f>List2!$C$3:$C$8</c:f>
              <c:numCache>
                <c:formatCode>General</c:formatCode>
                <c:ptCount val="6"/>
                <c:pt idx="0">
                  <c:v>9</c:v>
                </c:pt>
                <c:pt idx="1">
                  <c:v>8</c:v>
                </c:pt>
                <c:pt idx="2">
                  <c:v>16</c:v>
                </c:pt>
                <c:pt idx="3">
                  <c:v>9</c:v>
                </c:pt>
                <c:pt idx="4">
                  <c:v>11</c:v>
                </c:pt>
                <c:pt idx="5">
                  <c:v>41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63440"/>
        <c:axId val="645365400"/>
      </c:scatterChart>
      <c:valAx>
        <c:axId val="645363440"/>
        <c:scaling>
          <c:orientation val="minMax"/>
          <c:max val="1900"/>
          <c:min val="1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5400"/>
        <c:crosses val="autoZero"/>
        <c:crossBetween val="midCat"/>
        <c:majorUnit val="20"/>
      </c:valAx>
      <c:valAx>
        <c:axId val="645365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34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List2!$B$2</c:f>
              <c:strCache>
                <c:ptCount val="1"/>
                <c:pt idx="0">
                  <c:v>821.112.2 = nemška književnost v nemščini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List2!$A$11:$A$13</c:f>
              <c:numCache>
                <c:formatCode>General</c:formatCode>
                <c:ptCount val="3"/>
                <c:pt idx="0">
                  <c:v>1960</c:v>
                </c:pt>
                <c:pt idx="1">
                  <c:v>1980</c:v>
                </c:pt>
                <c:pt idx="2">
                  <c:v>2000</c:v>
                </c:pt>
              </c:numCache>
            </c:numRef>
          </c:xVal>
          <c:yVal>
            <c:numRef>
              <c:f>List2!$B$11:$B$13</c:f>
              <c:numCache>
                <c:formatCode>General</c:formatCode>
                <c:ptCount val="3"/>
                <c:pt idx="0">
                  <c:v>330</c:v>
                </c:pt>
                <c:pt idx="1">
                  <c:v>534</c:v>
                </c:pt>
                <c:pt idx="2">
                  <c:v>791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List2!$C$2</c:f>
              <c:strCache>
                <c:ptCount val="1"/>
                <c:pt idx="0">
                  <c:v>821.163.6 = slovenska književnost v slovenščini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List2!$A$11:$A$13</c:f>
              <c:numCache>
                <c:formatCode>General</c:formatCode>
                <c:ptCount val="3"/>
                <c:pt idx="0">
                  <c:v>1960</c:v>
                </c:pt>
                <c:pt idx="1">
                  <c:v>1980</c:v>
                </c:pt>
                <c:pt idx="2">
                  <c:v>2000</c:v>
                </c:pt>
              </c:numCache>
            </c:numRef>
          </c:xVal>
          <c:yVal>
            <c:numRef>
              <c:f>List2!$C$11:$C$13</c:f>
              <c:numCache>
                <c:formatCode>General</c:formatCode>
                <c:ptCount val="3"/>
                <c:pt idx="0">
                  <c:v>186</c:v>
                </c:pt>
                <c:pt idx="1">
                  <c:v>409</c:v>
                </c:pt>
                <c:pt idx="2">
                  <c:v>1064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58736"/>
        <c:axId val="645367752"/>
      </c:scatterChart>
      <c:valAx>
        <c:axId val="645358736"/>
        <c:scaling>
          <c:orientation val="minMax"/>
          <c:max val="2000"/>
          <c:min val="19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7752"/>
        <c:crosses val="autoZero"/>
        <c:crossBetween val="midCat"/>
      </c:valAx>
      <c:valAx>
        <c:axId val="6453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587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List1!$G$1</c:f>
              <c:strCache>
                <c:ptCount val="1"/>
                <c:pt idx="0">
                  <c:v>Nemška periodika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List1!$F$2:$F$127</c:f>
              <c:numCache>
                <c:formatCode>General</c:formatCode>
                <c:ptCount val="126"/>
                <c:pt idx="0">
                  <c:v>1800</c:v>
                </c:pt>
                <c:pt idx="1">
                  <c:v>1801</c:v>
                </c:pt>
                <c:pt idx="2">
                  <c:v>1802</c:v>
                </c:pt>
                <c:pt idx="3">
                  <c:v>1803</c:v>
                </c:pt>
                <c:pt idx="4">
                  <c:v>1804</c:v>
                </c:pt>
                <c:pt idx="5">
                  <c:v>1805</c:v>
                </c:pt>
                <c:pt idx="6">
                  <c:v>1806</c:v>
                </c:pt>
                <c:pt idx="7">
                  <c:v>1807</c:v>
                </c:pt>
                <c:pt idx="8">
                  <c:v>1808</c:v>
                </c:pt>
                <c:pt idx="9">
                  <c:v>1809</c:v>
                </c:pt>
                <c:pt idx="10">
                  <c:v>1810</c:v>
                </c:pt>
                <c:pt idx="11">
                  <c:v>1811</c:v>
                </c:pt>
                <c:pt idx="12">
                  <c:v>1812</c:v>
                </c:pt>
                <c:pt idx="13">
                  <c:v>1813</c:v>
                </c:pt>
                <c:pt idx="14">
                  <c:v>1814</c:v>
                </c:pt>
                <c:pt idx="15">
                  <c:v>1815</c:v>
                </c:pt>
                <c:pt idx="16">
                  <c:v>1816</c:v>
                </c:pt>
                <c:pt idx="17">
                  <c:v>1817</c:v>
                </c:pt>
                <c:pt idx="18">
                  <c:v>1818</c:v>
                </c:pt>
                <c:pt idx="19">
                  <c:v>1819</c:v>
                </c:pt>
                <c:pt idx="20">
                  <c:v>1820</c:v>
                </c:pt>
                <c:pt idx="21">
                  <c:v>1821</c:v>
                </c:pt>
                <c:pt idx="22">
                  <c:v>1822</c:v>
                </c:pt>
                <c:pt idx="23">
                  <c:v>1823</c:v>
                </c:pt>
                <c:pt idx="24">
                  <c:v>1824</c:v>
                </c:pt>
                <c:pt idx="25">
                  <c:v>1825</c:v>
                </c:pt>
                <c:pt idx="26">
                  <c:v>1826</c:v>
                </c:pt>
                <c:pt idx="27">
                  <c:v>1827</c:v>
                </c:pt>
                <c:pt idx="28">
                  <c:v>1828</c:v>
                </c:pt>
                <c:pt idx="29">
                  <c:v>1829</c:v>
                </c:pt>
                <c:pt idx="30">
                  <c:v>1830</c:v>
                </c:pt>
                <c:pt idx="31">
                  <c:v>1831</c:v>
                </c:pt>
                <c:pt idx="32">
                  <c:v>1832</c:v>
                </c:pt>
                <c:pt idx="33">
                  <c:v>1833</c:v>
                </c:pt>
                <c:pt idx="34">
                  <c:v>1834</c:v>
                </c:pt>
                <c:pt idx="35">
                  <c:v>1835</c:v>
                </c:pt>
                <c:pt idx="36">
                  <c:v>1836</c:v>
                </c:pt>
                <c:pt idx="37">
                  <c:v>1837</c:v>
                </c:pt>
                <c:pt idx="38">
                  <c:v>1838</c:v>
                </c:pt>
                <c:pt idx="39">
                  <c:v>1839</c:v>
                </c:pt>
                <c:pt idx="40">
                  <c:v>1840</c:v>
                </c:pt>
                <c:pt idx="41">
                  <c:v>1841</c:v>
                </c:pt>
                <c:pt idx="42">
                  <c:v>1842</c:v>
                </c:pt>
                <c:pt idx="43">
                  <c:v>1843</c:v>
                </c:pt>
                <c:pt idx="44">
                  <c:v>1844</c:v>
                </c:pt>
                <c:pt idx="45">
                  <c:v>1845</c:v>
                </c:pt>
                <c:pt idx="46">
                  <c:v>1846</c:v>
                </c:pt>
                <c:pt idx="47">
                  <c:v>1847</c:v>
                </c:pt>
                <c:pt idx="48">
                  <c:v>1848</c:v>
                </c:pt>
                <c:pt idx="49">
                  <c:v>1849</c:v>
                </c:pt>
                <c:pt idx="50">
                  <c:v>1850</c:v>
                </c:pt>
                <c:pt idx="51">
                  <c:v>1851</c:v>
                </c:pt>
                <c:pt idx="52">
                  <c:v>1852</c:v>
                </c:pt>
                <c:pt idx="53">
                  <c:v>1853</c:v>
                </c:pt>
                <c:pt idx="54">
                  <c:v>1854</c:v>
                </c:pt>
                <c:pt idx="55">
                  <c:v>1855</c:v>
                </c:pt>
                <c:pt idx="56">
                  <c:v>1856</c:v>
                </c:pt>
                <c:pt idx="57">
                  <c:v>1857</c:v>
                </c:pt>
                <c:pt idx="58">
                  <c:v>1858</c:v>
                </c:pt>
                <c:pt idx="59">
                  <c:v>1859</c:v>
                </c:pt>
                <c:pt idx="60">
                  <c:v>1860</c:v>
                </c:pt>
                <c:pt idx="61">
                  <c:v>1861</c:v>
                </c:pt>
                <c:pt idx="62">
                  <c:v>1862</c:v>
                </c:pt>
                <c:pt idx="63">
                  <c:v>1863</c:v>
                </c:pt>
                <c:pt idx="64">
                  <c:v>1864</c:v>
                </c:pt>
                <c:pt idx="65">
                  <c:v>1865</c:v>
                </c:pt>
                <c:pt idx="66">
                  <c:v>1866</c:v>
                </c:pt>
                <c:pt idx="67">
                  <c:v>1867</c:v>
                </c:pt>
                <c:pt idx="68">
                  <c:v>1868</c:v>
                </c:pt>
                <c:pt idx="69">
                  <c:v>1869</c:v>
                </c:pt>
                <c:pt idx="70">
                  <c:v>1870</c:v>
                </c:pt>
                <c:pt idx="71">
                  <c:v>1871</c:v>
                </c:pt>
                <c:pt idx="72">
                  <c:v>1872</c:v>
                </c:pt>
                <c:pt idx="73">
                  <c:v>1873</c:v>
                </c:pt>
                <c:pt idx="74">
                  <c:v>1874</c:v>
                </c:pt>
                <c:pt idx="75">
                  <c:v>1875</c:v>
                </c:pt>
                <c:pt idx="76">
                  <c:v>1876</c:v>
                </c:pt>
                <c:pt idx="77">
                  <c:v>1877</c:v>
                </c:pt>
                <c:pt idx="78">
                  <c:v>1878</c:v>
                </c:pt>
                <c:pt idx="79">
                  <c:v>1879</c:v>
                </c:pt>
                <c:pt idx="80">
                  <c:v>1880</c:v>
                </c:pt>
                <c:pt idx="81">
                  <c:v>1881</c:v>
                </c:pt>
                <c:pt idx="82">
                  <c:v>1882</c:v>
                </c:pt>
                <c:pt idx="83">
                  <c:v>1883</c:v>
                </c:pt>
                <c:pt idx="84">
                  <c:v>1884</c:v>
                </c:pt>
                <c:pt idx="85">
                  <c:v>1885</c:v>
                </c:pt>
                <c:pt idx="86">
                  <c:v>1886</c:v>
                </c:pt>
                <c:pt idx="87">
                  <c:v>1887</c:v>
                </c:pt>
                <c:pt idx="88">
                  <c:v>1888</c:v>
                </c:pt>
                <c:pt idx="89">
                  <c:v>1889</c:v>
                </c:pt>
                <c:pt idx="90">
                  <c:v>1890</c:v>
                </c:pt>
                <c:pt idx="91">
                  <c:v>1891</c:v>
                </c:pt>
                <c:pt idx="92">
                  <c:v>1892</c:v>
                </c:pt>
                <c:pt idx="93">
                  <c:v>1893</c:v>
                </c:pt>
                <c:pt idx="94">
                  <c:v>1894</c:v>
                </c:pt>
                <c:pt idx="95">
                  <c:v>1895</c:v>
                </c:pt>
                <c:pt idx="96">
                  <c:v>1896</c:v>
                </c:pt>
                <c:pt idx="97">
                  <c:v>1897</c:v>
                </c:pt>
                <c:pt idx="98">
                  <c:v>1898</c:v>
                </c:pt>
                <c:pt idx="99">
                  <c:v>1899</c:v>
                </c:pt>
                <c:pt idx="100">
                  <c:v>1900</c:v>
                </c:pt>
                <c:pt idx="101">
                  <c:v>1901</c:v>
                </c:pt>
                <c:pt idx="102">
                  <c:v>1902</c:v>
                </c:pt>
                <c:pt idx="103">
                  <c:v>1903</c:v>
                </c:pt>
                <c:pt idx="104">
                  <c:v>1904</c:v>
                </c:pt>
                <c:pt idx="105">
                  <c:v>1905</c:v>
                </c:pt>
                <c:pt idx="106">
                  <c:v>1906</c:v>
                </c:pt>
                <c:pt idx="107">
                  <c:v>1907</c:v>
                </c:pt>
                <c:pt idx="108">
                  <c:v>1908</c:v>
                </c:pt>
                <c:pt idx="109">
                  <c:v>1909</c:v>
                </c:pt>
                <c:pt idx="110">
                  <c:v>1910</c:v>
                </c:pt>
                <c:pt idx="111">
                  <c:v>1911</c:v>
                </c:pt>
                <c:pt idx="112">
                  <c:v>1912</c:v>
                </c:pt>
                <c:pt idx="113">
                  <c:v>1913</c:v>
                </c:pt>
                <c:pt idx="114">
                  <c:v>1914</c:v>
                </c:pt>
                <c:pt idx="115">
                  <c:v>1915</c:v>
                </c:pt>
                <c:pt idx="116">
                  <c:v>1916</c:v>
                </c:pt>
                <c:pt idx="117">
                  <c:v>1917</c:v>
                </c:pt>
                <c:pt idx="118">
                  <c:v>1918</c:v>
                </c:pt>
                <c:pt idx="119">
                  <c:v>1919</c:v>
                </c:pt>
                <c:pt idx="120">
                  <c:v>1920</c:v>
                </c:pt>
                <c:pt idx="121">
                  <c:v>1921</c:v>
                </c:pt>
                <c:pt idx="122">
                  <c:v>1922</c:v>
                </c:pt>
                <c:pt idx="123">
                  <c:v>1923</c:v>
                </c:pt>
                <c:pt idx="124">
                  <c:v>1924</c:v>
                </c:pt>
                <c:pt idx="125">
                  <c:v>1925</c:v>
                </c:pt>
              </c:numCache>
            </c:numRef>
          </c:xVal>
          <c:yVal>
            <c:numRef>
              <c:f>List1!$G$2:$G$127</c:f>
              <c:numCache>
                <c:formatCode>General</c:formatCode>
                <c:ptCount val="126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  <c:pt idx="7">
                  <c:v>6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1</c:v>
                </c:pt>
                <c:pt idx="15">
                  <c:v>5</c:v>
                </c:pt>
                <c:pt idx="16">
                  <c:v>1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4</c:v>
                </c:pt>
                <c:pt idx="24">
                  <c:v>0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2</c:v>
                </c:pt>
                <c:pt idx="32">
                  <c:v>4</c:v>
                </c:pt>
                <c:pt idx="33">
                  <c:v>1</c:v>
                </c:pt>
                <c:pt idx="34">
                  <c:v>4</c:v>
                </c:pt>
                <c:pt idx="35">
                  <c:v>2</c:v>
                </c:pt>
                <c:pt idx="36">
                  <c:v>2</c:v>
                </c:pt>
                <c:pt idx="37">
                  <c:v>3</c:v>
                </c:pt>
                <c:pt idx="38">
                  <c:v>3</c:v>
                </c:pt>
                <c:pt idx="39">
                  <c:v>4</c:v>
                </c:pt>
                <c:pt idx="40">
                  <c:v>3</c:v>
                </c:pt>
                <c:pt idx="41">
                  <c:v>1</c:v>
                </c:pt>
                <c:pt idx="42">
                  <c:v>2</c:v>
                </c:pt>
                <c:pt idx="43">
                  <c:v>5</c:v>
                </c:pt>
                <c:pt idx="44">
                  <c:v>8</c:v>
                </c:pt>
                <c:pt idx="45">
                  <c:v>4</c:v>
                </c:pt>
                <c:pt idx="46">
                  <c:v>5</c:v>
                </c:pt>
                <c:pt idx="47">
                  <c:v>1</c:v>
                </c:pt>
                <c:pt idx="48">
                  <c:v>16</c:v>
                </c:pt>
                <c:pt idx="49">
                  <c:v>16</c:v>
                </c:pt>
                <c:pt idx="50">
                  <c:v>16</c:v>
                </c:pt>
                <c:pt idx="51">
                  <c:v>17</c:v>
                </c:pt>
                <c:pt idx="52">
                  <c:v>10</c:v>
                </c:pt>
                <c:pt idx="53">
                  <c:v>16</c:v>
                </c:pt>
                <c:pt idx="54">
                  <c:v>6</c:v>
                </c:pt>
                <c:pt idx="55">
                  <c:v>10</c:v>
                </c:pt>
                <c:pt idx="56">
                  <c:v>10</c:v>
                </c:pt>
                <c:pt idx="57">
                  <c:v>13</c:v>
                </c:pt>
                <c:pt idx="58">
                  <c:v>11</c:v>
                </c:pt>
                <c:pt idx="59">
                  <c:v>6</c:v>
                </c:pt>
                <c:pt idx="60">
                  <c:v>6</c:v>
                </c:pt>
                <c:pt idx="61">
                  <c:v>17</c:v>
                </c:pt>
                <c:pt idx="62">
                  <c:v>11</c:v>
                </c:pt>
                <c:pt idx="63">
                  <c:v>13</c:v>
                </c:pt>
                <c:pt idx="64">
                  <c:v>19</c:v>
                </c:pt>
                <c:pt idx="65">
                  <c:v>10</c:v>
                </c:pt>
                <c:pt idx="66">
                  <c:v>12</c:v>
                </c:pt>
                <c:pt idx="67">
                  <c:v>5</c:v>
                </c:pt>
                <c:pt idx="68">
                  <c:v>13</c:v>
                </c:pt>
                <c:pt idx="69">
                  <c:v>14</c:v>
                </c:pt>
                <c:pt idx="70">
                  <c:v>23</c:v>
                </c:pt>
                <c:pt idx="71">
                  <c:v>18</c:v>
                </c:pt>
                <c:pt idx="72">
                  <c:v>16</c:v>
                </c:pt>
                <c:pt idx="73">
                  <c:v>16</c:v>
                </c:pt>
                <c:pt idx="74">
                  <c:v>14</c:v>
                </c:pt>
                <c:pt idx="75">
                  <c:v>17</c:v>
                </c:pt>
                <c:pt idx="76">
                  <c:v>18</c:v>
                </c:pt>
                <c:pt idx="77">
                  <c:v>14</c:v>
                </c:pt>
                <c:pt idx="78">
                  <c:v>8</c:v>
                </c:pt>
                <c:pt idx="79">
                  <c:v>12</c:v>
                </c:pt>
                <c:pt idx="80">
                  <c:v>21</c:v>
                </c:pt>
                <c:pt idx="81">
                  <c:v>20</c:v>
                </c:pt>
                <c:pt idx="82">
                  <c:v>9</c:v>
                </c:pt>
                <c:pt idx="83">
                  <c:v>19</c:v>
                </c:pt>
                <c:pt idx="84">
                  <c:v>20</c:v>
                </c:pt>
                <c:pt idx="85">
                  <c:v>13</c:v>
                </c:pt>
                <c:pt idx="86">
                  <c:v>20</c:v>
                </c:pt>
                <c:pt idx="87">
                  <c:v>15</c:v>
                </c:pt>
                <c:pt idx="88">
                  <c:v>16</c:v>
                </c:pt>
                <c:pt idx="89">
                  <c:v>10</c:v>
                </c:pt>
                <c:pt idx="90">
                  <c:v>19</c:v>
                </c:pt>
                <c:pt idx="91">
                  <c:v>21</c:v>
                </c:pt>
                <c:pt idx="92">
                  <c:v>20</c:v>
                </c:pt>
                <c:pt idx="93">
                  <c:v>16</c:v>
                </c:pt>
                <c:pt idx="94">
                  <c:v>19</c:v>
                </c:pt>
                <c:pt idx="95">
                  <c:v>20</c:v>
                </c:pt>
                <c:pt idx="96">
                  <c:v>9</c:v>
                </c:pt>
                <c:pt idx="97">
                  <c:v>25</c:v>
                </c:pt>
                <c:pt idx="98">
                  <c:v>21</c:v>
                </c:pt>
                <c:pt idx="99">
                  <c:v>18</c:v>
                </c:pt>
                <c:pt idx="100">
                  <c:v>16</c:v>
                </c:pt>
                <c:pt idx="101">
                  <c:v>22</c:v>
                </c:pt>
                <c:pt idx="102">
                  <c:v>29</c:v>
                </c:pt>
                <c:pt idx="103">
                  <c:v>24</c:v>
                </c:pt>
                <c:pt idx="104">
                  <c:v>27</c:v>
                </c:pt>
                <c:pt idx="105">
                  <c:v>24</c:v>
                </c:pt>
                <c:pt idx="106">
                  <c:v>27</c:v>
                </c:pt>
                <c:pt idx="107">
                  <c:v>25</c:v>
                </c:pt>
                <c:pt idx="108">
                  <c:v>30</c:v>
                </c:pt>
                <c:pt idx="109">
                  <c:v>19</c:v>
                </c:pt>
                <c:pt idx="110">
                  <c:v>24</c:v>
                </c:pt>
                <c:pt idx="111">
                  <c:v>23</c:v>
                </c:pt>
                <c:pt idx="112">
                  <c:v>20</c:v>
                </c:pt>
                <c:pt idx="113">
                  <c:v>16</c:v>
                </c:pt>
                <c:pt idx="114">
                  <c:v>18</c:v>
                </c:pt>
                <c:pt idx="115">
                  <c:v>13</c:v>
                </c:pt>
                <c:pt idx="116">
                  <c:v>2</c:v>
                </c:pt>
                <c:pt idx="117">
                  <c:v>8</c:v>
                </c:pt>
                <c:pt idx="118">
                  <c:v>11</c:v>
                </c:pt>
                <c:pt idx="119">
                  <c:v>36</c:v>
                </c:pt>
                <c:pt idx="120">
                  <c:v>36</c:v>
                </c:pt>
                <c:pt idx="121">
                  <c:v>31</c:v>
                </c:pt>
                <c:pt idx="122">
                  <c:v>12</c:v>
                </c:pt>
                <c:pt idx="123">
                  <c:v>26</c:v>
                </c:pt>
                <c:pt idx="124">
                  <c:v>26</c:v>
                </c:pt>
                <c:pt idx="125">
                  <c:v>28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List1!$H$1</c:f>
              <c:strCache>
                <c:ptCount val="1"/>
                <c:pt idx="0">
                  <c:v>Slovenska periodika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List1!$F$2:$F$127</c:f>
              <c:numCache>
                <c:formatCode>General</c:formatCode>
                <c:ptCount val="126"/>
                <c:pt idx="0">
                  <c:v>1800</c:v>
                </c:pt>
                <c:pt idx="1">
                  <c:v>1801</c:v>
                </c:pt>
                <c:pt idx="2">
                  <c:v>1802</c:v>
                </c:pt>
                <c:pt idx="3">
                  <c:v>1803</c:v>
                </c:pt>
                <c:pt idx="4">
                  <c:v>1804</c:v>
                </c:pt>
                <c:pt idx="5">
                  <c:v>1805</c:v>
                </c:pt>
                <c:pt idx="6">
                  <c:v>1806</c:v>
                </c:pt>
                <c:pt idx="7">
                  <c:v>1807</c:v>
                </c:pt>
                <c:pt idx="8">
                  <c:v>1808</c:v>
                </c:pt>
                <c:pt idx="9">
                  <c:v>1809</c:v>
                </c:pt>
                <c:pt idx="10">
                  <c:v>1810</c:v>
                </c:pt>
                <c:pt idx="11">
                  <c:v>1811</c:v>
                </c:pt>
                <c:pt idx="12">
                  <c:v>1812</c:v>
                </c:pt>
                <c:pt idx="13">
                  <c:v>1813</c:v>
                </c:pt>
                <c:pt idx="14">
                  <c:v>1814</c:v>
                </c:pt>
                <c:pt idx="15">
                  <c:v>1815</c:v>
                </c:pt>
                <c:pt idx="16">
                  <c:v>1816</c:v>
                </c:pt>
                <c:pt idx="17">
                  <c:v>1817</c:v>
                </c:pt>
                <c:pt idx="18">
                  <c:v>1818</c:v>
                </c:pt>
                <c:pt idx="19">
                  <c:v>1819</c:v>
                </c:pt>
                <c:pt idx="20">
                  <c:v>1820</c:v>
                </c:pt>
                <c:pt idx="21">
                  <c:v>1821</c:v>
                </c:pt>
                <c:pt idx="22">
                  <c:v>1822</c:v>
                </c:pt>
                <c:pt idx="23">
                  <c:v>1823</c:v>
                </c:pt>
                <c:pt idx="24">
                  <c:v>1824</c:v>
                </c:pt>
                <c:pt idx="25">
                  <c:v>1825</c:v>
                </c:pt>
                <c:pt idx="26">
                  <c:v>1826</c:v>
                </c:pt>
                <c:pt idx="27">
                  <c:v>1827</c:v>
                </c:pt>
                <c:pt idx="28">
                  <c:v>1828</c:v>
                </c:pt>
                <c:pt idx="29">
                  <c:v>1829</c:v>
                </c:pt>
                <c:pt idx="30">
                  <c:v>1830</c:v>
                </c:pt>
                <c:pt idx="31">
                  <c:v>1831</c:v>
                </c:pt>
                <c:pt idx="32">
                  <c:v>1832</c:v>
                </c:pt>
                <c:pt idx="33">
                  <c:v>1833</c:v>
                </c:pt>
                <c:pt idx="34">
                  <c:v>1834</c:v>
                </c:pt>
                <c:pt idx="35">
                  <c:v>1835</c:v>
                </c:pt>
                <c:pt idx="36">
                  <c:v>1836</c:v>
                </c:pt>
                <c:pt idx="37">
                  <c:v>1837</c:v>
                </c:pt>
                <c:pt idx="38">
                  <c:v>1838</c:v>
                </c:pt>
                <c:pt idx="39">
                  <c:v>1839</c:v>
                </c:pt>
                <c:pt idx="40">
                  <c:v>1840</c:v>
                </c:pt>
                <c:pt idx="41">
                  <c:v>1841</c:v>
                </c:pt>
                <c:pt idx="42">
                  <c:v>1842</c:v>
                </c:pt>
                <c:pt idx="43">
                  <c:v>1843</c:v>
                </c:pt>
                <c:pt idx="44">
                  <c:v>1844</c:v>
                </c:pt>
                <c:pt idx="45">
                  <c:v>1845</c:v>
                </c:pt>
                <c:pt idx="46">
                  <c:v>1846</c:v>
                </c:pt>
                <c:pt idx="47">
                  <c:v>1847</c:v>
                </c:pt>
                <c:pt idx="48">
                  <c:v>1848</c:v>
                </c:pt>
                <c:pt idx="49">
                  <c:v>1849</c:v>
                </c:pt>
                <c:pt idx="50">
                  <c:v>1850</c:v>
                </c:pt>
                <c:pt idx="51">
                  <c:v>1851</c:v>
                </c:pt>
                <c:pt idx="52">
                  <c:v>1852</c:v>
                </c:pt>
                <c:pt idx="53">
                  <c:v>1853</c:v>
                </c:pt>
                <c:pt idx="54">
                  <c:v>1854</c:v>
                </c:pt>
                <c:pt idx="55">
                  <c:v>1855</c:v>
                </c:pt>
                <c:pt idx="56">
                  <c:v>1856</c:v>
                </c:pt>
                <c:pt idx="57">
                  <c:v>1857</c:v>
                </c:pt>
                <c:pt idx="58">
                  <c:v>1858</c:v>
                </c:pt>
                <c:pt idx="59">
                  <c:v>1859</c:v>
                </c:pt>
                <c:pt idx="60">
                  <c:v>1860</c:v>
                </c:pt>
                <c:pt idx="61">
                  <c:v>1861</c:v>
                </c:pt>
                <c:pt idx="62">
                  <c:v>1862</c:v>
                </c:pt>
                <c:pt idx="63">
                  <c:v>1863</c:v>
                </c:pt>
                <c:pt idx="64">
                  <c:v>1864</c:v>
                </c:pt>
                <c:pt idx="65">
                  <c:v>1865</c:v>
                </c:pt>
                <c:pt idx="66">
                  <c:v>1866</c:v>
                </c:pt>
                <c:pt idx="67">
                  <c:v>1867</c:v>
                </c:pt>
                <c:pt idx="68">
                  <c:v>1868</c:v>
                </c:pt>
                <c:pt idx="69">
                  <c:v>1869</c:v>
                </c:pt>
                <c:pt idx="70">
                  <c:v>1870</c:v>
                </c:pt>
                <c:pt idx="71">
                  <c:v>1871</c:v>
                </c:pt>
                <c:pt idx="72">
                  <c:v>1872</c:v>
                </c:pt>
                <c:pt idx="73">
                  <c:v>1873</c:v>
                </c:pt>
                <c:pt idx="74">
                  <c:v>1874</c:v>
                </c:pt>
                <c:pt idx="75">
                  <c:v>1875</c:v>
                </c:pt>
                <c:pt idx="76">
                  <c:v>1876</c:v>
                </c:pt>
                <c:pt idx="77">
                  <c:v>1877</c:v>
                </c:pt>
                <c:pt idx="78">
                  <c:v>1878</c:v>
                </c:pt>
                <c:pt idx="79">
                  <c:v>1879</c:v>
                </c:pt>
                <c:pt idx="80">
                  <c:v>1880</c:v>
                </c:pt>
                <c:pt idx="81">
                  <c:v>1881</c:v>
                </c:pt>
                <c:pt idx="82">
                  <c:v>1882</c:v>
                </c:pt>
                <c:pt idx="83">
                  <c:v>1883</c:v>
                </c:pt>
                <c:pt idx="84">
                  <c:v>1884</c:v>
                </c:pt>
                <c:pt idx="85">
                  <c:v>1885</c:v>
                </c:pt>
                <c:pt idx="86">
                  <c:v>1886</c:v>
                </c:pt>
                <c:pt idx="87">
                  <c:v>1887</c:v>
                </c:pt>
                <c:pt idx="88">
                  <c:v>1888</c:v>
                </c:pt>
                <c:pt idx="89">
                  <c:v>1889</c:v>
                </c:pt>
                <c:pt idx="90">
                  <c:v>1890</c:v>
                </c:pt>
                <c:pt idx="91">
                  <c:v>1891</c:v>
                </c:pt>
                <c:pt idx="92">
                  <c:v>1892</c:v>
                </c:pt>
                <c:pt idx="93">
                  <c:v>1893</c:v>
                </c:pt>
                <c:pt idx="94">
                  <c:v>1894</c:v>
                </c:pt>
                <c:pt idx="95">
                  <c:v>1895</c:v>
                </c:pt>
                <c:pt idx="96">
                  <c:v>1896</c:v>
                </c:pt>
                <c:pt idx="97">
                  <c:v>1897</c:v>
                </c:pt>
                <c:pt idx="98">
                  <c:v>1898</c:v>
                </c:pt>
                <c:pt idx="99">
                  <c:v>1899</c:v>
                </c:pt>
                <c:pt idx="100">
                  <c:v>1900</c:v>
                </c:pt>
                <c:pt idx="101">
                  <c:v>1901</c:v>
                </c:pt>
                <c:pt idx="102">
                  <c:v>1902</c:v>
                </c:pt>
                <c:pt idx="103">
                  <c:v>1903</c:v>
                </c:pt>
                <c:pt idx="104">
                  <c:v>1904</c:v>
                </c:pt>
                <c:pt idx="105">
                  <c:v>1905</c:v>
                </c:pt>
                <c:pt idx="106">
                  <c:v>1906</c:v>
                </c:pt>
                <c:pt idx="107">
                  <c:v>1907</c:v>
                </c:pt>
                <c:pt idx="108">
                  <c:v>1908</c:v>
                </c:pt>
                <c:pt idx="109">
                  <c:v>1909</c:v>
                </c:pt>
                <c:pt idx="110">
                  <c:v>1910</c:v>
                </c:pt>
                <c:pt idx="111">
                  <c:v>1911</c:v>
                </c:pt>
                <c:pt idx="112">
                  <c:v>1912</c:v>
                </c:pt>
                <c:pt idx="113">
                  <c:v>1913</c:v>
                </c:pt>
                <c:pt idx="114">
                  <c:v>1914</c:v>
                </c:pt>
                <c:pt idx="115">
                  <c:v>1915</c:v>
                </c:pt>
                <c:pt idx="116">
                  <c:v>1916</c:v>
                </c:pt>
                <c:pt idx="117">
                  <c:v>1917</c:v>
                </c:pt>
                <c:pt idx="118">
                  <c:v>1918</c:v>
                </c:pt>
                <c:pt idx="119">
                  <c:v>1919</c:v>
                </c:pt>
                <c:pt idx="120">
                  <c:v>1920</c:v>
                </c:pt>
                <c:pt idx="121">
                  <c:v>1921</c:v>
                </c:pt>
                <c:pt idx="122">
                  <c:v>1922</c:v>
                </c:pt>
                <c:pt idx="123">
                  <c:v>1923</c:v>
                </c:pt>
                <c:pt idx="124">
                  <c:v>1924</c:v>
                </c:pt>
                <c:pt idx="125">
                  <c:v>1925</c:v>
                </c:pt>
              </c:numCache>
            </c:numRef>
          </c:xVal>
          <c:yVal>
            <c:numRef>
              <c:f>List1!$H$2:$H$127</c:f>
              <c:numCache>
                <c:formatCode>General</c:formatCode>
                <c:ptCount val="12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0</c:v>
                </c:pt>
                <c:pt idx="46">
                  <c:v>2</c:v>
                </c:pt>
                <c:pt idx="47">
                  <c:v>0</c:v>
                </c:pt>
                <c:pt idx="48">
                  <c:v>4</c:v>
                </c:pt>
                <c:pt idx="49">
                  <c:v>8</c:v>
                </c:pt>
                <c:pt idx="50">
                  <c:v>6</c:v>
                </c:pt>
                <c:pt idx="51">
                  <c:v>3</c:v>
                </c:pt>
                <c:pt idx="52">
                  <c:v>2</c:v>
                </c:pt>
                <c:pt idx="53">
                  <c:v>5</c:v>
                </c:pt>
                <c:pt idx="54">
                  <c:v>1</c:v>
                </c:pt>
                <c:pt idx="55">
                  <c:v>2</c:v>
                </c:pt>
                <c:pt idx="56">
                  <c:v>1</c:v>
                </c:pt>
                <c:pt idx="57">
                  <c:v>3</c:v>
                </c:pt>
                <c:pt idx="58">
                  <c:v>2</c:v>
                </c:pt>
                <c:pt idx="59">
                  <c:v>3</c:v>
                </c:pt>
                <c:pt idx="60">
                  <c:v>6</c:v>
                </c:pt>
                <c:pt idx="61">
                  <c:v>4</c:v>
                </c:pt>
                <c:pt idx="62">
                  <c:v>2</c:v>
                </c:pt>
                <c:pt idx="63">
                  <c:v>5</c:v>
                </c:pt>
                <c:pt idx="64">
                  <c:v>2</c:v>
                </c:pt>
                <c:pt idx="65">
                  <c:v>4</c:v>
                </c:pt>
                <c:pt idx="66">
                  <c:v>4</c:v>
                </c:pt>
                <c:pt idx="67">
                  <c:v>3</c:v>
                </c:pt>
                <c:pt idx="68">
                  <c:v>6</c:v>
                </c:pt>
                <c:pt idx="69">
                  <c:v>9</c:v>
                </c:pt>
                <c:pt idx="70">
                  <c:v>5</c:v>
                </c:pt>
                <c:pt idx="71">
                  <c:v>11</c:v>
                </c:pt>
                <c:pt idx="72">
                  <c:v>5</c:v>
                </c:pt>
                <c:pt idx="73">
                  <c:v>7</c:v>
                </c:pt>
                <c:pt idx="74">
                  <c:v>1</c:v>
                </c:pt>
                <c:pt idx="75">
                  <c:v>4</c:v>
                </c:pt>
                <c:pt idx="76">
                  <c:v>4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5</c:v>
                </c:pt>
                <c:pt idx="81">
                  <c:v>6</c:v>
                </c:pt>
                <c:pt idx="82">
                  <c:v>4</c:v>
                </c:pt>
                <c:pt idx="83">
                  <c:v>3</c:v>
                </c:pt>
                <c:pt idx="84">
                  <c:v>10</c:v>
                </c:pt>
                <c:pt idx="85">
                  <c:v>2</c:v>
                </c:pt>
                <c:pt idx="86">
                  <c:v>1</c:v>
                </c:pt>
                <c:pt idx="87">
                  <c:v>3</c:v>
                </c:pt>
                <c:pt idx="88">
                  <c:v>7</c:v>
                </c:pt>
                <c:pt idx="89">
                  <c:v>6</c:v>
                </c:pt>
                <c:pt idx="90">
                  <c:v>7</c:v>
                </c:pt>
                <c:pt idx="91">
                  <c:v>9</c:v>
                </c:pt>
                <c:pt idx="92">
                  <c:v>8</c:v>
                </c:pt>
                <c:pt idx="93">
                  <c:v>11</c:v>
                </c:pt>
                <c:pt idx="94">
                  <c:v>9</c:v>
                </c:pt>
                <c:pt idx="95">
                  <c:v>7</c:v>
                </c:pt>
                <c:pt idx="96">
                  <c:v>5</c:v>
                </c:pt>
                <c:pt idx="97">
                  <c:v>14</c:v>
                </c:pt>
                <c:pt idx="98">
                  <c:v>13</c:v>
                </c:pt>
                <c:pt idx="99">
                  <c:v>9</c:v>
                </c:pt>
                <c:pt idx="100">
                  <c:v>10</c:v>
                </c:pt>
                <c:pt idx="101">
                  <c:v>17</c:v>
                </c:pt>
                <c:pt idx="102">
                  <c:v>9</c:v>
                </c:pt>
                <c:pt idx="103">
                  <c:v>6</c:v>
                </c:pt>
                <c:pt idx="104">
                  <c:v>17</c:v>
                </c:pt>
                <c:pt idx="105">
                  <c:v>16</c:v>
                </c:pt>
                <c:pt idx="106">
                  <c:v>16</c:v>
                </c:pt>
                <c:pt idx="107">
                  <c:v>21</c:v>
                </c:pt>
                <c:pt idx="108">
                  <c:v>27</c:v>
                </c:pt>
                <c:pt idx="109">
                  <c:v>18</c:v>
                </c:pt>
                <c:pt idx="110">
                  <c:v>13</c:v>
                </c:pt>
                <c:pt idx="111">
                  <c:v>18</c:v>
                </c:pt>
                <c:pt idx="112">
                  <c:v>9</c:v>
                </c:pt>
                <c:pt idx="113">
                  <c:v>21</c:v>
                </c:pt>
                <c:pt idx="114">
                  <c:v>27</c:v>
                </c:pt>
                <c:pt idx="115">
                  <c:v>8</c:v>
                </c:pt>
                <c:pt idx="116">
                  <c:v>7</c:v>
                </c:pt>
                <c:pt idx="117">
                  <c:v>9</c:v>
                </c:pt>
                <c:pt idx="118">
                  <c:v>20</c:v>
                </c:pt>
                <c:pt idx="119">
                  <c:v>50</c:v>
                </c:pt>
                <c:pt idx="120">
                  <c:v>44</c:v>
                </c:pt>
                <c:pt idx="121">
                  <c:v>51</c:v>
                </c:pt>
                <c:pt idx="122">
                  <c:v>50</c:v>
                </c:pt>
                <c:pt idx="123">
                  <c:v>52</c:v>
                </c:pt>
                <c:pt idx="124">
                  <c:v>54</c:v>
                </c:pt>
                <c:pt idx="125">
                  <c:v>39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65792"/>
        <c:axId val="645361872"/>
      </c:scatterChart>
      <c:valAx>
        <c:axId val="645365792"/>
        <c:scaling>
          <c:orientation val="minMax"/>
          <c:max val="1925"/>
          <c:min val="1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1872"/>
        <c:crosses val="autoZero"/>
        <c:crossBetween val="midCat"/>
        <c:majorUnit val="5"/>
      </c:valAx>
      <c:valAx>
        <c:axId val="64536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57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Nemške knjige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List1!$A$2:$A$125</c:f>
              <c:numCache>
                <c:formatCode>General</c:formatCode>
                <c:ptCount val="124"/>
                <c:pt idx="0">
                  <c:v>1800</c:v>
                </c:pt>
                <c:pt idx="1">
                  <c:v>1801</c:v>
                </c:pt>
                <c:pt idx="2">
                  <c:v>1802</c:v>
                </c:pt>
                <c:pt idx="3">
                  <c:v>1803</c:v>
                </c:pt>
                <c:pt idx="4">
                  <c:v>1804</c:v>
                </c:pt>
                <c:pt idx="5">
                  <c:v>1805</c:v>
                </c:pt>
                <c:pt idx="6">
                  <c:v>1806</c:v>
                </c:pt>
                <c:pt idx="7">
                  <c:v>1807</c:v>
                </c:pt>
                <c:pt idx="8">
                  <c:v>1808</c:v>
                </c:pt>
                <c:pt idx="9">
                  <c:v>1809</c:v>
                </c:pt>
                <c:pt idx="10">
                  <c:v>1810</c:v>
                </c:pt>
                <c:pt idx="11">
                  <c:v>1811</c:v>
                </c:pt>
                <c:pt idx="12">
                  <c:v>1812</c:v>
                </c:pt>
                <c:pt idx="13">
                  <c:v>1813</c:v>
                </c:pt>
                <c:pt idx="14">
                  <c:v>1814</c:v>
                </c:pt>
                <c:pt idx="15">
                  <c:v>1815</c:v>
                </c:pt>
                <c:pt idx="16">
                  <c:v>1816</c:v>
                </c:pt>
                <c:pt idx="17">
                  <c:v>1817</c:v>
                </c:pt>
                <c:pt idx="18">
                  <c:v>1818</c:v>
                </c:pt>
                <c:pt idx="19">
                  <c:v>1819</c:v>
                </c:pt>
                <c:pt idx="20">
                  <c:v>1820</c:v>
                </c:pt>
                <c:pt idx="21">
                  <c:v>1821</c:v>
                </c:pt>
                <c:pt idx="22">
                  <c:v>1822</c:v>
                </c:pt>
                <c:pt idx="23">
                  <c:v>1823</c:v>
                </c:pt>
                <c:pt idx="24">
                  <c:v>1824</c:v>
                </c:pt>
                <c:pt idx="25">
                  <c:v>1825</c:v>
                </c:pt>
                <c:pt idx="26">
                  <c:v>1826</c:v>
                </c:pt>
                <c:pt idx="27">
                  <c:v>1827</c:v>
                </c:pt>
                <c:pt idx="28">
                  <c:v>1828</c:v>
                </c:pt>
                <c:pt idx="29">
                  <c:v>1829</c:v>
                </c:pt>
                <c:pt idx="30">
                  <c:v>1830</c:v>
                </c:pt>
                <c:pt idx="31">
                  <c:v>1831</c:v>
                </c:pt>
                <c:pt idx="32">
                  <c:v>1832</c:v>
                </c:pt>
                <c:pt idx="33">
                  <c:v>1833</c:v>
                </c:pt>
                <c:pt idx="34">
                  <c:v>1834</c:v>
                </c:pt>
                <c:pt idx="35">
                  <c:v>1835</c:v>
                </c:pt>
                <c:pt idx="36">
                  <c:v>1836</c:v>
                </c:pt>
                <c:pt idx="37">
                  <c:v>1837</c:v>
                </c:pt>
                <c:pt idx="38">
                  <c:v>1838</c:v>
                </c:pt>
                <c:pt idx="39">
                  <c:v>1839</c:v>
                </c:pt>
                <c:pt idx="40">
                  <c:v>1840</c:v>
                </c:pt>
                <c:pt idx="41">
                  <c:v>1841</c:v>
                </c:pt>
                <c:pt idx="42">
                  <c:v>1842</c:v>
                </c:pt>
                <c:pt idx="43">
                  <c:v>1843</c:v>
                </c:pt>
                <c:pt idx="44">
                  <c:v>1844</c:v>
                </c:pt>
                <c:pt idx="45">
                  <c:v>1845</c:v>
                </c:pt>
                <c:pt idx="46">
                  <c:v>1846</c:v>
                </c:pt>
                <c:pt idx="47">
                  <c:v>1847</c:v>
                </c:pt>
                <c:pt idx="48">
                  <c:v>1848</c:v>
                </c:pt>
                <c:pt idx="49">
                  <c:v>1849</c:v>
                </c:pt>
                <c:pt idx="50">
                  <c:v>1850</c:v>
                </c:pt>
                <c:pt idx="51">
                  <c:v>1851</c:v>
                </c:pt>
                <c:pt idx="52">
                  <c:v>1852</c:v>
                </c:pt>
                <c:pt idx="53">
                  <c:v>1853</c:v>
                </c:pt>
                <c:pt idx="54">
                  <c:v>1854</c:v>
                </c:pt>
                <c:pt idx="55">
                  <c:v>1855</c:v>
                </c:pt>
                <c:pt idx="56">
                  <c:v>1856</c:v>
                </c:pt>
                <c:pt idx="57">
                  <c:v>1857</c:v>
                </c:pt>
                <c:pt idx="58">
                  <c:v>1858</c:v>
                </c:pt>
                <c:pt idx="59">
                  <c:v>1859</c:v>
                </c:pt>
                <c:pt idx="60">
                  <c:v>1860</c:v>
                </c:pt>
                <c:pt idx="61">
                  <c:v>1861</c:v>
                </c:pt>
                <c:pt idx="62">
                  <c:v>1862</c:v>
                </c:pt>
                <c:pt idx="63">
                  <c:v>1863</c:v>
                </c:pt>
                <c:pt idx="64">
                  <c:v>1864</c:v>
                </c:pt>
                <c:pt idx="65">
                  <c:v>1865</c:v>
                </c:pt>
                <c:pt idx="66">
                  <c:v>1866</c:v>
                </c:pt>
                <c:pt idx="67">
                  <c:v>1867</c:v>
                </c:pt>
                <c:pt idx="68">
                  <c:v>1868</c:v>
                </c:pt>
                <c:pt idx="69">
                  <c:v>1869</c:v>
                </c:pt>
                <c:pt idx="70">
                  <c:v>1870</c:v>
                </c:pt>
                <c:pt idx="71">
                  <c:v>1871</c:v>
                </c:pt>
                <c:pt idx="72">
                  <c:v>1872</c:v>
                </c:pt>
                <c:pt idx="73">
                  <c:v>1873</c:v>
                </c:pt>
                <c:pt idx="74">
                  <c:v>1874</c:v>
                </c:pt>
                <c:pt idx="75">
                  <c:v>1875</c:v>
                </c:pt>
                <c:pt idx="76">
                  <c:v>1876</c:v>
                </c:pt>
                <c:pt idx="77">
                  <c:v>1877</c:v>
                </c:pt>
                <c:pt idx="78">
                  <c:v>1878</c:v>
                </c:pt>
                <c:pt idx="79">
                  <c:v>1879</c:v>
                </c:pt>
                <c:pt idx="80">
                  <c:v>1880</c:v>
                </c:pt>
                <c:pt idx="81">
                  <c:v>1881</c:v>
                </c:pt>
                <c:pt idx="82">
                  <c:v>1882</c:v>
                </c:pt>
                <c:pt idx="83">
                  <c:v>1883</c:v>
                </c:pt>
                <c:pt idx="84">
                  <c:v>1884</c:v>
                </c:pt>
                <c:pt idx="85">
                  <c:v>1885</c:v>
                </c:pt>
                <c:pt idx="86">
                  <c:v>1886</c:v>
                </c:pt>
                <c:pt idx="87">
                  <c:v>1887</c:v>
                </c:pt>
                <c:pt idx="88">
                  <c:v>1888</c:v>
                </c:pt>
                <c:pt idx="89">
                  <c:v>1889</c:v>
                </c:pt>
                <c:pt idx="90">
                  <c:v>1890</c:v>
                </c:pt>
                <c:pt idx="91">
                  <c:v>1891</c:v>
                </c:pt>
                <c:pt idx="92">
                  <c:v>1892</c:v>
                </c:pt>
                <c:pt idx="93">
                  <c:v>1893</c:v>
                </c:pt>
                <c:pt idx="94">
                  <c:v>1894</c:v>
                </c:pt>
                <c:pt idx="95">
                  <c:v>1895</c:v>
                </c:pt>
                <c:pt idx="96">
                  <c:v>1896</c:v>
                </c:pt>
                <c:pt idx="97">
                  <c:v>1897</c:v>
                </c:pt>
                <c:pt idx="98">
                  <c:v>1898</c:v>
                </c:pt>
                <c:pt idx="99">
                  <c:v>1899</c:v>
                </c:pt>
                <c:pt idx="100">
                  <c:v>1900</c:v>
                </c:pt>
                <c:pt idx="101">
                  <c:v>1901</c:v>
                </c:pt>
                <c:pt idx="102">
                  <c:v>1902</c:v>
                </c:pt>
                <c:pt idx="103">
                  <c:v>1903</c:v>
                </c:pt>
                <c:pt idx="104">
                  <c:v>1904</c:v>
                </c:pt>
                <c:pt idx="105">
                  <c:v>1905</c:v>
                </c:pt>
                <c:pt idx="106">
                  <c:v>1906</c:v>
                </c:pt>
                <c:pt idx="107">
                  <c:v>1907</c:v>
                </c:pt>
                <c:pt idx="108">
                  <c:v>1908</c:v>
                </c:pt>
                <c:pt idx="109">
                  <c:v>1909</c:v>
                </c:pt>
                <c:pt idx="110">
                  <c:v>1910</c:v>
                </c:pt>
                <c:pt idx="111">
                  <c:v>1911</c:v>
                </c:pt>
                <c:pt idx="112">
                  <c:v>1912</c:v>
                </c:pt>
                <c:pt idx="113">
                  <c:v>1913</c:v>
                </c:pt>
                <c:pt idx="114">
                  <c:v>1914</c:v>
                </c:pt>
                <c:pt idx="115">
                  <c:v>1915</c:v>
                </c:pt>
                <c:pt idx="116">
                  <c:v>1916</c:v>
                </c:pt>
                <c:pt idx="117">
                  <c:v>1917</c:v>
                </c:pt>
                <c:pt idx="118">
                  <c:v>1918</c:v>
                </c:pt>
                <c:pt idx="119">
                  <c:v>1919</c:v>
                </c:pt>
                <c:pt idx="120">
                  <c:v>1920</c:v>
                </c:pt>
                <c:pt idx="121">
                  <c:v>1921</c:v>
                </c:pt>
                <c:pt idx="122">
                  <c:v>1922</c:v>
                </c:pt>
                <c:pt idx="123">
                  <c:v>1923</c:v>
                </c:pt>
              </c:numCache>
            </c:numRef>
          </c:xVal>
          <c:yVal>
            <c:numRef>
              <c:f>List1!$B$2:$B$125</c:f>
              <c:numCache>
                <c:formatCode>General</c:formatCode>
                <c:ptCount val="124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1</c:v>
                </c:pt>
                <c:pt idx="11">
                  <c:v>3</c:v>
                </c:pt>
                <c:pt idx="12">
                  <c:v>5</c:v>
                </c:pt>
                <c:pt idx="13">
                  <c:v>8</c:v>
                </c:pt>
                <c:pt idx="14">
                  <c:v>2</c:v>
                </c:pt>
                <c:pt idx="15">
                  <c:v>2</c:v>
                </c:pt>
                <c:pt idx="16">
                  <c:v>4</c:v>
                </c:pt>
                <c:pt idx="17">
                  <c:v>6</c:v>
                </c:pt>
                <c:pt idx="18">
                  <c:v>9</c:v>
                </c:pt>
                <c:pt idx="19">
                  <c:v>11</c:v>
                </c:pt>
                <c:pt idx="20">
                  <c:v>10</c:v>
                </c:pt>
                <c:pt idx="21">
                  <c:v>7</c:v>
                </c:pt>
                <c:pt idx="22">
                  <c:v>8</c:v>
                </c:pt>
                <c:pt idx="23">
                  <c:v>8</c:v>
                </c:pt>
                <c:pt idx="24">
                  <c:v>6</c:v>
                </c:pt>
                <c:pt idx="25">
                  <c:v>9</c:v>
                </c:pt>
                <c:pt idx="26">
                  <c:v>11</c:v>
                </c:pt>
                <c:pt idx="27">
                  <c:v>10</c:v>
                </c:pt>
                <c:pt idx="28">
                  <c:v>9</c:v>
                </c:pt>
                <c:pt idx="29">
                  <c:v>7</c:v>
                </c:pt>
                <c:pt idx="30">
                  <c:v>11</c:v>
                </c:pt>
                <c:pt idx="31">
                  <c:v>8</c:v>
                </c:pt>
                <c:pt idx="32">
                  <c:v>12</c:v>
                </c:pt>
                <c:pt idx="33">
                  <c:v>14</c:v>
                </c:pt>
                <c:pt idx="34">
                  <c:v>16</c:v>
                </c:pt>
                <c:pt idx="35">
                  <c:v>8</c:v>
                </c:pt>
                <c:pt idx="36">
                  <c:v>14</c:v>
                </c:pt>
                <c:pt idx="37">
                  <c:v>10</c:v>
                </c:pt>
                <c:pt idx="38">
                  <c:v>14</c:v>
                </c:pt>
                <c:pt idx="39">
                  <c:v>14</c:v>
                </c:pt>
                <c:pt idx="40">
                  <c:v>10</c:v>
                </c:pt>
                <c:pt idx="41">
                  <c:v>15</c:v>
                </c:pt>
                <c:pt idx="42">
                  <c:v>11</c:v>
                </c:pt>
                <c:pt idx="43">
                  <c:v>10</c:v>
                </c:pt>
                <c:pt idx="44">
                  <c:v>11</c:v>
                </c:pt>
                <c:pt idx="45">
                  <c:v>9</c:v>
                </c:pt>
                <c:pt idx="46">
                  <c:v>18</c:v>
                </c:pt>
                <c:pt idx="47">
                  <c:v>18</c:v>
                </c:pt>
                <c:pt idx="48">
                  <c:v>37</c:v>
                </c:pt>
                <c:pt idx="49">
                  <c:v>17</c:v>
                </c:pt>
                <c:pt idx="50">
                  <c:v>15</c:v>
                </c:pt>
                <c:pt idx="51">
                  <c:v>11</c:v>
                </c:pt>
                <c:pt idx="52">
                  <c:v>22</c:v>
                </c:pt>
                <c:pt idx="53">
                  <c:v>17</c:v>
                </c:pt>
                <c:pt idx="54">
                  <c:v>24</c:v>
                </c:pt>
                <c:pt idx="55">
                  <c:v>19</c:v>
                </c:pt>
                <c:pt idx="56">
                  <c:v>24</c:v>
                </c:pt>
                <c:pt idx="57">
                  <c:v>23</c:v>
                </c:pt>
                <c:pt idx="58">
                  <c:v>18</c:v>
                </c:pt>
                <c:pt idx="59">
                  <c:v>19</c:v>
                </c:pt>
                <c:pt idx="60">
                  <c:v>30</c:v>
                </c:pt>
                <c:pt idx="61">
                  <c:v>17</c:v>
                </c:pt>
                <c:pt idx="62">
                  <c:v>23</c:v>
                </c:pt>
                <c:pt idx="63">
                  <c:v>18</c:v>
                </c:pt>
                <c:pt idx="64">
                  <c:v>31</c:v>
                </c:pt>
                <c:pt idx="65">
                  <c:v>31</c:v>
                </c:pt>
                <c:pt idx="66">
                  <c:v>28</c:v>
                </c:pt>
                <c:pt idx="67">
                  <c:v>31</c:v>
                </c:pt>
                <c:pt idx="68">
                  <c:v>36</c:v>
                </c:pt>
                <c:pt idx="69">
                  <c:v>32</c:v>
                </c:pt>
                <c:pt idx="70">
                  <c:v>19</c:v>
                </c:pt>
                <c:pt idx="71">
                  <c:v>23</c:v>
                </c:pt>
                <c:pt idx="72">
                  <c:v>22</c:v>
                </c:pt>
                <c:pt idx="73">
                  <c:v>22</c:v>
                </c:pt>
                <c:pt idx="74">
                  <c:v>28</c:v>
                </c:pt>
                <c:pt idx="75">
                  <c:v>29</c:v>
                </c:pt>
                <c:pt idx="76">
                  <c:v>24</c:v>
                </c:pt>
                <c:pt idx="77">
                  <c:v>22</c:v>
                </c:pt>
                <c:pt idx="78">
                  <c:v>21</c:v>
                </c:pt>
                <c:pt idx="79">
                  <c:v>28</c:v>
                </c:pt>
                <c:pt idx="80">
                  <c:v>30</c:v>
                </c:pt>
                <c:pt idx="81">
                  <c:v>22</c:v>
                </c:pt>
                <c:pt idx="82">
                  <c:v>26</c:v>
                </c:pt>
                <c:pt idx="83">
                  <c:v>34</c:v>
                </c:pt>
                <c:pt idx="84">
                  <c:v>37</c:v>
                </c:pt>
                <c:pt idx="85">
                  <c:v>26</c:v>
                </c:pt>
                <c:pt idx="86">
                  <c:v>29</c:v>
                </c:pt>
                <c:pt idx="87">
                  <c:v>33</c:v>
                </c:pt>
                <c:pt idx="88">
                  <c:v>34</c:v>
                </c:pt>
                <c:pt idx="89">
                  <c:v>33</c:v>
                </c:pt>
                <c:pt idx="90">
                  <c:v>31</c:v>
                </c:pt>
                <c:pt idx="91">
                  <c:v>22</c:v>
                </c:pt>
                <c:pt idx="92">
                  <c:v>21</c:v>
                </c:pt>
                <c:pt idx="93">
                  <c:v>26</c:v>
                </c:pt>
                <c:pt idx="94">
                  <c:v>21</c:v>
                </c:pt>
                <c:pt idx="95">
                  <c:v>36</c:v>
                </c:pt>
                <c:pt idx="96">
                  <c:v>32</c:v>
                </c:pt>
                <c:pt idx="97">
                  <c:v>25</c:v>
                </c:pt>
                <c:pt idx="98">
                  <c:v>28</c:v>
                </c:pt>
                <c:pt idx="99">
                  <c:v>38</c:v>
                </c:pt>
                <c:pt idx="100">
                  <c:v>26</c:v>
                </c:pt>
                <c:pt idx="101">
                  <c:v>32</c:v>
                </c:pt>
                <c:pt idx="102">
                  <c:v>46</c:v>
                </c:pt>
                <c:pt idx="103">
                  <c:v>38</c:v>
                </c:pt>
                <c:pt idx="104">
                  <c:v>38</c:v>
                </c:pt>
                <c:pt idx="105">
                  <c:v>48</c:v>
                </c:pt>
                <c:pt idx="106">
                  <c:v>40</c:v>
                </c:pt>
                <c:pt idx="107">
                  <c:v>39</c:v>
                </c:pt>
                <c:pt idx="108">
                  <c:v>43</c:v>
                </c:pt>
                <c:pt idx="109">
                  <c:v>35</c:v>
                </c:pt>
                <c:pt idx="110">
                  <c:v>42</c:v>
                </c:pt>
                <c:pt idx="111">
                  <c:v>26</c:v>
                </c:pt>
                <c:pt idx="112">
                  <c:v>30</c:v>
                </c:pt>
                <c:pt idx="113">
                  <c:v>31</c:v>
                </c:pt>
                <c:pt idx="114">
                  <c:v>28</c:v>
                </c:pt>
                <c:pt idx="115">
                  <c:v>25</c:v>
                </c:pt>
                <c:pt idx="116">
                  <c:v>19</c:v>
                </c:pt>
                <c:pt idx="117">
                  <c:v>16</c:v>
                </c:pt>
                <c:pt idx="118">
                  <c:v>13</c:v>
                </c:pt>
                <c:pt idx="119">
                  <c:v>7</c:v>
                </c:pt>
                <c:pt idx="120">
                  <c:v>2</c:v>
                </c:pt>
                <c:pt idx="121">
                  <c:v>2</c:v>
                </c:pt>
                <c:pt idx="122">
                  <c:v>1</c:v>
                </c:pt>
                <c:pt idx="123">
                  <c:v>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Slovenske knjige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List1!$A$2:$A$125</c:f>
              <c:numCache>
                <c:formatCode>General</c:formatCode>
                <c:ptCount val="124"/>
                <c:pt idx="0">
                  <c:v>1800</c:v>
                </c:pt>
                <c:pt idx="1">
                  <c:v>1801</c:v>
                </c:pt>
                <c:pt idx="2">
                  <c:v>1802</c:v>
                </c:pt>
                <c:pt idx="3">
                  <c:v>1803</c:v>
                </c:pt>
                <c:pt idx="4">
                  <c:v>1804</c:v>
                </c:pt>
                <c:pt idx="5">
                  <c:v>1805</c:v>
                </c:pt>
                <c:pt idx="6">
                  <c:v>1806</c:v>
                </c:pt>
                <c:pt idx="7">
                  <c:v>1807</c:v>
                </c:pt>
                <c:pt idx="8">
                  <c:v>1808</c:v>
                </c:pt>
                <c:pt idx="9">
                  <c:v>1809</c:v>
                </c:pt>
                <c:pt idx="10">
                  <c:v>1810</c:v>
                </c:pt>
                <c:pt idx="11">
                  <c:v>1811</c:v>
                </c:pt>
                <c:pt idx="12">
                  <c:v>1812</c:v>
                </c:pt>
                <c:pt idx="13">
                  <c:v>1813</c:v>
                </c:pt>
                <c:pt idx="14">
                  <c:v>1814</c:v>
                </c:pt>
                <c:pt idx="15">
                  <c:v>1815</c:v>
                </c:pt>
                <c:pt idx="16">
                  <c:v>1816</c:v>
                </c:pt>
                <c:pt idx="17">
                  <c:v>1817</c:v>
                </c:pt>
                <c:pt idx="18">
                  <c:v>1818</c:v>
                </c:pt>
                <c:pt idx="19">
                  <c:v>1819</c:v>
                </c:pt>
                <c:pt idx="20">
                  <c:v>1820</c:v>
                </c:pt>
                <c:pt idx="21">
                  <c:v>1821</c:v>
                </c:pt>
                <c:pt idx="22">
                  <c:v>1822</c:v>
                </c:pt>
                <c:pt idx="23">
                  <c:v>1823</c:v>
                </c:pt>
                <c:pt idx="24">
                  <c:v>1824</c:v>
                </c:pt>
                <c:pt idx="25">
                  <c:v>1825</c:v>
                </c:pt>
                <c:pt idx="26">
                  <c:v>1826</c:v>
                </c:pt>
                <c:pt idx="27">
                  <c:v>1827</c:v>
                </c:pt>
                <c:pt idx="28">
                  <c:v>1828</c:v>
                </c:pt>
                <c:pt idx="29">
                  <c:v>1829</c:v>
                </c:pt>
                <c:pt idx="30">
                  <c:v>1830</c:v>
                </c:pt>
                <c:pt idx="31">
                  <c:v>1831</c:v>
                </c:pt>
                <c:pt idx="32">
                  <c:v>1832</c:v>
                </c:pt>
                <c:pt idx="33">
                  <c:v>1833</c:v>
                </c:pt>
                <c:pt idx="34">
                  <c:v>1834</c:v>
                </c:pt>
                <c:pt idx="35">
                  <c:v>1835</c:v>
                </c:pt>
                <c:pt idx="36">
                  <c:v>1836</c:v>
                </c:pt>
                <c:pt idx="37">
                  <c:v>1837</c:v>
                </c:pt>
                <c:pt idx="38">
                  <c:v>1838</c:v>
                </c:pt>
                <c:pt idx="39">
                  <c:v>1839</c:v>
                </c:pt>
                <c:pt idx="40">
                  <c:v>1840</c:v>
                </c:pt>
                <c:pt idx="41">
                  <c:v>1841</c:v>
                </c:pt>
                <c:pt idx="42">
                  <c:v>1842</c:v>
                </c:pt>
                <c:pt idx="43">
                  <c:v>1843</c:v>
                </c:pt>
                <c:pt idx="44">
                  <c:v>1844</c:v>
                </c:pt>
                <c:pt idx="45">
                  <c:v>1845</c:v>
                </c:pt>
                <c:pt idx="46">
                  <c:v>1846</c:v>
                </c:pt>
                <c:pt idx="47">
                  <c:v>1847</c:v>
                </c:pt>
                <c:pt idx="48">
                  <c:v>1848</c:v>
                </c:pt>
                <c:pt idx="49">
                  <c:v>1849</c:v>
                </c:pt>
                <c:pt idx="50">
                  <c:v>1850</c:v>
                </c:pt>
                <c:pt idx="51">
                  <c:v>1851</c:v>
                </c:pt>
                <c:pt idx="52">
                  <c:v>1852</c:v>
                </c:pt>
                <c:pt idx="53">
                  <c:v>1853</c:v>
                </c:pt>
                <c:pt idx="54">
                  <c:v>1854</c:v>
                </c:pt>
                <c:pt idx="55">
                  <c:v>1855</c:v>
                </c:pt>
                <c:pt idx="56">
                  <c:v>1856</c:v>
                </c:pt>
                <c:pt idx="57">
                  <c:v>1857</c:v>
                </c:pt>
                <c:pt idx="58">
                  <c:v>1858</c:v>
                </c:pt>
                <c:pt idx="59">
                  <c:v>1859</c:v>
                </c:pt>
                <c:pt idx="60">
                  <c:v>1860</c:v>
                </c:pt>
                <c:pt idx="61">
                  <c:v>1861</c:v>
                </c:pt>
                <c:pt idx="62">
                  <c:v>1862</c:v>
                </c:pt>
                <c:pt idx="63">
                  <c:v>1863</c:v>
                </c:pt>
                <c:pt idx="64">
                  <c:v>1864</c:v>
                </c:pt>
                <c:pt idx="65">
                  <c:v>1865</c:v>
                </c:pt>
                <c:pt idx="66">
                  <c:v>1866</c:v>
                </c:pt>
                <c:pt idx="67">
                  <c:v>1867</c:v>
                </c:pt>
                <c:pt idx="68">
                  <c:v>1868</c:v>
                </c:pt>
                <c:pt idx="69">
                  <c:v>1869</c:v>
                </c:pt>
                <c:pt idx="70">
                  <c:v>1870</c:v>
                </c:pt>
                <c:pt idx="71">
                  <c:v>1871</c:v>
                </c:pt>
                <c:pt idx="72">
                  <c:v>1872</c:v>
                </c:pt>
                <c:pt idx="73">
                  <c:v>1873</c:v>
                </c:pt>
                <c:pt idx="74">
                  <c:v>1874</c:v>
                </c:pt>
                <c:pt idx="75">
                  <c:v>1875</c:v>
                </c:pt>
                <c:pt idx="76">
                  <c:v>1876</c:v>
                </c:pt>
                <c:pt idx="77">
                  <c:v>1877</c:v>
                </c:pt>
                <c:pt idx="78">
                  <c:v>1878</c:v>
                </c:pt>
                <c:pt idx="79">
                  <c:v>1879</c:v>
                </c:pt>
                <c:pt idx="80">
                  <c:v>1880</c:v>
                </c:pt>
                <c:pt idx="81">
                  <c:v>1881</c:v>
                </c:pt>
                <c:pt idx="82">
                  <c:v>1882</c:v>
                </c:pt>
                <c:pt idx="83">
                  <c:v>1883</c:v>
                </c:pt>
                <c:pt idx="84">
                  <c:v>1884</c:v>
                </c:pt>
                <c:pt idx="85">
                  <c:v>1885</c:v>
                </c:pt>
                <c:pt idx="86">
                  <c:v>1886</c:v>
                </c:pt>
                <c:pt idx="87">
                  <c:v>1887</c:v>
                </c:pt>
                <c:pt idx="88">
                  <c:v>1888</c:v>
                </c:pt>
                <c:pt idx="89">
                  <c:v>1889</c:v>
                </c:pt>
                <c:pt idx="90">
                  <c:v>1890</c:v>
                </c:pt>
                <c:pt idx="91">
                  <c:v>1891</c:v>
                </c:pt>
                <c:pt idx="92">
                  <c:v>1892</c:v>
                </c:pt>
                <c:pt idx="93">
                  <c:v>1893</c:v>
                </c:pt>
                <c:pt idx="94">
                  <c:v>1894</c:v>
                </c:pt>
                <c:pt idx="95">
                  <c:v>1895</c:v>
                </c:pt>
                <c:pt idx="96">
                  <c:v>1896</c:v>
                </c:pt>
                <c:pt idx="97">
                  <c:v>1897</c:v>
                </c:pt>
                <c:pt idx="98">
                  <c:v>1898</c:v>
                </c:pt>
                <c:pt idx="99">
                  <c:v>1899</c:v>
                </c:pt>
                <c:pt idx="100">
                  <c:v>1900</c:v>
                </c:pt>
                <c:pt idx="101">
                  <c:v>1901</c:v>
                </c:pt>
                <c:pt idx="102">
                  <c:v>1902</c:v>
                </c:pt>
                <c:pt idx="103">
                  <c:v>1903</c:v>
                </c:pt>
                <c:pt idx="104">
                  <c:v>1904</c:v>
                </c:pt>
                <c:pt idx="105">
                  <c:v>1905</c:v>
                </c:pt>
                <c:pt idx="106">
                  <c:v>1906</c:v>
                </c:pt>
                <c:pt idx="107">
                  <c:v>1907</c:v>
                </c:pt>
                <c:pt idx="108">
                  <c:v>1908</c:v>
                </c:pt>
                <c:pt idx="109">
                  <c:v>1909</c:v>
                </c:pt>
                <c:pt idx="110">
                  <c:v>1910</c:v>
                </c:pt>
                <c:pt idx="111">
                  <c:v>1911</c:v>
                </c:pt>
                <c:pt idx="112">
                  <c:v>1912</c:v>
                </c:pt>
                <c:pt idx="113">
                  <c:v>1913</c:v>
                </c:pt>
                <c:pt idx="114">
                  <c:v>1914</c:v>
                </c:pt>
                <c:pt idx="115">
                  <c:v>1915</c:v>
                </c:pt>
                <c:pt idx="116">
                  <c:v>1916</c:v>
                </c:pt>
                <c:pt idx="117">
                  <c:v>1917</c:v>
                </c:pt>
                <c:pt idx="118">
                  <c:v>1918</c:v>
                </c:pt>
                <c:pt idx="119">
                  <c:v>1919</c:v>
                </c:pt>
                <c:pt idx="120">
                  <c:v>1920</c:v>
                </c:pt>
                <c:pt idx="121">
                  <c:v>1921</c:v>
                </c:pt>
                <c:pt idx="122">
                  <c:v>1922</c:v>
                </c:pt>
                <c:pt idx="123">
                  <c:v>1923</c:v>
                </c:pt>
              </c:numCache>
            </c:numRef>
          </c:xVal>
          <c:yVal>
            <c:numRef>
              <c:f>List1!$C$2:$C$125</c:f>
              <c:numCache>
                <c:formatCode>General</c:formatCode>
                <c:ptCount val="124"/>
                <c:pt idx="0">
                  <c:v>14</c:v>
                </c:pt>
                <c:pt idx="1">
                  <c:v>14</c:v>
                </c:pt>
                <c:pt idx="2">
                  <c:v>10</c:v>
                </c:pt>
                <c:pt idx="3">
                  <c:v>11</c:v>
                </c:pt>
                <c:pt idx="4">
                  <c:v>14</c:v>
                </c:pt>
                <c:pt idx="5">
                  <c:v>9</c:v>
                </c:pt>
                <c:pt idx="6">
                  <c:v>11</c:v>
                </c:pt>
                <c:pt idx="7">
                  <c:v>9</c:v>
                </c:pt>
                <c:pt idx="8">
                  <c:v>11</c:v>
                </c:pt>
                <c:pt idx="9">
                  <c:v>11</c:v>
                </c:pt>
                <c:pt idx="10">
                  <c:v>7</c:v>
                </c:pt>
                <c:pt idx="11">
                  <c:v>8</c:v>
                </c:pt>
                <c:pt idx="12">
                  <c:v>7</c:v>
                </c:pt>
                <c:pt idx="13">
                  <c:v>9</c:v>
                </c:pt>
                <c:pt idx="14">
                  <c:v>7</c:v>
                </c:pt>
                <c:pt idx="15">
                  <c:v>6</c:v>
                </c:pt>
                <c:pt idx="16">
                  <c:v>12</c:v>
                </c:pt>
                <c:pt idx="17">
                  <c:v>9</c:v>
                </c:pt>
                <c:pt idx="18">
                  <c:v>9</c:v>
                </c:pt>
                <c:pt idx="19">
                  <c:v>6</c:v>
                </c:pt>
                <c:pt idx="20">
                  <c:v>11</c:v>
                </c:pt>
                <c:pt idx="21">
                  <c:v>4</c:v>
                </c:pt>
                <c:pt idx="22">
                  <c:v>10</c:v>
                </c:pt>
                <c:pt idx="23">
                  <c:v>4</c:v>
                </c:pt>
                <c:pt idx="24">
                  <c:v>6</c:v>
                </c:pt>
                <c:pt idx="25">
                  <c:v>12</c:v>
                </c:pt>
                <c:pt idx="26">
                  <c:v>23</c:v>
                </c:pt>
                <c:pt idx="27">
                  <c:v>13</c:v>
                </c:pt>
                <c:pt idx="28">
                  <c:v>9</c:v>
                </c:pt>
                <c:pt idx="29">
                  <c:v>12</c:v>
                </c:pt>
                <c:pt idx="30">
                  <c:v>13</c:v>
                </c:pt>
                <c:pt idx="31">
                  <c:v>17</c:v>
                </c:pt>
                <c:pt idx="32">
                  <c:v>18</c:v>
                </c:pt>
                <c:pt idx="33">
                  <c:v>15</c:v>
                </c:pt>
                <c:pt idx="34">
                  <c:v>24</c:v>
                </c:pt>
                <c:pt idx="35">
                  <c:v>22</c:v>
                </c:pt>
                <c:pt idx="36">
                  <c:v>19</c:v>
                </c:pt>
                <c:pt idx="37">
                  <c:v>12</c:v>
                </c:pt>
                <c:pt idx="38">
                  <c:v>12</c:v>
                </c:pt>
                <c:pt idx="39">
                  <c:v>11</c:v>
                </c:pt>
                <c:pt idx="40">
                  <c:v>18</c:v>
                </c:pt>
                <c:pt idx="41">
                  <c:v>14</c:v>
                </c:pt>
                <c:pt idx="42">
                  <c:v>7</c:v>
                </c:pt>
                <c:pt idx="43">
                  <c:v>13</c:v>
                </c:pt>
                <c:pt idx="44">
                  <c:v>12</c:v>
                </c:pt>
                <c:pt idx="45">
                  <c:v>20</c:v>
                </c:pt>
                <c:pt idx="46">
                  <c:v>20</c:v>
                </c:pt>
                <c:pt idx="47">
                  <c:v>27</c:v>
                </c:pt>
                <c:pt idx="48">
                  <c:v>30</c:v>
                </c:pt>
                <c:pt idx="49">
                  <c:v>22</c:v>
                </c:pt>
                <c:pt idx="50">
                  <c:v>27</c:v>
                </c:pt>
                <c:pt idx="51">
                  <c:v>13</c:v>
                </c:pt>
                <c:pt idx="52">
                  <c:v>22</c:v>
                </c:pt>
                <c:pt idx="53">
                  <c:v>21</c:v>
                </c:pt>
                <c:pt idx="54">
                  <c:v>33</c:v>
                </c:pt>
                <c:pt idx="55">
                  <c:v>29</c:v>
                </c:pt>
                <c:pt idx="56">
                  <c:v>20</c:v>
                </c:pt>
                <c:pt idx="57">
                  <c:v>15</c:v>
                </c:pt>
                <c:pt idx="58">
                  <c:v>26</c:v>
                </c:pt>
                <c:pt idx="59">
                  <c:v>25</c:v>
                </c:pt>
                <c:pt idx="60">
                  <c:v>24</c:v>
                </c:pt>
                <c:pt idx="61">
                  <c:v>27</c:v>
                </c:pt>
                <c:pt idx="62">
                  <c:v>39</c:v>
                </c:pt>
                <c:pt idx="63">
                  <c:v>26</c:v>
                </c:pt>
                <c:pt idx="64">
                  <c:v>33</c:v>
                </c:pt>
                <c:pt idx="65">
                  <c:v>33</c:v>
                </c:pt>
                <c:pt idx="66">
                  <c:v>33</c:v>
                </c:pt>
                <c:pt idx="67">
                  <c:v>45</c:v>
                </c:pt>
                <c:pt idx="68">
                  <c:v>43</c:v>
                </c:pt>
                <c:pt idx="69">
                  <c:v>45</c:v>
                </c:pt>
                <c:pt idx="70">
                  <c:v>54</c:v>
                </c:pt>
                <c:pt idx="71">
                  <c:v>36</c:v>
                </c:pt>
                <c:pt idx="72">
                  <c:v>51</c:v>
                </c:pt>
                <c:pt idx="73">
                  <c:v>44</c:v>
                </c:pt>
                <c:pt idx="74">
                  <c:v>50</c:v>
                </c:pt>
                <c:pt idx="75">
                  <c:v>44</c:v>
                </c:pt>
                <c:pt idx="76">
                  <c:v>43</c:v>
                </c:pt>
                <c:pt idx="77">
                  <c:v>33</c:v>
                </c:pt>
                <c:pt idx="78">
                  <c:v>33</c:v>
                </c:pt>
                <c:pt idx="79">
                  <c:v>44</c:v>
                </c:pt>
                <c:pt idx="80">
                  <c:v>49</c:v>
                </c:pt>
                <c:pt idx="81">
                  <c:v>36</c:v>
                </c:pt>
                <c:pt idx="82">
                  <c:v>66</c:v>
                </c:pt>
                <c:pt idx="83">
                  <c:v>53</c:v>
                </c:pt>
                <c:pt idx="84">
                  <c:v>58</c:v>
                </c:pt>
                <c:pt idx="85">
                  <c:v>49</c:v>
                </c:pt>
                <c:pt idx="86">
                  <c:v>60</c:v>
                </c:pt>
                <c:pt idx="87">
                  <c:v>70</c:v>
                </c:pt>
                <c:pt idx="88">
                  <c:v>62</c:v>
                </c:pt>
                <c:pt idx="89">
                  <c:v>69</c:v>
                </c:pt>
                <c:pt idx="90">
                  <c:v>80</c:v>
                </c:pt>
                <c:pt idx="91">
                  <c:v>56</c:v>
                </c:pt>
                <c:pt idx="92">
                  <c:v>66</c:v>
                </c:pt>
                <c:pt idx="93">
                  <c:v>65</c:v>
                </c:pt>
                <c:pt idx="94">
                  <c:v>64</c:v>
                </c:pt>
                <c:pt idx="95">
                  <c:v>62</c:v>
                </c:pt>
                <c:pt idx="96">
                  <c:v>58</c:v>
                </c:pt>
                <c:pt idx="97">
                  <c:v>49</c:v>
                </c:pt>
                <c:pt idx="98">
                  <c:v>71</c:v>
                </c:pt>
                <c:pt idx="99">
                  <c:v>72</c:v>
                </c:pt>
                <c:pt idx="100">
                  <c:v>81</c:v>
                </c:pt>
                <c:pt idx="101">
                  <c:v>78</c:v>
                </c:pt>
                <c:pt idx="102">
                  <c:v>70</c:v>
                </c:pt>
                <c:pt idx="103">
                  <c:v>51</c:v>
                </c:pt>
                <c:pt idx="104">
                  <c:v>67</c:v>
                </c:pt>
                <c:pt idx="105">
                  <c:v>81</c:v>
                </c:pt>
                <c:pt idx="106">
                  <c:v>81</c:v>
                </c:pt>
                <c:pt idx="107">
                  <c:v>107</c:v>
                </c:pt>
                <c:pt idx="108">
                  <c:v>120</c:v>
                </c:pt>
                <c:pt idx="109">
                  <c:v>127</c:v>
                </c:pt>
                <c:pt idx="110">
                  <c:v>151</c:v>
                </c:pt>
                <c:pt idx="111">
                  <c:v>116</c:v>
                </c:pt>
                <c:pt idx="112">
                  <c:v>108</c:v>
                </c:pt>
                <c:pt idx="113">
                  <c:v>103</c:v>
                </c:pt>
                <c:pt idx="114">
                  <c:v>103</c:v>
                </c:pt>
                <c:pt idx="115">
                  <c:v>71</c:v>
                </c:pt>
                <c:pt idx="116">
                  <c:v>66</c:v>
                </c:pt>
                <c:pt idx="117">
                  <c:v>77</c:v>
                </c:pt>
                <c:pt idx="118">
                  <c:v>68</c:v>
                </c:pt>
                <c:pt idx="119">
                  <c:v>113</c:v>
                </c:pt>
                <c:pt idx="120">
                  <c:v>146</c:v>
                </c:pt>
                <c:pt idx="121">
                  <c:v>164</c:v>
                </c:pt>
                <c:pt idx="122">
                  <c:v>145</c:v>
                </c:pt>
                <c:pt idx="123">
                  <c:v>180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72064"/>
        <c:axId val="645369320"/>
      </c:scatterChart>
      <c:valAx>
        <c:axId val="645372064"/>
        <c:scaling>
          <c:orientation val="minMax"/>
          <c:max val="1925"/>
          <c:min val="1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69320"/>
        <c:crosses val="autoZero"/>
        <c:crossBetween val="midCat"/>
        <c:majorUnit val="5"/>
      </c:valAx>
      <c:valAx>
        <c:axId val="64536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72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List4!$F$1</c:f>
              <c:strCache>
                <c:ptCount val="1"/>
                <c:pt idx="0">
                  <c:v>Nemške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List4!$E$2:$E$6</c:f>
              <c:numCache>
                <c:formatCode>General</c:formatCode>
                <c:ptCount val="5"/>
                <c:pt idx="0">
                  <c:v>1820</c:v>
                </c:pt>
                <c:pt idx="1">
                  <c:v>1840</c:v>
                </c:pt>
                <c:pt idx="2">
                  <c:v>1860</c:v>
                </c:pt>
                <c:pt idx="3">
                  <c:v>1880</c:v>
                </c:pt>
                <c:pt idx="4">
                  <c:v>1900</c:v>
                </c:pt>
              </c:numCache>
            </c:numRef>
          </c:xVal>
          <c:yVal>
            <c:numRef>
              <c:f>List4!$F$2:$F$6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List4!$G$1</c:f>
              <c:strCache>
                <c:ptCount val="1"/>
                <c:pt idx="0">
                  <c:v>Slovenske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List4!$E$2:$E$6</c:f>
              <c:numCache>
                <c:formatCode>General</c:formatCode>
                <c:ptCount val="5"/>
                <c:pt idx="0">
                  <c:v>1820</c:v>
                </c:pt>
                <c:pt idx="1">
                  <c:v>1840</c:v>
                </c:pt>
                <c:pt idx="2">
                  <c:v>1860</c:v>
                </c:pt>
                <c:pt idx="3">
                  <c:v>1880</c:v>
                </c:pt>
                <c:pt idx="4">
                  <c:v>1900</c:v>
                </c:pt>
              </c:numCache>
            </c:numRef>
          </c:xVal>
          <c:yVal>
            <c:numRef>
              <c:f>List4!$G$2:$G$6</c:f>
              <c:numCache>
                <c:formatCode>General</c:formatCode>
                <c:ptCount val="5"/>
                <c:pt idx="0">
                  <c:v>5</c:v>
                </c:pt>
                <c:pt idx="1">
                  <c:v>16</c:v>
                </c:pt>
                <c:pt idx="2">
                  <c:v>28</c:v>
                </c:pt>
                <c:pt idx="3">
                  <c:v>38</c:v>
                </c:pt>
                <c:pt idx="4">
                  <c:v>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355600"/>
        <c:axId val="645356384"/>
      </c:scatterChart>
      <c:valAx>
        <c:axId val="645355600"/>
        <c:scaling>
          <c:orientation val="minMax"/>
          <c:max val="1900"/>
          <c:min val="18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56384"/>
        <c:crosses val="autoZero"/>
        <c:crossBetween val="midCat"/>
      </c:valAx>
      <c:valAx>
        <c:axId val="64535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45355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6T09:25:31.36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FDE2D-D3E6-4F62-9F86-848D3816CDC8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DE0A7-3EEF-4D4C-B094-77D6A1CE63A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093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Ograda stranske slik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 smtClean="0"/>
              <a:t>Nagrada je dvignila branost, vendar ni bila odločilna za branost!</a:t>
            </a:r>
          </a:p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50179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149BB5-E5F5-4E81-8454-6C0B8201B8FD}" type="slidenum">
              <a:rPr lang="sl-SI" altLang="sl-SI"/>
              <a:pPr/>
              <a:t>36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915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46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473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879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ročno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6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F0F95-E4BB-43D3-964C-37694C51ECF6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4D232-4F18-409B-86AD-D3DC667673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63923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81A5-9767-4796-9D01-5C3089E6A2F9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1EE3B-CEE7-4E3E-A6C1-DF4EAC49F10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8821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3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5" name="Prostoročno 4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D1E5-BCDE-4E51-8893-A84BAE21DC7A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AD2FC-E89E-459D-9047-13B36AD5354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4756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21D0-CA85-49AD-821B-88BD1C77C2E7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F8C20-7A00-47FA-BEFD-341CB0AF6FA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2489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F415-B021-47CA-9989-B8BD2B04BC98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F3763-13CC-4D38-A716-79AE580FD6F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74834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37BB-8389-4847-922A-364607A030C1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7A9D4-D43E-4FFA-8E03-3503F7C109A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19190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328E-0432-41F6-80A0-5502647B2143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664DE-921F-4296-93D0-146E0DF4921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06460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35E7B-9393-4DDC-8469-C066C4A63CFF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0875433" y="6421439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fld id="{19439A49-052D-4BBF-AD9D-E31BC54F871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8765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7852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D13F6-AD3F-4C48-9D07-112DF4DCF868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36AF7-6C14-4E1C-8BC5-FBA9B9567C2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42866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0850-2B9A-4A92-9F3C-7A49BD81443C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2BE9F-5781-4E31-BD45-BE5F5112B90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94997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77BA-00BF-4EC9-8386-F552CC861312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Ograda no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Ograda številke diapoz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12EB2-FD89-4F0C-B01A-1E632F5117E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82222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379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43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76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9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520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9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654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95880-460D-457B-BB96-94E14F8DB696}" type="datetimeFigureOut">
              <a:rPr lang="sl-SI" smtClean="0"/>
              <a:t>6. 12. 2020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E163-9C58-429E-A70A-2113FFBBBF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074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6" name="Prostoročno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028" name="Ograda naslova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  <a:endParaRPr lang="en-US" altLang="sl-SI" smtClean="0"/>
          </a:p>
        </p:txBody>
      </p:sp>
      <p:sp>
        <p:nvSpPr>
          <p:cNvPr id="1029" name="Ograda besedila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  <a:endParaRPr lang="en-US" altLang="sl-SI" smtClean="0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8439C5-5A9C-435A-B205-6051263A8CED}" type="datetimeFigureOut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12/6/2020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A4A696-F7EF-4B38-B495-FD3E6BE80356}" type="slidenum">
              <a:rPr lang="en-US" altLang="sl-SI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sl-SI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93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elovni_list_programov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bk.ac.at/germanistik/histr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elovni_list_programov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Delovni_list_programov_Microsoft_Excel_97-20033.xls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ome.izum.si/cobiss/nadomestilo/NadSeznam.asp?Leto=2010&amp;Tabela=1&amp;Status=2" TargetMode="Externa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Slovenske literarne količine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Knjige, bralci, avtorji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728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 Ljubljani izdane knjige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16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 Ljubljani izšle leposlovne knjige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156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 Ljubljani izšla periodika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760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Ljubljanska in kranjska knjižna produkcija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355374"/>
          <a:ext cx="10515600" cy="329184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l-SI" b="1" dirty="0">
                          <a:effectLst/>
                        </a:rPr>
                        <a:t>Obdobje</a:t>
                      </a:r>
                      <a:endParaRPr lang="sl-SI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>
                          <a:effectLst/>
                        </a:rPr>
                        <a:t>Kranj</a:t>
                      </a:r>
                      <a:endParaRPr lang="sl-SI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>
                          <a:effectLst/>
                        </a:rPr>
                        <a:t>Ljubljana</a:t>
                      </a:r>
                      <a:endParaRPr lang="sl-SI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>
                          <a:effectLst/>
                        </a:rPr>
                        <a:t>Razmerje</a:t>
                      </a:r>
                      <a:endParaRPr lang="sl-SI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1851–1870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767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sl-SI" dirty="0">
                          <a:effectLst/>
                        </a:rPr>
                        <a:t>1 : </a:t>
                      </a:r>
                      <a:r>
                        <a:rPr lang="sl-SI" dirty="0" smtClean="0">
                          <a:effectLst/>
                        </a:rPr>
                        <a:t>900 (0,1 %)</a:t>
                      </a:r>
                      <a:endParaRPr lang="sl-SI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1871–1890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1050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1891–1910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2176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sl-SI" dirty="0">
                          <a:effectLst/>
                        </a:rPr>
                        <a:t>1 : </a:t>
                      </a:r>
                      <a:r>
                        <a:rPr lang="sl-SI" dirty="0" smtClean="0">
                          <a:effectLst/>
                        </a:rPr>
                        <a:t>80 (1 %)</a:t>
                      </a:r>
                      <a:endParaRPr lang="sl-SI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1911–1930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45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3553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1931–1950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48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6989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1951–1970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314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23546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sl-SI" dirty="0">
                          <a:effectLst/>
                        </a:rPr>
                        <a:t>1 : </a:t>
                      </a:r>
                      <a:r>
                        <a:rPr lang="sl-SI" dirty="0" smtClean="0">
                          <a:effectLst/>
                        </a:rPr>
                        <a:t>45 (2,5 %)</a:t>
                      </a:r>
                      <a:endParaRPr lang="sl-SI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1971–1990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2405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92301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1991–2009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>
                          <a:effectLst/>
                        </a:rPr>
                        <a:t>12805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effectLst/>
                        </a:rPr>
                        <a:t>280044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2117124" y="6301946"/>
            <a:ext cx="3711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Delež provincialnih izdaj se povečuje.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2910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Delež leposlovja v knjižni produkciji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 1980 8 %</a:t>
            </a:r>
          </a:p>
          <a:p>
            <a:r>
              <a:rPr lang="sl-SI" dirty="0" smtClean="0"/>
              <a:t>po 1980 </a:t>
            </a:r>
            <a:r>
              <a:rPr lang="sl-SI" smtClean="0"/>
              <a:t>20 %</a:t>
            </a:r>
          </a:p>
        </p:txBody>
      </p:sp>
    </p:spTree>
    <p:extLst>
      <p:ext uri="{BB962C8B-B14F-4D97-AF65-F5344CB8AC3E}">
        <p14:creationId xmlns:p14="http://schemas.microsoft.com/office/powerpoint/2010/main" val="420407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Prevedena in izvirna dela pri Mohorjevi družbi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628776"/>
            <a:ext cx="6867525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9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Razmerje med izvirnim in prevedenim leposlovjem?	</a:t>
            </a:r>
          </a:p>
        </p:txBody>
      </p:sp>
      <p:graphicFrame>
        <p:nvGraphicFramePr>
          <p:cNvPr id="20483" name="Object 80"/>
          <p:cNvGraphicFramePr>
            <a:graphicFrameLocks noChangeAspect="1"/>
          </p:cNvGraphicFramePr>
          <p:nvPr>
            <p:ph idx="1"/>
          </p:nvPr>
        </p:nvGraphicFramePr>
        <p:xfrm>
          <a:off x="2314576" y="2339976"/>
          <a:ext cx="7597775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2447803" imgH="981193" progId="Excel.Sheet.8">
                  <p:embed/>
                </p:oleObj>
              </mc:Choice>
              <mc:Fallback>
                <p:oleObj name="Worksheet" r:id="rId3" imgW="2447803" imgH="98119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6" y="2339976"/>
                        <a:ext cx="7597775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37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08710" y="452718"/>
            <a:ext cx="8407770" cy="1400530"/>
          </a:xfrm>
        </p:spPr>
        <p:txBody>
          <a:bodyPr>
            <a:noAutofit/>
          </a:bodyPr>
          <a:lstStyle/>
          <a:p>
            <a:r>
              <a:rPr lang="sl-SI" sz="3200" dirty="0"/>
              <a:t>10-kratno </a:t>
            </a:r>
            <a:r>
              <a:rPr lang="sl-SI" sz="3200"/>
              <a:t>povečanje slovenske romaneskne </a:t>
            </a:r>
            <a:r>
              <a:rPr lang="sl-SI" sz="3200" dirty="0"/>
              <a:t>produkcije v 25 letih</a:t>
            </a:r>
            <a:endParaRPr lang="sl-SI" sz="32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135560" y="1772816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865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/>
              <a:t>Produkcija slovenskega zgodovinskega romana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524001" y="1763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524000" y="1462089"/>
          <a:ext cx="9144000" cy="537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Grafikon" r:id="rId3" imgW="4733883" imgH="2962317" progId="Excel.Chart.8">
                  <p:embed/>
                </p:oleObj>
              </mc:Choice>
              <mc:Fallback>
                <p:oleObj name="Grafikon" r:id="rId3" imgW="4733883" imgH="296231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62089"/>
                        <a:ext cx="9144000" cy="537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524001" y="47254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112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3919" y="225082"/>
            <a:ext cx="10515600" cy="1325563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Nemški zgodovinski roman</a:t>
            </a:r>
          </a:p>
        </p:txBody>
      </p:sp>
      <p:pic>
        <p:nvPicPr>
          <p:cNvPr id="13315" name="Picture 7" descr="nem_zgr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5" y="1154113"/>
            <a:ext cx="8713788" cy="4487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1847850" y="5805488"/>
            <a:ext cx="8496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l-SI" altLang="sl-SI">
                <a:hlinkClick r:id="rId3"/>
              </a:rPr>
              <a:t>http://www.uibk.ac.at/germanistik/histrom/</a:t>
            </a:r>
            <a:r>
              <a:rPr lang="sl-SI" altLang="sl-SI"/>
              <a:t> -- Projekt Historischer Roman, Institut für Germanistik, Universität Innsbruck  </a:t>
            </a:r>
          </a:p>
        </p:txBody>
      </p:sp>
    </p:spTree>
    <p:extLst>
      <p:ext uri="{BB962C8B-B14F-4D97-AF65-F5344CB8AC3E}">
        <p14:creationId xmlns:p14="http://schemas.microsoft.com/office/powerpoint/2010/main" val="239091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Knjižna produkcija ljubljanskih založb skozi stoletja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698499" y="1714504"/>
          <a:ext cx="5224506" cy="450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057"/>
                <a:gridCol w="3063449"/>
              </a:tblGrid>
              <a:tr h="500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Obdobje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Ljubljana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1851–1870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767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1871–1890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1050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1891–1910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2176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1911–1930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3553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1931–1950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>
                          <a:effectLst/>
                        </a:rPr>
                        <a:t>6989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1951–1970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</a:rPr>
                        <a:t>23.546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1971–1990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</a:rPr>
                        <a:t>92.301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500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>
                          <a:effectLst/>
                        </a:rPr>
                        <a:t>1991–2009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effectLst/>
                        </a:rPr>
                        <a:t>280.044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7658100" y="2032000"/>
            <a:ext cx="401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Do 1950 je rast produkcije 75-odstotna na vsakih 20 let</a:t>
            </a:r>
            <a:r>
              <a:rPr lang="sl-SI" sz="3200" smtClean="0"/>
              <a:t>, po </a:t>
            </a:r>
            <a:r>
              <a:rPr lang="sl-SI" sz="3200" dirty="0" smtClean="0"/>
              <a:t>1950 pa se produkcija knjig na vsakih 20 </a:t>
            </a:r>
            <a:r>
              <a:rPr lang="sl-SI" sz="3200" smtClean="0"/>
              <a:t>let celo potroji</a:t>
            </a:r>
            <a:r>
              <a:rPr lang="sl-SI" sz="3200" dirty="0" smtClean="0"/>
              <a:t>.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5743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>
            <a:normAutofit fontScale="90000"/>
          </a:bodyPr>
          <a:lstStyle/>
          <a:p>
            <a:r>
              <a:rPr lang="sl-SI" sz="4000"/>
              <a:t>Kmečka povest iz zgodovinski roman do 1945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1" y="18870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524001" y="1268413"/>
          <a:ext cx="4500563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Grafikon" r:id="rId3" imgW="4629235" imgH="2714752" progId="Excel.Sheet.8">
                  <p:embed/>
                </p:oleObj>
              </mc:Choice>
              <mc:Fallback>
                <p:oleObj name="Grafikon" r:id="rId3" imgW="4629235" imgH="271475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268413"/>
                        <a:ext cx="4500563" cy="360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524001" y="19155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6000750" y="3284538"/>
          <a:ext cx="4667250" cy="35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afikon" r:id="rId5" imgW="4667165" imgH="2657517" progId="Excel.Sheet.8">
                  <p:embed/>
                </p:oleObj>
              </mc:Choice>
              <mc:Fallback>
                <p:oleObj name="Grafikon" r:id="rId5" imgW="4667165" imgH="265751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3284538"/>
                        <a:ext cx="4667250" cy="357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682750" y="4889500"/>
            <a:ext cx="258256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>
                <a:solidFill>
                  <a:srgbClr val="FF3300"/>
                </a:solidFill>
              </a:rPr>
              <a:t>Zgodovinski roman </a:t>
            </a:r>
          </a:p>
          <a:p>
            <a:r>
              <a:rPr lang="sl-SI"/>
              <a:t>194 naslovov</a:t>
            </a:r>
          </a:p>
          <a:p>
            <a:r>
              <a:rPr lang="sl-SI"/>
              <a:t>9,3 mio besed</a:t>
            </a:r>
          </a:p>
          <a:p>
            <a:r>
              <a:rPr lang="sl-SI"/>
              <a:t>povpr. 48.000 besed/delo</a:t>
            </a:r>
          </a:p>
          <a:p>
            <a:r>
              <a:rPr lang="sl-SI"/>
              <a:t>71 avtorjev</a:t>
            </a:r>
          </a:p>
          <a:p>
            <a:r>
              <a:rPr lang="sl-SI"/>
              <a:t>vrhovi 5 let pred kmečko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291263" y="1431925"/>
            <a:ext cx="25825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l-SI">
                <a:solidFill>
                  <a:srgbClr val="FF3300"/>
                </a:solidFill>
              </a:rPr>
              <a:t>Kmečka povest</a:t>
            </a:r>
          </a:p>
          <a:p>
            <a:r>
              <a:rPr lang="sl-SI"/>
              <a:t>235 naslovov</a:t>
            </a:r>
          </a:p>
          <a:p>
            <a:r>
              <a:rPr lang="sl-SI"/>
              <a:t>7,7 mio besed</a:t>
            </a:r>
          </a:p>
          <a:p>
            <a:r>
              <a:rPr lang="sl-SI"/>
              <a:t>povpr. 33.000 besed/delo</a:t>
            </a:r>
          </a:p>
          <a:p>
            <a:r>
              <a:rPr lang="sl-SI"/>
              <a:t>86 avtorjev</a:t>
            </a:r>
          </a:p>
        </p:txBody>
      </p:sp>
    </p:spTree>
    <p:extLst>
      <p:ext uri="{BB962C8B-B14F-4D97-AF65-F5344CB8AC3E}">
        <p14:creationId xmlns:p14="http://schemas.microsoft.com/office/powerpoint/2010/main" val="1345828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Daljšanje pripovedne proze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524001" y="18965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524000" y="1423989"/>
          <a:ext cx="9144000" cy="538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afikon" r:id="rId3" imgW="4581483" imgH="2705269" progId="Excel.Chart.8">
                  <p:embed/>
                </p:oleObj>
              </mc:Choice>
              <mc:Fallback>
                <p:oleObj name="Grafikon" r:id="rId3" imgW="4581483" imgH="270526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23989"/>
                        <a:ext cx="9144000" cy="538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293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Produkcija slovenskega FR</a:t>
            </a:r>
          </a:p>
        </p:txBody>
      </p:sp>
      <p:pic>
        <p:nvPicPr>
          <p:cNvPr id="44035" name="Grafikon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557339"/>
            <a:ext cx="69850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120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/>
              <a:t>Feljtonski romani po jezikih originala</a:t>
            </a:r>
            <a:r>
              <a:rPr lang="sl-SI" altLang="sl-SI" sz="4000"/>
              <a:t> </a:t>
            </a:r>
          </a:p>
        </p:txBody>
      </p:sp>
      <p:sp>
        <p:nvSpPr>
          <p:cNvPr id="59563" name="Rectangle 171"/>
          <p:cNvSpPr>
            <a:spLocks noGrp="1" noChangeArrowheads="1"/>
          </p:cNvSpPr>
          <p:nvPr>
            <p:ph type="body" idx="1"/>
          </p:nvPr>
        </p:nvSpPr>
        <p:spPr>
          <a:xfrm>
            <a:off x="5988050" y="1700213"/>
            <a:ext cx="3924300" cy="44640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sl-SI" altLang="sl-SI" sz="2000" b="1" dirty="0">
                <a:latin typeface="Times New Roman" panose="02020603050405020304" pitchFamily="18" charset="0"/>
              </a:rPr>
              <a:t>  Do 1900     1900–1918  Skupaj		</a:t>
            </a:r>
            <a:endParaRPr lang="sl-SI" altLang="sl-SI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>
                <a:latin typeface="Times New Roman" panose="02020603050405020304" pitchFamily="18" charset="0"/>
              </a:rPr>
              <a:t>sl	</a:t>
            </a:r>
            <a:r>
              <a:rPr lang="sl-SI" altLang="sl-SI" sz="2000" dirty="0">
                <a:latin typeface="Times New Roman" panose="02020603050405020304" pitchFamily="18" charset="0"/>
              </a:rPr>
              <a:t>6	58	64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fr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9	48	57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an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5	26	31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>
                <a:latin typeface="Times New Roman" panose="02020603050405020304" pitchFamily="18" charset="0"/>
              </a:rPr>
              <a:t>ne	</a:t>
            </a:r>
            <a:r>
              <a:rPr lang="sl-SI" altLang="sl-SI" sz="2000" dirty="0">
                <a:latin typeface="Times New Roman" panose="02020603050405020304" pitchFamily="18" charset="0"/>
              </a:rPr>
              <a:t>2	22	24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ru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10	11	21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hr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3	12	15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pl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2	12	14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čš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7	4	11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>
                <a:latin typeface="Times New Roman" panose="02020603050405020304" pitchFamily="18" charset="0"/>
              </a:rPr>
              <a:t>it	</a:t>
            </a:r>
            <a:r>
              <a:rPr lang="sl-SI" altLang="sl-SI" sz="2000" dirty="0">
                <a:latin typeface="Times New Roman" panose="02020603050405020304" pitchFamily="18" charset="0"/>
              </a:rPr>
              <a:t>4	0	4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>
                <a:latin typeface="Times New Roman" panose="02020603050405020304" pitchFamily="18" charset="0"/>
              </a:rPr>
              <a:t>dan	</a:t>
            </a:r>
            <a:r>
              <a:rPr lang="sl-SI" altLang="sl-SI" sz="2000" dirty="0">
                <a:latin typeface="Times New Roman" panose="02020603050405020304" pitchFamily="18" charset="0"/>
              </a:rPr>
              <a:t>2	1	3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šp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	3	3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 err="1">
                <a:latin typeface="Times New Roman" panose="02020603050405020304" pitchFamily="18" charset="0"/>
              </a:rPr>
              <a:t>fl</a:t>
            </a:r>
            <a:r>
              <a:rPr lang="sl-SI" altLang="sl-SI" sz="2000" b="1" dirty="0">
                <a:latin typeface="Times New Roman" panose="02020603050405020304" pitchFamily="18" charset="0"/>
              </a:rPr>
              <a:t>	</a:t>
            </a:r>
            <a:r>
              <a:rPr lang="sl-SI" altLang="sl-SI" sz="2000" dirty="0">
                <a:latin typeface="Times New Roman" panose="02020603050405020304" pitchFamily="18" charset="0"/>
              </a:rPr>
              <a:t>	1	1	</a:t>
            </a:r>
          </a:p>
          <a:p>
            <a:pPr>
              <a:lnSpc>
                <a:spcPct val="80000"/>
              </a:lnSpc>
              <a:defRPr/>
            </a:pPr>
            <a:r>
              <a:rPr lang="sl-SI" altLang="sl-SI" sz="2000" b="1" dirty="0">
                <a:latin typeface="Times New Roman" panose="02020603050405020304" pitchFamily="18" charset="0"/>
              </a:rPr>
              <a:t>?	</a:t>
            </a:r>
            <a:r>
              <a:rPr lang="sl-SI" altLang="sl-SI" sz="2000" dirty="0">
                <a:latin typeface="Times New Roman" panose="02020603050405020304" pitchFamily="18" charset="0"/>
              </a:rPr>
              <a:t>	2	2	</a:t>
            </a:r>
          </a:p>
          <a:p>
            <a:pPr>
              <a:lnSpc>
                <a:spcPct val="80000"/>
              </a:lnSpc>
              <a:defRPr/>
            </a:pPr>
            <a:endParaRPr lang="sl-SI" altLang="sl-SI" sz="2000" dirty="0"/>
          </a:p>
        </p:txBody>
      </p:sp>
      <p:sp>
        <p:nvSpPr>
          <p:cNvPr id="45060" name="Rectangle 41"/>
          <p:cNvSpPr>
            <a:spLocks noChangeArrowheads="1"/>
          </p:cNvSpPr>
          <p:nvPr/>
        </p:nvSpPr>
        <p:spPr bwMode="auto">
          <a:xfrm>
            <a:off x="1919288" y="1773238"/>
            <a:ext cx="295275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1800" b="1">
                <a:solidFill>
                  <a:srgbClr val="000000"/>
                </a:solidFill>
                <a:latin typeface="Times New Roman" panose="02020603050405020304" pitchFamily="18" charset="0"/>
              </a:rPr>
              <a:t>	Do 1900	1900–18	</a:t>
            </a:r>
            <a:endParaRPr lang="sl-SI" altLang="sl-SI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1800" b="1">
                <a:solidFill>
                  <a:srgbClr val="000000"/>
                </a:solidFill>
                <a:latin typeface="Times New Roman" panose="02020603050405020304" pitchFamily="18" charset="0"/>
              </a:rPr>
              <a:t>slovenski	 </a:t>
            </a:r>
            <a:r>
              <a:rPr lang="sl-SI" altLang="sl-SI" sz="1800">
                <a:solidFill>
                  <a:srgbClr val="000000"/>
                </a:solidFill>
                <a:latin typeface="Times New Roman" panose="02020603050405020304" pitchFamily="18" charset="0"/>
              </a:rPr>
              <a:t>12 %	29 %	</a:t>
            </a:r>
            <a:endParaRPr lang="sl-SI" altLang="sl-SI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1800" b="1">
                <a:solidFill>
                  <a:srgbClr val="000000"/>
                </a:solidFill>
                <a:latin typeface="Times New Roman" panose="02020603050405020304" pitchFamily="18" charset="0"/>
              </a:rPr>
              <a:t>slovanski	 </a:t>
            </a:r>
            <a:r>
              <a:rPr lang="sl-SI" altLang="sl-SI" sz="1800">
                <a:solidFill>
                  <a:srgbClr val="000000"/>
                </a:solidFill>
                <a:latin typeface="Times New Roman" panose="02020603050405020304" pitchFamily="18" charset="0"/>
              </a:rPr>
              <a:t>44 %	19 %	</a:t>
            </a:r>
            <a:endParaRPr lang="sl-SI" altLang="sl-SI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l-SI" altLang="sl-SI" sz="1800" b="1">
                <a:solidFill>
                  <a:srgbClr val="000000"/>
                </a:solidFill>
                <a:latin typeface="Times New Roman" panose="02020603050405020304" pitchFamily="18" charset="0"/>
              </a:rPr>
              <a:t>svetovni	 </a:t>
            </a:r>
            <a:r>
              <a:rPr lang="sl-SI" altLang="sl-SI" sz="1800">
                <a:solidFill>
                  <a:srgbClr val="000000"/>
                </a:solidFill>
                <a:latin typeface="Times New Roman" panose="02020603050405020304" pitchFamily="18" charset="0"/>
              </a:rPr>
              <a:t>44 %	52 %	</a:t>
            </a:r>
          </a:p>
        </p:txBody>
      </p:sp>
    </p:spTree>
    <p:extLst>
      <p:ext uri="{BB962C8B-B14F-4D97-AF65-F5344CB8AC3E}">
        <p14:creationId xmlns:p14="http://schemas.microsoft.com/office/powerpoint/2010/main" val="3111789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Slovenska knjižna </a:t>
            </a:r>
            <a:r>
              <a:rPr lang="sl-SI" smtClean="0"/>
              <a:t>produkcija 2014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13795" y="1732450"/>
            <a:ext cx="10380282" cy="4322362"/>
          </a:xfrm>
        </p:spPr>
        <p:txBody>
          <a:bodyPr>
            <a:noAutofit/>
          </a:bodyPr>
          <a:lstStyle/>
          <a:p>
            <a:r>
              <a:rPr lang="sl-SI" sz="3200" dirty="0" smtClean="0">
                <a:effectLst/>
              </a:rPr>
              <a:t>5331 knjig (rekord </a:t>
            </a:r>
            <a:r>
              <a:rPr lang="sl-SI" sz="3200" dirty="0">
                <a:effectLst/>
              </a:rPr>
              <a:t>2008 – </a:t>
            </a:r>
            <a:r>
              <a:rPr lang="sl-SI" sz="3200" dirty="0" smtClean="0">
                <a:effectLst/>
              </a:rPr>
              <a:t>6358 knjig): </a:t>
            </a:r>
            <a:r>
              <a:rPr lang="sl-SI" dirty="0">
                <a:effectLst/>
              </a:rPr>
              <a:t>22 % </a:t>
            </a:r>
            <a:r>
              <a:rPr lang="sl-SI" dirty="0" smtClean="0">
                <a:effectLst/>
              </a:rPr>
              <a:t>(1/5) ponatisov, </a:t>
            </a:r>
            <a:r>
              <a:rPr lang="sl-SI" dirty="0">
                <a:effectLst/>
              </a:rPr>
              <a:t>66 % </a:t>
            </a:r>
            <a:r>
              <a:rPr lang="sl-SI" dirty="0" smtClean="0">
                <a:effectLst/>
              </a:rPr>
              <a:t>(2/3) izvirnih </a:t>
            </a:r>
            <a:endParaRPr lang="sl-SI" sz="3200" dirty="0">
              <a:effectLst/>
            </a:endParaRPr>
          </a:p>
          <a:p>
            <a:pPr lvl="1"/>
            <a:r>
              <a:rPr lang="sl-SI" sz="2800" dirty="0" smtClean="0">
                <a:effectLst/>
              </a:rPr>
              <a:t>1434 (27 %) leposlovje: 713 </a:t>
            </a:r>
            <a:r>
              <a:rPr lang="sl-SI" sz="2800" dirty="0">
                <a:effectLst/>
              </a:rPr>
              <a:t>izvirnega in 721 </a:t>
            </a:r>
            <a:r>
              <a:rPr lang="sl-SI" sz="2800" dirty="0" smtClean="0">
                <a:effectLst/>
              </a:rPr>
              <a:t>prevedenega</a:t>
            </a:r>
            <a:endParaRPr lang="sl-SI" sz="2800" dirty="0">
              <a:effectLst/>
            </a:endParaRPr>
          </a:p>
          <a:p>
            <a:pPr lvl="2"/>
            <a:r>
              <a:rPr lang="sl-SI" sz="2400" dirty="0" smtClean="0">
                <a:effectLst/>
              </a:rPr>
              <a:t>616 </a:t>
            </a:r>
            <a:r>
              <a:rPr lang="sl-SI" sz="2400" dirty="0">
                <a:effectLst/>
              </a:rPr>
              <a:t>(43 %) romanov: od tega 173 (28 % = </a:t>
            </a:r>
            <a:r>
              <a:rPr lang="sl-SI" sz="2400" dirty="0" smtClean="0">
                <a:effectLst/>
              </a:rPr>
              <a:t>manj kot 1/3) izvirnih </a:t>
            </a:r>
            <a:r>
              <a:rPr lang="sl-SI" sz="2400" dirty="0">
                <a:effectLst/>
              </a:rPr>
              <a:t>in 440 prevedenih </a:t>
            </a:r>
            <a:endParaRPr lang="sl-SI" sz="2400" dirty="0" smtClean="0">
              <a:effectLst/>
            </a:endParaRPr>
          </a:p>
          <a:p>
            <a:pPr lvl="2"/>
            <a:r>
              <a:rPr lang="sl-SI" sz="2400" dirty="0" smtClean="0">
                <a:effectLst/>
              </a:rPr>
              <a:t>otroška </a:t>
            </a:r>
            <a:r>
              <a:rPr lang="sl-SI" sz="2400" dirty="0">
                <a:effectLst/>
              </a:rPr>
              <a:t>lit. (29 %: 253 slovenskih in 160 tujih</a:t>
            </a:r>
            <a:r>
              <a:rPr lang="sl-SI" sz="2400" dirty="0" smtClean="0">
                <a:effectLst/>
              </a:rPr>
              <a:t>!)</a:t>
            </a:r>
          </a:p>
          <a:p>
            <a:pPr lvl="2"/>
            <a:r>
              <a:rPr lang="sl-SI" sz="2400" dirty="0" smtClean="0">
                <a:effectLst/>
              </a:rPr>
              <a:t>14 </a:t>
            </a:r>
            <a:r>
              <a:rPr lang="sl-SI" sz="2400" dirty="0">
                <a:effectLst/>
              </a:rPr>
              <a:t>% </a:t>
            </a:r>
            <a:r>
              <a:rPr lang="sl-SI" sz="2400" dirty="0" smtClean="0">
                <a:effectLst/>
              </a:rPr>
              <a:t>pesmi</a:t>
            </a:r>
          </a:p>
          <a:p>
            <a:pPr lvl="2"/>
            <a:r>
              <a:rPr lang="sl-SI" sz="2400" dirty="0" smtClean="0">
                <a:effectLst/>
              </a:rPr>
              <a:t>kratka </a:t>
            </a:r>
            <a:r>
              <a:rPr lang="sl-SI" sz="2400" dirty="0">
                <a:effectLst/>
              </a:rPr>
              <a:t>proza 8 %, otroška poezija 3 % drama 1 </a:t>
            </a:r>
            <a:r>
              <a:rPr lang="sl-SI" sz="2400" dirty="0" smtClean="0">
                <a:effectLst/>
              </a:rPr>
              <a:t>%</a:t>
            </a: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53081" y="5972432"/>
            <a:ext cx="9321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mtClean="0"/>
              <a:t>Viri: </a:t>
            </a:r>
          </a:p>
          <a:p>
            <a:r>
              <a:rPr lang="sl-SI" smtClean="0"/>
              <a:t>Igor Bratož: Občudovanja vreden ples številk, </a:t>
            </a:r>
            <a:r>
              <a:rPr lang="sl-SI" i="1" smtClean="0"/>
              <a:t>Delo</a:t>
            </a:r>
            <a:r>
              <a:rPr lang="sl-SI" smtClean="0"/>
              <a:t> 21. nov. 2015. 19. </a:t>
            </a:r>
          </a:p>
          <a:p>
            <a:r>
              <a:rPr lang="sl-SI" smtClean="0"/>
              <a:t>Statistični urad RS. 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713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Koliko je </a:t>
            </a:r>
            <a:r>
              <a:rPr lang="sl-SI" dirty="0" smtClean="0"/>
              <a:t>bilo piscev </a:t>
            </a:r>
            <a:r>
              <a:rPr lang="sl-SI" dirty="0" smtClean="0"/>
              <a:t>na </a:t>
            </a:r>
            <a:r>
              <a:rPr lang="sl-SI" dirty="0" smtClean="0"/>
              <a:t>Slovenskem 2015?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17.344 avtorjev leta 2015 </a:t>
            </a:r>
            <a:r>
              <a:rPr lang="sl-SI" sz="2400" dirty="0" smtClean="0"/>
              <a:t>(0,85 </a:t>
            </a:r>
            <a:r>
              <a:rPr lang="sl-SI" sz="2400" dirty="0"/>
              <a:t>% </a:t>
            </a:r>
            <a:r>
              <a:rPr lang="sl-SI" sz="2400" dirty="0" smtClean="0"/>
              <a:t>populacije</a:t>
            </a:r>
            <a:r>
              <a:rPr lang="sl-SI" sz="2400" dirty="0" smtClean="0"/>
              <a:t>)</a:t>
            </a:r>
            <a:endParaRPr lang="sl-SI" sz="2400" dirty="0"/>
          </a:p>
          <a:p>
            <a:r>
              <a:rPr lang="sl-SI" sz="2400" dirty="0"/>
              <a:t>2.152.950 izposoj</a:t>
            </a:r>
          </a:p>
          <a:p>
            <a:pPr lvl="1"/>
            <a:r>
              <a:rPr lang="sl-SI" sz="2000" dirty="0" smtClean="0"/>
              <a:t>več </a:t>
            </a:r>
            <a:r>
              <a:rPr lang="sl-SI" sz="2000" dirty="0"/>
              <a:t>kot 1000 izposoj ima 329 avtorjev </a:t>
            </a:r>
            <a:r>
              <a:rPr lang="sl-SI" sz="2000" dirty="0" smtClean="0"/>
              <a:t>(2 </a:t>
            </a:r>
            <a:r>
              <a:rPr lang="sl-SI" sz="2000" dirty="0"/>
              <a:t>%), ki pokrijejo 58 % vseh </a:t>
            </a:r>
            <a:r>
              <a:rPr lang="sl-SI" sz="2000" dirty="0" smtClean="0"/>
              <a:t>izposoj</a:t>
            </a:r>
          </a:p>
          <a:p>
            <a:pPr lvl="1"/>
            <a:r>
              <a:rPr lang="sl-SI" sz="2000" dirty="0" smtClean="0"/>
              <a:t>več </a:t>
            </a:r>
            <a:r>
              <a:rPr lang="sl-SI" sz="2000" dirty="0"/>
              <a:t>kot 100 izposoj ima 3009 avtorjev (</a:t>
            </a:r>
            <a:r>
              <a:rPr lang="sl-SI" sz="2000" dirty="0" smtClean="0"/>
              <a:t>18 </a:t>
            </a:r>
            <a:r>
              <a:rPr lang="sl-SI" sz="2000" dirty="0"/>
              <a:t>%), njihov delež pa je že 95 </a:t>
            </a:r>
            <a:r>
              <a:rPr lang="sl-SI" sz="2000" dirty="0" smtClean="0"/>
              <a:t>%</a:t>
            </a:r>
          </a:p>
          <a:p>
            <a:r>
              <a:rPr lang="sl-SI" sz="2400" dirty="0" smtClean="0"/>
              <a:t>primer Sr. Dobrava pri Kropi: od 450 prebivalcev jih objavlja 15 = 3 %</a:t>
            </a:r>
          </a:p>
          <a:p>
            <a:r>
              <a:rPr lang="sl-SI" sz="2400" dirty="0" smtClean="0"/>
              <a:t>+ </a:t>
            </a:r>
            <a:r>
              <a:rPr lang="sl-SI" sz="2400" dirty="0" err="1" smtClean="0"/>
              <a:t>tviti</a:t>
            </a:r>
            <a:r>
              <a:rPr lang="sl-SI" sz="2400" dirty="0" smtClean="0"/>
              <a:t>, </a:t>
            </a:r>
            <a:r>
              <a:rPr lang="sl-SI" sz="2400" dirty="0" err="1" smtClean="0"/>
              <a:t>Youtube</a:t>
            </a:r>
            <a:r>
              <a:rPr lang="sl-SI" sz="2400" dirty="0" smtClean="0"/>
              <a:t>, Wikipedija, blogi, časopisni komentarji, slike, Dobre knjige.si, </a:t>
            </a:r>
            <a:r>
              <a:rPr lang="sl-SI" sz="2400" strike="sngStrike" dirty="0" err="1" smtClean="0">
                <a:effectLst/>
              </a:rPr>
              <a:t>facebook</a:t>
            </a:r>
            <a:r>
              <a:rPr lang="sl-SI" sz="2400" strike="sngStrike" dirty="0" smtClean="0">
                <a:effectLst/>
              </a:rPr>
              <a:t>, diplome</a:t>
            </a:r>
            <a:endParaRPr lang="sl-SI" sz="2400" dirty="0">
              <a:effectLst/>
            </a:endParaRPr>
          </a:p>
          <a:p>
            <a:r>
              <a:rPr lang="sl-SI" sz="2400" dirty="0" smtClean="0"/>
              <a:t>civilizacijski cilj je doseči 7-odstotni delež kreativne/podjetne/aktivne populacije</a:t>
            </a:r>
          </a:p>
          <a:p>
            <a:endParaRPr lang="sl-SI" sz="2400" dirty="0"/>
          </a:p>
          <a:p>
            <a:pPr marL="36900" indent="0">
              <a:buNone/>
            </a:pPr>
            <a:r>
              <a:rPr lang="sl-SI" sz="2400" dirty="0" smtClean="0"/>
              <a:t>Vir: </a:t>
            </a:r>
            <a:r>
              <a:rPr lang="sl-SI" dirty="0" smtClean="0"/>
              <a:t>Knjižnično nadomestilo, </a:t>
            </a:r>
            <a:r>
              <a:rPr lang="sl-SI" dirty="0" err="1" smtClean="0"/>
              <a:t>Cobiss</a:t>
            </a:r>
            <a:endParaRPr lang="sl-SI" sz="2000" dirty="0" smtClean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2940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Živi avtorji leta 2017 v Sloveniji izdanih knjig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17.141 vseh</a:t>
            </a:r>
          </a:p>
          <a:p>
            <a:r>
              <a:rPr lang="sl-SI" dirty="0" smtClean="0"/>
              <a:t>leposlovnih? </a:t>
            </a:r>
            <a:r>
              <a:rPr lang="sl-SI" smtClean="0"/>
              <a:t>~ 3428 </a:t>
            </a:r>
            <a:r>
              <a:rPr lang="sl-SI" dirty="0" smtClean="0"/>
              <a:t>(</a:t>
            </a:r>
            <a:r>
              <a:rPr lang="sl-SI" smtClean="0"/>
              <a:t>20 %)</a:t>
            </a:r>
          </a:p>
          <a:p>
            <a:pPr lvl="1"/>
            <a:r>
              <a:rPr lang="sl-SI" smtClean="0"/>
              <a:t>prevedena &amp; izvirna</a:t>
            </a:r>
          </a:p>
          <a:p>
            <a:pPr lvl="1"/>
            <a:r>
              <a:rPr lang="sl-SI"/>
              <a:t>p</a:t>
            </a:r>
            <a:r>
              <a:rPr lang="sl-SI" smtClean="0"/>
              <a:t>onatisi &amp; prvi natisi</a:t>
            </a:r>
          </a:p>
          <a:p>
            <a:pPr lvl="1"/>
            <a:r>
              <a:rPr lang="sl-SI"/>
              <a:t>z</a:t>
            </a:r>
            <a:r>
              <a:rPr lang="sl-SI" smtClean="0"/>
              <a:t>a odrasle &amp; za mladino</a:t>
            </a:r>
            <a:endParaRPr lang="sl-SI" dirty="0" smtClean="0"/>
          </a:p>
          <a:p>
            <a:pPr lvl="2"/>
            <a:r>
              <a:rPr lang="sl-SI" smtClean="0"/>
              <a:t>130 romanov, 200 pesniških zbirk …</a:t>
            </a:r>
          </a:p>
          <a:p>
            <a:pPr lvl="2"/>
            <a:endParaRPr lang="sl-SI" smtClean="0"/>
          </a:p>
          <a:p>
            <a:r>
              <a:rPr lang="sl-SI" smtClean="0"/>
              <a:t>literatura, ki je Cobiss ne registrira: na spletu, film, video, igrice, grafiti, glasbena besedila …</a:t>
            </a:r>
            <a:endParaRPr lang="sl-SI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781643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2019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25.000 avtorjev v </a:t>
            </a:r>
            <a:r>
              <a:rPr lang="sl-SI" dirty="0" err="1" smtClean="0"/>
              <a:t>Cobissu</a:t>
            </a:r>
            <a:r>
              <a:rPr lang="sl-SI" dirty="0" smtClean="0"/>
              <a:t> (1,25 % slovenske populacije)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81687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latin typeface="Arial" panose="020B0604020202020204" pitchFamily="34" charset="0"/>
              </a:rPr>
              <a:t>Knjižna produkcija po 2. svetovni vojni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Med 1975 in 1990 je izšlo povprečno 2000 naslovov letno. </a:t>
            </a:r>
          </a:p>
          <a:p>
            <a:r>
              <a:rPr lang="sl-SI" altLang="sl-SI"/>
              <a:t>Med 1990 in 1998 je izšlo 2900 naslovov letno. </a:t>
            </a:r>
          </a:p>
          <a:p>
            <a:r>
              <a:rPr lang="sl-SI" altLang="sl-SI"/>
              <a:t>2006 3500 naslovov.</a:t>
            </a:r>
          </a:p>
          <a:p>
            <a:r>
              <a:rPr lang="sl-SI" altLang="sl-SI"/>
              <a:t>2010 6000 naslovov.</a:t>
            </a:r>
          </a:p>
          <a:p>
            <a:r>
              <a:rPr lang="sl-SI" altLang="sl-SI"/>
              <a:t>Delež leposlovja 19 % (1953), 32 % (1964), 16 % (1974), 22 % (1989), 20 % (1993, 1998), </a:t>
            </a:r>
          </a:p>
        </p:txBody>
      </p:sp>
    </p:spTree>
    <p:extLst>
      <p:ext uri="{BB962C8B-B14F-4D97-AF65-F5344CB8AC3E}">
        <p14:creationId xmlns:p14="http://schemas.microsoft.com/office/powerpoint/2010/main" val="17046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6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Knjižna produkcija ljubljanskih založb skozi stoletja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9514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295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latin typeface="Arial" panose="020B0604020202020204" pitchFamily="34" charset="0"/>
              </a:rPr>
              <a:t>Branje, kupovanje in proizvodnja knjig (</a:t>
            </a:r>
            <a:r>
              <a:rPr lang="sl-SI" altLang="sl-SI" sz="3600" i="1">
                <a:latin typeface="Arial" panose="020B0604020202020204" pitchFamily="34" charset="0"/>
              </a:rPr>
              <a:t>Knjiga in bralci, 4</a:t>
            </a:r>
            <a:r>
              <a:rPr lang="sl-SI" altLang="sl-SI" sz="3600">
                <a:latin typeface="Arial" panose="020B0604020202020204" pitchFamily="34" charset="0"/>
              </a:rPr>
              <a:t>, 1999)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Bere četrtina do tretjina populacije nad 18 let; trend rastoče.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Več berejo bolj izobraženi, bolje situirani, v mestu živeči; več berejo v osrednji Sloveniji (Ljubljana, Gorenjska, Štajerska), najmanj v obalni regiji.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Največ bralcev (83 %) bere leposlovje.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Mediji si niso konkurenčni: boljši bralci tudi več sedijo za računalnikom in gledajo TV.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21 % kupuje knjige za darilo.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Profil bralca se je med 1985 in 2000 zelo spremenil; še večje spremembe bodo gotovo po 2000.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</p:spTree>
    <p:extLst>
      <p:ext uri="{BB962C8B-B14F-4D97-AF65-F5344CB8AC3E}">
        <p14:creationId xmlns:p14="http://schemas.microsoft.com/office/powerpoint/2010/main" val="3718013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>
                <a:latin typeface="Arial" panose="020B0604020202020204" pitchFamily="34" charset="0"/>
              </a:rPr>
              <a:t>Branje v mednarodnem kontekstu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/>
              <a:t>V ZDA 50 % vseh knjižnih nakupov zadeva popularno prozo.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Pri Slovencih bere popularno prozo 27 % populacije.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Motivacija za nakup knjige je pri nas v 36 % “širjenje obzorja”, 30 % zaradi užitka, 15 % zato, “ker je knjiga vrednost”.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Francozi kupujejo knjigo za razvedrilo (47 %), 22 % za izobraževanje in 14 % za svojo knjižnico.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V tujini kupujejo več cenenih broširanih knjig, pri nas bolj trdo vezane (= za na polico; prim. Eros, </a:t>
            </a:r>
            <a:r>
              <a:rPr lang="sl-SI" altLang="sl-SI" sz="2000" i="1"/>
              <a:t>Psi</a:t>
            </a:r>
            <a:r>
              <a:rPr lang="sl-SI" altLang="sl-SI" sz="2000"/>
              <a:t>).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Leposlovja je pri nas okrog 20 %, na Portugalskem 58 %, Norveška 41 %, marsikje pa tudi precej manj.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Mednarodne primerjave za Slovence niti niso tako slabe.</a:t>
            </a:r>
          </a:p>
        </p:txBody>
      </p:sp>
    </p:spTree>
    <p:extLst>
      <p:ext uri="{BB962C8B-B14F-4D97-AF65-F5344CB8AC3E}">
        <p14:creationId xmlns:p14="http://schemas.microsoft.com/office/powerpoint/2010/main" val="23840887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7470775" cy="1143000"/>
          </a:xfrm>
        </p:spPr>
        <p:txBody>
          <a:bodyPr/>
          <a:lstStyle/>
          <a:p>
            <a:pPr eaLnBrk="1" hangingPunct="1"/>
            <a:r>
              <a:rPr lang="sl-SI" altLang="sl-SI" sz="3600">
                <a:latin typeface="Arial" panose="020B0604020202020204" pitchFamily="34" charset="0"/>
              </a:rPr>
              <a:t>Najbolj izposojane knjige 2010</a:t>
            </a:r>
          </a:p>
        </p:txBody>
      </p:sp>
      <p:pic>
        <p:nvPicPr>
          <p:cNvPr id="45058" name="Slika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844676"/>
            <a:ext cx="698341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8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03388" y="274638"/>
            <a:ext cx="89646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sz="3700"/>
              <a:t>Najbolj izposojane domače knjige za odrasle</a:t>
            </a:r>
            <a:r>
              <a:rPr lang="sl-SI" sz="3700">
                <a:latin typeface="Arial" charset="0"/>
              </a:rPr>
              <a:t> </a:t>
            </a:r>
            <a:r>
              <a:rPr lang="sl-SI" sz="3300">
                <a:latin typeface="Arial" charset="0"/>
                <a:hlinkClick r:id="rId2"/>
              </a:rPr>
              <a:t>(gl. seznam avtorjev za knjižnično nadomestilo)</a:t>
            </a:r>
            <a:endParaRPr lang="sl-SI" sz="3300">
              <a:latin typeface="Arial" charset="0"/>
            </a:endParaRPr>
          </a:p>
        </p:txBody>
      </p:sp>
      <p:pic>
        <p:nvPicPr>
          <p:cNvPr id="21507" name="Grafikon 4"/>
          <p:cNvPicPr>
            <a:picLocks noChangeArrowheads="1"/>
          </p:cNvPicPr>
          <p:nvPr/>
        </p:nvPicPr>
        <p:blipFill>
          <a:blip r:embed="rId3" cstate="print"/>
          <a:srcRect b="-66"/>
          <a:stretch>
            <a:fillRect/>
          </a:stretch>
        </p:blipFill>
        <p:spPr bwMode="auto">
          <a:xfrm>
            <a:off x="1774826" y="1484314"/>
            <a:ext cx="7129463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PoljeZBesedilom 3"/>
          <p:cNvSpPr txBox="1">
            <a:spLocks noChangeArrowheads="1"/>
          </p:cNvSpPr>
          <p:nvPr/>
        </p:nvSpPr>
        <p:spPr bwMode="auto">
          <a:xfrm>
            <a:off x="9048750" y="4437063"/>
            <a:ext cx="16192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/>
              <a:t>Vse popularne knjige so žanrske, izjema sta Vojnović in Pahor.</a:t>
            </a:r>
          </a:p>
        </p:txBody>
      </p:sp>
    </p:spTree>
    <p:extLst>
      <p:ext uri="{BB962C8B-B14F-4D97-AF65-F5344CB8AC3E}">
        <p14:creationId xmlns:p14="http://schemas.microsoft.com/office/powerpoint/2010/main" val="4104862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1" y="274638"/>
            <a:ext cx="7470775" cy="1143000"/>
          </a:xfrm>
        </p:spPr>
        <p:txBody>
          <a:bodyPr/>
          <a:lstStyle/>
          <a:p>
            <a:pPr eaLnBrk="1" hangingPunct="1"/>
            <a:r>
              <a:rPr lang="sl-SI" smtClean="0"/>
              <a:t>Popularni : nagrajevani</a:t>
            </a:r>
          </a:p>
        </p:txBody>
      </p:sp>
      <p:pic>
        <p:nvPicPr>
          <p:cNvPr id="27651" name="Grafikon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341438"/>
            <a:ext cx="6659563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PoljeZBesedilom 3"/>
          <p:cNvSpPr txBox="1">
            <a:spLocks noChangeArrowheads="1"/>
          </p:cNvSpPr>
          <p:nvPr/>
        </p:nvSpPr>
        <p:spPr bwMode="auto">
          <a:xfrm>
            <a:off x="8256588" y="4149726"/>
            <a:ext cx="24114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/>
              <a:t>Med popularne se je uspelo vriniti starim kresnikovcem Lainščku, Vojnoviću in Jančarju.</a:t>
            </a:r>
          </a:p>
        </p:txBody>
      </p:sp>
      <p:sp>
        <p:nvSpPr>
          <p:cNvPr id="2" name="Pravokotnik 1"/>
          <p:cNvSpPr/>
          <p:nvPr/>
        </p:nvSpPr>
        <p:spPr>
          <a:xfrm>
            <a:off x="8256588" y="1341438"/>
            <a:ext cx="3781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altLang="sl-SI" dirty="0" smtClean="0"/>
              <a:t>Popularnost ne sloni na posameznem tekstu, ampak na kontinuirano objavljanem opusu.</a:t>
            </a:r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80744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>
                <a:latin typeface="Arial" charset="0"/>
              </a:rPr>
              <a:t>Vojnović in Milek, izjemi</a:t>
            </a:r>
          </a:p>
        </p:txBody>
      </p:sp>
      <p:pic>
        <p:nvPicPr>
          <p:cNvPr id="71684" name="Grafikon 2"/>
          <p:cNvPicPr>
            <a:picLocks noChangeArrowheads="1"/>
          </p:cNvPicPr>
          <p:nvPr/>
        </p:nvPicPr>
        <p:blipFill>
          <a:blip r:embed="rId2" cstate="print"/>
          <a:srcRect b="-93"/>
          <a:stretch>
            <a:fillRect/>
          </a:stretch>
        </p:blipFill>
        <p:spPr bwMode="auto">
          <a:xfrm>
            <a:off x="1524001" y="1412876"/>
            <a:ext cx="87487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9469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slov 1"/>
          <p:cNvSpPr>
            <a:spLocks noGrp="1"/>
          </p:cNvSpPr>
          <p:nvPr>
            <p:ph type="title"/>
          </p:nvPr>
        </p:nvSpPr>
        <p:spPr>
          <a:xfrm>
            <a:off x="1981201" y="476250"/>
            <a:ext cx="7470775" cy="941388"/>
          </a:xfrm>
        </p:spPr>
        <p:txBody>
          <a:bodyPr>
            <a:normAutofit fontScale="90000"/>
          </a:bodyPr>
          <a:lstStyle/>
          <a:p>
            <a:r>
              <a:rPr lang="sl-SI" altLang="sl-SI"/>
              <a:t>Izposoja Vojnovićevega romana </a:t>
            </a:r>
            <a:r>
              <a:rPr lang="sl-SI" altLang="sl-SI" i="1"/>
              <a:t>Čefurji raus </a:t>
            </a:r>
            <a:r>
              <a:rPr lang="sl-SI" altLang="sl-SI" sz="3600"/>
              <a:t>(nagrada junija 2009)</a:t>
            </a:r>
            <a:endParaRPr lang="sl-SI" altLang="sl-SI"/>
          </a:p>
        </p:txBody>
      </p:sp>
      <p:graphicFrame>
        <p:nvGraphicFramePr>
          <p:cNvPr id="3" name="Grafikon 2"/>
          <p:cNvGraphicFramePr/>
          <p:nvPr/>
        </p:nvGraphicFramePr>
        <p:xfrm>
          <a:off x="1703512" y="1844825"/>
          <a:ext cx="8784976" cy="484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14759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Branost letošnjih nominiranih romanov v 2010 in 2011</a:t>
            </a: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992313" y="1700213"/>
          <a:ext cx="3167062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elovni list" r:id="rId3" imgW="1228641" imgH="1152600" progId="">
                  <p:embed/>
                </p:oleObj>
              </mc:Choice>
              <mc:Fallback>
                <p:oleObj name="Delovni list" r:id="rId3" imgW="1228641" imgH="1152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1700213"/>
                        <a:ext cx="3167062" cy="297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PoljeZBesedilom 4"/>
          <p:cNvSpPr txBox="1">
            <a:spLocks noChangeArrowheads="1"/>
          </p:cNvSpPr>
          <p:nvPr/>
        </p:nvSpPr>
        <p:spPr bwMode="auto">
          <a:xfrm>
            <a:off x="5735639" y="1916113"/>
            <a:ext cx="46815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sz="2400">
                <a:solidFill>
                  <a:prstClr val="white"/>
                </a:solidFill>
              </a:rPr>
              <a:t>Štefanečev nominirani roman je enako popularen kot njegovi nenominirani </a:t>
            </a:r>
            <a:r>
              <a:rPr lang="sl-SI" altLang="sl-SI" sz="2400">
                <a:solidFill>
                  <a:srgbClr val="FFFF00"/>
                </a:solidFill>
              </a:rPr>
              <a:t>kriminalki </a:t>
            </a:r>
            <a:r>
              <a:rPr lang="sl-SI" altLang="sl-SI" sz="2400" i="1">
                <a:solidFill>
                  <a:srgbClr val="FFFF00"/>
                </a:solidFill>
              </a:rPr>
              <a:t>Mrtvi ne plačujejo računov </a:t>
            </a:r>
            <a:r>
              <a:rPr lang="sl-SI" altLang="sl-SI" sz="2400">
                <a:solidFill>
                  <a:prstClr val="white"/>
                </a:solidFill>
              </a:rPr>
              <a:t>in </a:t>
            </a:r>
            <a:r>
              <a:rPr lang="sl-SI" altLang="sl-SI" sz="2400" i="1">
                <a:solidFill>
                  <a:srgbClr val="FFFF00"/>
                </a:solidFill>
              </a:rPr>
              <a:t>To se zgodi porednim fantom</a:t>
            </a:r>
            <a:r>
              <a:rPr lang="sl-SI" altLang="sl-SI" sz="2400">
                <a:solidFill>
                  <a:prstClr val="white"/>
                </a:solidFill>
              </a:rPr>
              <a:t>. </a:t>
            </a:r>
            <a:r>
              <a:rPr lang="sl-SI" altLang="sl-SI" sz="2400">
                <a:solidFill>
                  <a:srgbClr val="FFFF00"/>
                </a:solidFill>
              </a:rPr>
              <a:t>Flisarjev kultni roman </a:t>
            </a:r>
            <a:r>
              <a:rPr lang="sl-SI" altLang="sl-SI" sz="2400" i="1">
                <a:solidFill>
                  <a:srgbClr val="FFFF00"/>
                </a:solidFill>
              </a:rPr>
              <a:t>Čarovnikov vajenec </a:t>
            </a:r>
            <a:r>
              <a:rPr lang="sl-SI" altLang="sl-SI" sz="2400">
                <a:solidFill>
                  <a:prstClr val="white"/>
                </a:solidFill>
              </a:rPr>
              <a:t>se izposoja celo bolje kot njegovi nominirani romani.</a:t>
            </a:r>
          </a:p>
        </p:txBody>
      </p:sp>
    </p:spTree>
    <p:extLst>
      <p:ext uri="{BB962C8B-B14F-4D97-AF65-F5344CB8AC3E}">
        <p14:creationId xmlns:p14="http://schemas.microsoft.com/office/powerpoint/2010/main" val="145817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Knjige po slovenskih knjižnicah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3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Knjige po slovenskih knjižnicah v 19. stoletju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57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4676" y="365125"/>
            <a:ext cx="10515600" cy="1325563"/>
          </a:xfrm>
        </p:spPr>
        <p:txBody>
          <a:bodyPr/>
          <a:lstStyle/>
          <a:p>
            <a:r>
              <a:rPr lang="sl-SI" dirty="0" smtClean="0"/>
              <a:t>Leposlovne knjige v slovenskih knjižnicah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816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Leposlovne knjige v slovenskih </a:t>
            </a:r>
            <a:r>
              <a:rPr lang="sl-SI" dirty="0" smtClean="0"/>
              <a:t>knjižnicah v 19. stoletju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62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Leposlovne knjige v knjižnicah po drugi svetovni vojni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306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Periodika v Sloveniji</a:t>
            </a: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458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972</Words>
  <Application>Microsoft Office PowerPoint</Application>
  <PresentationFormat>Širokozaslonsko</PresentationFormat>
  <Paragraphs>172</Paragraphs>
  <Slides>37</Slides>
  <Notes>1</Notes>
  <HiddenSlides>0</HiddenSlides>
  <MMClips>0</MMClips>
  <ScaleCrop>false</ScaleCrop>
  <HeadingPairs>
    <vt:vector size="8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Vdelani OLE strežniki</vt:lpstr>
      </vt:variant>
      <vt:variant>
        <vt:i4>4</vt:i4>
      </vt:variant>
      <vt:variant>
        <vt:lpstr>Naslovi diapozitivov</vt:lpstr>
      </vt:variant>
      <vt:variant>
        <vt:i4>37</vt:i4>
      </vt:variant>
    </vt:vector>
  </HeadingPairs>
  <TitlesOfParts>
    <vt:vector size="49" baseType="lpstr">
      <vt:lpstr>Arial</vt:lpstr>
      <vt:lpstr>Calibri</vt:lpstr>
      <vt:lpstr>Calibri Light</vt:lpstr>
      <vt:lpstr>Franklin Gothic Book</vt:lpstr>
      <vt:lpstr>Times New Roman</vt:lpstr>
      <vt:lpstr>Wingdings 2</vt:lpstr>
      <vt:lpstr>Officeova tema</vt:lpstr>
      <vt:lpstr>Technic</vt:lpstr>
      <vt:lpstr>Microsoft Excelov grafikon</vt:lpstr>
      <vt:lpstr>Microsoft Excel 97-2003 Worksheet</vt:lpstr>
      <vt:lpstr>Delovni list</vt:lpstr>
      <vt:lpstr>Grafikon</vt:lpstr>
      <vt:lpstr>Slovenske literarne količine</vt:lpstr>
      <vt:lpstr>Knjižna produkcija ljubljanskih založb skozi stoletja</vt:lpstr>
      <vt:lpstr>Knjižna produkcija ljubljanskih založb skozi stoletja</vt:lpstr>
      <vt:lpstr>Knjige po slovenskih knjižnicah</vt:lpstr>
      <vt:lpstr>Knjige po slovenskih knjižnicah v 19. stoletju</vt:lpstr>
      <vt:lpstr>Leposlovne knjige v slovenskih knjižnicah</vt:lpstr>
      <vt:lpstr>Leposlovne knjige v slovenskih knjižnicah v 19. stoletju</vt:lpstr>
      <vt:lpstr>Leposlovne knjige v knjižnicah po drugi svetovni vojni</vt:lpstr>
      <vt:lpstr>Periodika v Sloveniji</vt:lpstr>
      <vt:lpstr>V Ljubljani izdane knjige</vt:lpstr>
      <vt:lpstr>V Ljubljani izšle leposlovne knjige</vt:lpstr>
      <vt:lpstr>V Ljubljani izšla periodika</vt:lpstr>
      <vt:lpstr>Ljubljanska in kranjska knjižna produkcija</vt:lpstr>
      <vt:lpstr>Delež leposlovja v knjižni produkciji</vt:lpstr>
      <vt:lpstr>Prevedena in izvirna dela pri Mohorjevi družbi</vt:lpstr>
      <vt:lpstr>Razmerje med izvirnim in prevedenim leposlovjem? </vt:lpstr>
      <vt:lpstr>10-kratno povečanje slovenske romaneskne produkcije v 25 letih</vt:lpstr>
      <vt:lpstr>Produkcija slovenskega zgodovinskega romana</vt:lpstr>
      <vt:lpstr>Nemški zgodovinski roman</vt:lpstr>
      <vt:lpstr>Kmečka povest iz zgodovinski roman do 1945</vt:lpstr>
      <vt:lpstr>Daljšanje pripovedne proze</vt:lpstr>
      <vt:lpstr>Produkcija slovenskega FR</vt:lpstr>
      <vt:lpstr>Feljtonski romani po jezikih originala </vt:lpstr>
      <vt:lpstr>Slovenska knjižna produkcija 2014</vt:lpstr>
      <vt:lpstr>Koliko je bilo piscev na Slovenskem 2015?</vt:lpstr>
      <vt:lpstr>Živi avtorji leta 2017 v Sloveniji izdanih knjig</vt:lpstr>
      <vt:lpstr>2019</vt:lpstr>
      <vt:lpstr>Knjižna produkcija po 2. svetovni vojni</vt:lpstr>
      <vt:lpstr>Branje</vt:lpstr>
      <vt:lpstr>Branje, kupovanje in proizvodnja knjig (Knjiga in bralci, 4, 1999)</vt:lpstr>
      <vt:lpstr>Branje v mednarodnem kontekstu</vt:lpstr>
      <vt:lpstr>Najbolj izposojane knjige 2010</vt:lpstr>
      <vt:lpstr>Najbolj izposojane domače knjige za odrasle (gl. seznam avtorjev za knjižnično nadomestilo)</vt:lpstr>
      <vt:lpstr>Popularni : nagrajevani</vt:lpstr>
      <vt:lpstr>Vojnović in Milek, izjemi</vt:lpstr>
      <vt:lpstr>Izposoja Vojnovićevega romana Čefurji raus (nagrada junija 2009)</vt:lpstr>
      <vt:lpstr>Branost letošnjih nominiranih romanov v 2010 in 2011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Slovenske literarne količine</dc:title>
  <dc:creator>Uporabnik sistema Windows</dc:creator>
  <cp:lastModifiedBy>Uporabnik sistema Windows</cp:lastModifiedBy>
  <cp:revision>9</cp:revision>
  <dcterms:created xsi:type="dcterms:W3CDTF">2020-12-06T19:58:52Z</dcterms:created>
  <dcterms:modified xsi:type="dcterms:W3CDTF">2020-12-06T21:09:38Z</dcterms:modified>
</cp:coreProperties>
</file>