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57" r:id="rId6"/>
    <p:sldId id="263" r:id="rId7"/>
    <p:sldId id="260" r:id="rId8"/>
    <p:sldId id="261" r:id="rId9"/>
    <p:sldId id="265" r:id="rId10"/>
    <p:sldId id="269" r:id="rId11"/>
    <p:sldId id="264" r:id="rId12"/>
    <p:sldId id="267" r:id="rId13"/>
    <p:sldId id="268" r:id="rId14"/>
    <p:sldId id="270" r:id="rId15"/>
    <p:sldId id="262" r:id="rId16"/>
    <p:sldId id="266" r:id="rId17"/>
    <p:sldId id="272" r:id="rId18"/>
    <p:sldId id="271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odatki\Slovlit\Slovl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79783873838437E-2"/>
          <c:y val="3.1631110213787401E-2"/>
          <c:w val="0.90836743783834273"/>
          <c:h val="0.89699665746909873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Pošt</c:v>
                </c:pt>
              </c:strCache>
            </c:strRef>
          </c:tx>
          <c:marker>
            <c:symbol val="none"/>
          </c:marker>
          <c:cat>
            <c:numRef>
              <c:f>List1!$A$2:$A$23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List1!$B$2:$B$23</c:f>
              <c:numCache>
                <c:formatCode>General</c:formatCode>
                <c:ptCount val="22"/>
                <c:pt idx="0">
                  <c:v>159</c:v>
                </c:pt>
                <c:pt idx="1">
                  <c:v>189</c:v>
                </c:pt>
                <c:pt idx="2">
                  <c:v>227</c:v>
                </c:pt>
                <c:pt idx="3">
                  <c:v>117</c:v>
                </c:pt>
                <c:pt idx="4">
                  <c:v>259</c:v>
                </c:pt>
                <c:pt idx="5">
                  <c:v>496</c:v>
                </c:pt>
                <c:pt idx="6">
                  <c:v>479</c:v>
                </c:pt>
                <c:pt idx="7">
                  <c:v>463</c:v>
                </c:pt>
                <c:pt idx="8">
                  <c:v>421</c:v>
                </c:pt>
                <c:pt idx="9">
                  <c:v>406</c:v>
                </c:pt>
                <c:pt idx="10">
                  <c:v>399</c:v>
                </c:pt>
                <c:pt idx="11">
                  <c:v>343</c:v>
                </c:pt>
                <c:pt idx="12">
                  <c:v>384</c:v>
                </c:pt>
                <c:pt idx="13">
                  <c:v>329</c:v>
                </c:pt>
                <c:pt idx="14">
                  <c:v>338</c:v>
                </c:pt>
                <c:pt idx="15">
                  <c:v>359</c:v>
                </c:pt>
                <c:pt idx="16">
                  <c:v>396</c:v>
                </c:pt>
                <c:pt idx="17">
                  <c:v>380</c:v>
                </c:pt>
                <c:pt idx="18">
                  <c:v>382</c:v>
                </c:pt>
                <c:pt idx="19">
                  <c:v>356</c:v>
                </c:pt>
                <c:pt idx="20">
                  <c:v>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Sporočil</c:v>
                </c:pt>
              </c:strCache>
            </c:strRef>
          </c:tx>
          <c:marker>
            <c:symbol val="none"/>
          </c:marker>
          <c:cat>
            <c:numRef>
              <c:f>List1!$A$2:$A$23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List1!$C$2:$C$23</c:f>
              <c:numCache>
                <c:formatCode>General</c:formatCode>
                <c:ptCount val="22"/>
                <c:pt idx="0">
                  <c:v>241</c:v>
                </c:pt>
                <c:pt idx="1">
                  <c:v>232</c:v>
                </c:pt>
                <c:pt idx="2">
                  <c:v>301</c:v>
                </c:pt>
                <c:pt idx="3">
                  <c:v>171</c:v>
                </c:pt>
                <c:pt idx="4">
                  <c:v>331</c:v>
                </c:pt>
                <c:pt idx="5">
                  <c:v>554</c:v>
                </c:pt>
                <c:pt idx="6">
                  <c:v>728</c:v>
                </c:pt>
                <c:pt idx="7">
                  <c:v>752</c:v>
                </c:pt>
                <c:pt idx="8">
                  <c:v>776</c:v>
                </c:pt>
                <c:pt idx="9">
                  <c:v>742</c:v>
                </c:pt>
                <c:pt idx="10">
                  <c:v>891</c:v>
                </c:pt>
                <c:pt idx="11">
                  <c:v>803</c:v>
                </c:pt>
                <c:pt idx="12">
                  <c:v>827</c:v>
                </c:pt>
                <c:pt idx="13">
                  <c:v>867</c:v>
                </c:pt>
                <c:pt idx="14">
                  <c:v>955</c:v>
                </c:pt>
                <c:pt idx="15">
                  <c:v>1178</c:v>
                </c:pt>
                <c:pt idx="16">
                  <c:v>1261</c:v>
                </c:pt>
                <c:pt idx="17">
                  <c:v>1171</c:v>
                </c:pt>
                <c:pt idx="18">
                  <c:v>1163</c:v>
                </c:pt>
                <c:pt idx="19">
                  <c:v>1089</c:v>
                </c:pt>
                <c:pt idx="20">
                  <c:v>990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Naročnikov</c:v>
                </c:pt>
              </c:strCache>
            </c:strRef>
          </c:tx>
          <c:marker>
            <c:symbol val="none"/>
          </c:marker>
          <c:cat>
            <c:numRef>
              <c:f>List1!$A$2:$A$23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List1!$D$2:$D$23</c:f>
              <c:numCache>
                <c:formatCode>General</c:formatCode>
                <c:ptCount val="22"/>
                <c:pt idx="0">
                  <c:v>160</c:v>
                </c:pt>
                <c:pt idx="1">
                  <c:v>200</c:v>
                </c:pt>
                <c:pt idx="2">
                  <c:v>400</c:v>
                </c:pt>
                <c:pt idx="8">
                  <c:v>1170</c:v>
                </c:pt>
                <c:pt idx="9">
                  <c:v>1200</c:v>
                </c:pt>
                <c:pt idx="10">
                  <c:v>1300</c:v>
                </c:pt>
                <c:pt idx="11">
                  <c:v>1388</c:v>
                </c:pt>
                <c:pt idx="12">
                  <c:v>1431</c:v>
                </c:pt>
                <c:pt idx="13">
                  <c:v>1535</c:v>
                </c:pt>
                <c:pt idx="14">
                  <c:v>1575</c:v>
                </c:pt>
                <c:pt idx="15">
                  <c:v>1646</c:v>
                </c:pt>
                <c:pt idx="16">
                  <c:v>1669</c:v>
                </c:pt>
                <c:pt idx="17">
                  <c:v>1714</c:v>
                </c:pt>
                <c:pt idx="18">
                  <c:v>1746</c:v>
                </c:pt>
                <c:pt idx="19">
                  <c:v>1734</c:v>
                </c:pt>
                <c:pt idx="20">
                  <c:v>1695</c:v>
                </c:pt>
                <c:pt idx="21">
                  <c:v>1690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172488"/>
        <c:axId val="284172880"/>
      </c:lineChart>
      <c:catAx>
        <c:axId val="28417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172880"/>
        <c:crosses val="autoZero"/>
        <c:auto val="1"/>
        <c:lblAlgn val="ctr"/>
        <c:lblOffset val="100"/>
        <c:noMultiLvlLbl val="0"/>
      </c:catAx>
      <c:valAx>
        <c:axId val="28417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4172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614969299206"/>
          <c:y val="6.6597124077438993E-2"/>
          <c:w val="0.14478362073174492"/>
          <c:h val="0.15455481526347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0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16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1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8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63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1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7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99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006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1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4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8127-7EA0-4317-B497-FB92CABB32D1}" type="datetimeFigureOut">
              <a:rPr lang="sl-SI" smtClean="0"/>
              <a:t>25.10.2021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78A9-B46D-43A4-8FC4-26DA0B75D1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75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ran.hladnik@guest.arnes.si" TargetMode="External"/><Relationship Id="rId2" Type="http://schemas.openxmlformats.org/officeDocument/2006/relationships/hyperlink" Target="https://mailman.ijs.si/mailman/listinfo/slovl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lovlit" TargetMode="External"/><Relationship Id="rId2" Type="http://schemas.openxmlformats.org/officeDocument/2006/relationships/hyperlink" Target="http://lit.ijs.si/slovl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versity.org/wiki/SlovLit_in_administracija" TargetMode="External"/><Relationship Id="rId5" Type="http://schemas.openxmlformats.org/officeDocument/2006/relationships/hyperlink" Target="https://mailman.ijs.si/pipermail/slovlit/2012/003971.html" TargetMode="External"/><Relationship Id="rId4" Type="http://schemas.openxmlformats.org/officeDocument/2006/relationships/hyperlink" Target="https://sl.wikibooks.org/wiki/Nova_pisarija#Spletni_foru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lov.si/mh/novice1-4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Slovlit</a:t>
            </a:r>
            <a:r>
              <a:rPr lang="sl-SI" dirty="0" smtClean="0"/>
              <a:t> ali </a:t>
            </a:r>
            <a:r>
              <a:rPr lang="sl-SI" dirty="0" err="1" smtClean="0"/>
              <a:t>SlovLit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25. </a:t>
            </a:r>
            <a:r>
              <a:rPr lang="sl-SI" smtClean="0"/>
              <a:t>oktobra </a:t>
            </a:r>
            <a:r>
              <a:rPr lang="sl-SI" dirty="0" smtClean="0"/>
              <a:t>za Lingvistični krožek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641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23" y="412995"/>
            <a:ext cx="11107553" cy="2778081"/>
          </a:xfrm>
          <a:prstGeom prst="rect">
            <a:avLst/>
          </a:prstGeom>
        </p:spPr>
      </p:pic>
      <p:sp>
        <p:nvSpPr>
          <p:cNvPr id="9" name="Označba mesta vsebine 8"/>
          <p:cNvSpPr>
            <a:spLocks noGrp="1"/>
          </p:cNvSpPr>
          <p:nvPr>
            <p:ph idx="1"/>
          </p:nvPr>
        </p:nvSpPr>
        <p:spPr>
          <a:xfrm>
            <a:off x="607541" y="3995352"/>
            <a:ext cx="10515600" cy="2750022"/>
          </a:xfrm>
        </p:spPr>
        <p:txBody>
          <a:bodyPr/>
          <a:lstStyle/>
          <a:p>
            <a:r>
              <a:rPr lang="sl-SI" dirty="0" smtClean="0"/>
              <a:t>Resnica se ne rodi v glavi posameznika, ampak med ljudmi, ki jo skupaj iščejo, v njihovem dialoškem sodelovanju … (</a:t>
            </a:r>
            <a:r>
              <a:rPr lang="sl-SI" dirty="0" err="1" smtClean="0"/>
              <a:t>Bahtin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9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683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Strokovna področja in </a:t>
            </a:r>
            <a:br>
              <a:rPr lang="sl-SI" b="1" dirty="0" smtClean="0"/>
            </a:br>
            <a:r>
              <a:rPr lang="sl-SI" b="1" dirty="0" smtClean="0"/>
              <a:t>strokovna srenja (naročniki/člani/uporabniki/sodelavci)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382561"/>
            <a:ext cx="10515600" cy="3133742"/>
          </a:xfrm>
        </p:spPr>
        <p:txBody>
          <a:bodyPr>
            <a:normAutofit/>
          </a:bodyPr>
          <a:lstStyle/>
          <a:p>
            <a:r>
              <a:rPr lang="sl-SI" dirty="0" smtClean="0"/>
              <a:t>literarna zgodovina, zlasti slovenistična</a:t>
            </a:r>
          </a:p>
          <a:p>
            <a:r>
              <a:rPr lang="sl-SI" dirty="0" smtClean="0"/>
              <a:t>jezikoslovje</a:t>
            </a:r>
            <a:r>
              <a:rPr lang="sl-SI" dirty="0"/>
              <a:t>, zlasti </a:t>
            </a:r>
            <a:r>
              <a:rPr lang="sl-SI" dirty="0" smtClean="0"/>
              <a:t>slovenistično</a:t>
            </a:r>
          </a:p>
          <a:p>
            <a:r>
              <a:rPr lang="sl-SI" dirty="0" smtClean="0"/>
              <a:t>akademsko izobraževanje </a:t>
            </a:r>
            <a:r>
              <a:rPr lang="sl-SI" dirty="0"/>
              <a:t>in </a:t>
            </a:r>
            <a:r>
              <a:rPr lang="sl-SI" dirty="0" smtClean="0"/>
              <a:t>raziskovanje</a:t>
            </a:r>
          </a:p>
          <a:p>
            <a:r>
              <a:rPr lang="sl-SI" dirty="0" smtClean="0"/>
              <a:t>društveno in inštitucionalno življenje stroke; zlasti Slavističnega društva Slovenije</a:t>
            </a:r>
          </a:p>
          <a:p>
            <a:r>
              <a:rPr lang="sl-SI" dirty="0" smtClean="0"/>
              <a:t>digitalna razsežnost strokovnega življenja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600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5400" b="1" dirty="0" smtClean="0"/>
              <a:t>Specifika foruma v razmerju do drugih medijev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7815"/>
            <a:ext cx="10515600" cy="3809148"/>
          </a:xfrm>
        </p:spPr>
        <p:txBody>
          <a:bodyPr>
            <a:normAutofit/>
          </a:bodyPr>
          <a:lstStyle/>
          <a:p>
            <a:r>
              <a:rPr lang="sl-SI" sz="4000" dirty="0" smtClean="0"/>
              <a:t>zasebna pobuda </a:t>
            </a:r>
          </a:p>
          <a:p>
            <a:r>
              <a:rPr lang="sl-SI" sz="4000" dirty="0" smtClean="0"/>
              <a:t>inštitucionalna nevezanost</a:t>
            </a:r>
          </a:p>
          <a:p>
            <a:r>
              <a:rPr lang="sl-SI" sz="4000" dirty="0"/>
              <a:t>p</a:t>
            </a:r>
            <a:r>
              <a:rPr lang="sl-SI" sz="4000" dirty="0" smtClean="0"/>
              <a:t>rostovoljski značaj</a:t>
            </a:r>
          </a:p>
          <a:p>
            <a:r>
              <a:rPr lang="sl-SI" sz="4000" dirty="0"/>
              <a:t>t</a:t>
            </a:r>
            <a:r>
              <a:rPr lang="sl-SI" sz="4000" dirty="0" smtClean="0"/>
              <a:t>i sam bodi tvorec sporočil in replik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2562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Vrste sporočil, žanri, vsebina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vprašanja in odgovori</a:t>
            </a:r>
            <a:endParaRPr lang="sl-SI" sz="3300" dirty="0"/>
          </a:p>
          <a:p>
            <a:r>
              <a:rPr lang="sl-SI" sz="3300" dirty="0"/>
              <a:t>n</a:t>
            </a:r>
            <a:r>
              <a:rPr lang="sl-SI" sz="3300" dirty="0"/>
              <a:t>asveti</a:t>
            </a:r>
          </a:p>
          <a:p>
            <a:r>
              <a:rPr lang="sl-SI" sz="3300" dirty="0"/>
              <a:t>refleksije, komentarji, ugovori, polemike</a:t>
            </a:r>
          </a:p>
          <a:p>
            <a:r>
              <a:rPr lang="sl-SI" sz="3300" dirty="0"/>
              <a:t>o</a:t>
            </a:r>
            <a:r>
              <a:rPr lang="sl-SI" sz="3300" dirty="0"/>
              <a:t>glasi in vabila na strokovne dogodke in poročila </a:t>
            </a:r>
            <a:r>
              <a:rPr lang="sl-SI" dirty="0" smtClean="0"/>
              <a:t>o njih</a:t>
            </a:r>
          </a:p>
          <a:p>
            <a:r>
              <a:rPr lang="sl-SI" dirty="0" smtClean="0"/>
              <a:t>povezave na vse našteto</a:t>
            </a:r>
            <a:endParaRPr lang="sl-SI" sz="3300" dirty="0"/>
          </a:p>
          <a:p>
            <a:r>
              <a:rPr lang="sl-SI" b="1" dirty="0"/>
              <a:t>v</a:t>
            </a:r>
            <a:r>
              <a:rPr lang="sl-SI" b="1" dirty="0" smtClean="0"/>
              <a:t>sebina:</a:t>
            </a:r>
            <a:r>
              <a:rPr lang="sl-SI" dirty="0" smtClean="0"/>
              <a:t> konference, štipendije, zapisniki, knjižnice, strokovni tisk in strokovne družabnosti, razpisi, mednarodno sodelovanje, računalniške spretnosti, spletne lokacije, vrednotenje znanstvenih objav, razmerje med slovenistiko in slavistiko, razmerje med </a:t>
            </a:r>
            <a:r>
              <a:rPr lang="sl-SI" sz="3000" dirty="0"/>
              <a:t>jezikom in literaturo, izredni študij, kakovost študija, podatkovne zbirke, diplome, nagrade, têrmini in prevzeto </a:t>
            </a:r>
            <a:r>
              <a:rPr lang="sl-SI" dirty="0" smtClean="0"/>
              <a:t>besedje, jubileji, pravopis, smrti, razstave, seminarske teme in izdelki, spletišča, </a:t>
            </a:r>
            <a:r>
              <a:rPr lang="sl-SI" dirty="0" err="1" smtClean="0"/>
              <a:t>wikipedijska</a:t>
            </a:r>
            <a:r>
              <a:rPr lang="sl-SI" dirty="0" smtClean="0"/>
              <a:t> gesla, teksti na </a:t>
            </a:r>
            <a:r>
              <a:rPr lang="sl-SI" dirty="0" err="1" smtClean="0"/>
              <a:t>wikiviru</a:t>
            </a:r>
            <a:r>
              <a:rPr lang="sl-SI" dirty="0" smtClean="0"/>
              <a:t>, prevodi, akademska in avtorska zakonodaja …</a:t>
            </a:r>
          </a:p>
        </p:txBody>
      </p:sp>
    </p:spTree>
    <p:extLst>
      <p:ext uri="{BB962C8B-B14F-4D97-AF65-F5344CB8AC3E}">
        <p14:creationId xmlns:p14="http://schemas.microsoft.com/office/powerpoint/2010/main" val="56789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Dileme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moderirani : </a:t>
            </a:r>
            <a:r>
              <a:rPr lang="sl-SI" dirty="0" err="1" smtClean="0"/>
              <a:t>nemoderirani</a:t>
            </a:r>
            <a:r>
              <a:rPr lang="sl-SI" dirty="0" smtClean="0"/>
              <a:t> forum</a:t>
            </a:r>
          </a:p>
          <a:p>
            <a:r>
              <a:rPr lang="sl-SI" dirty="0" err="1" smtClean="0"/>
              <a:t>golobesedilna</a:t>
            </a:r>
            <a:r>
              <a:rPr lang="sl-SI" dirty="0" smtClean="0"/>
              <a:t> : večpredstavnostna komunikacija </a:t>
            </a:r>
            <a:r>
              <a:rPr lang="sl-SI" sz="2000" dirty="0" smtClean="0"/>
              <a:t>(študentom, ki spadajo med digitalne domorodce, se zdi </a:t>
            </a:r>
            <a:r>
              <a:rPr lang="sl-SI" sz="2000" dirty="0" err="1" smtClean="0"/>
              <a:t>Slovlitov</a:t>
            </a:r>
            <a:r>
              <a:rPr lang="sl-SI" sz="2000" dirty="0" smtClean="0"/>
              <a:t> format iz kamene dobe; ampak tja po njihovem občutku spada tudi format </a:t>
            </a:r>
            <a:r>
              <a:rPr lang="sl-SI" sz="2000" i="1" dirty="0" smtClean="0"/>
              <a:t>Slavistične revije</a:t>
            </a:r>
            <a:r>
              <a:rPr lang="sl-SI" sz="2000" dirty="0" smtClean="0"/>
              <a:t>)</a:t>
            </a:r>
          </a:p>
          <a:p>
            <a:r>
              <a:rPr lang="sl-SI" dirty="0" smtClean="0"/>
              <a:t>alternativne </a:t>
            </a:r>
            <a:r>
              <a:rPr lang="sl-SI" dirty="0"/>
              <a:t>oblike strokovne komunikacije: </a:t>
            </a:r>
            <a:r>
              <a:rPr lang="sl-SI" dirty="0" err="1"/>
              <a:t>facebook</a:t>
            </a:r>
            <a:r>
              <a:rPr lang="sl-SI" dirty="0"/>
              <a:t>, strokovni tisk, strokovna </a:t>
            </a:r>
            <a:r>
              <a:rPr lang="sl-SI" dirty="0"/>
              <a:t>srečanja, SDJT, </a:t>
            </a:r>
            <a:r>
              <a:rPr lang="sl-SI" dirty="0" err="1"/>
              <a:t>twitter</a:t>
            </a:r>
            <a:r>
              <a:rPr lang="sl-S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475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b="1" dirty="0" smtClean="0"/>
              <a:t>Pogled v uredniško (moderatorjevo) delavnico</a:t>
            </a:r>
            <a:endParaRPr lang="sl-SI" sz="6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3821" y="224913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sl-SI" sz="4400" dirty="0" smtClean="0"/>
              <a:t>izbira sporočil glede na ustreznost deklariranim ciljem</a:t>
            </a:r>
          </a:p>
          <a:p>
            <a:r>
              <a:rPr lang="sl-SI" sz="4400" dirty="0"/>
              <a:t>j</a:t>
            </a:r>
            <a:r>
              <a:rPr lang="sl-SI" sz="4400" dirty="0" smtClean="0"/>
              <a:t>ezik </a:t>
            </a:r>
            <a:r>
              <a:rPr lang="sl-SI" sz="3600" dirty="0" smtClean="0"/>
              <a:t>(</a:t>
            </a:r>
            <a:r>
              <a:rPr lang="sl-SI" sz="3100" dirty="0" smtClean="0"/>
              <a:t>proti objavam v drugih jezikih se je pred leti oglasil Urad za jezik; na angleške tekste in obvestila pokažem s povezavo, jih kot citat dam v narekovaje ali angleške dele izpustim)</a:t>
            </a:r>
            <a:endParaRPr lang="sl-SI" sz="4000" dirty="0" smtClean="0"/>
          </a:p>
          <a:p>
            <a:r>
              <a:rPr lang="sl-SI" sz="4400" dirty="0"/>
              <a:t>z</a:t>
            </a:r>
            <a:r>
              <a:rPr lang="sl-SI" sz="4400" dirty="0" smtClean="0"/>
              <a:t>druževanje sporočil</a:t>
            </a:r>
          </a:p>
          <a:p>
            <a:r>
              <a:rPr lang="sl-SI" sz="4400" dirty="0" smtClean="0"/>
              <a:t>redakcija (</a:t>
            </a:r>
            <a:r>
              <a:rPr lang="sl-SI" sz="3600" dirty="0" smtClean="0"/>
              <a:t>izpusti smetja, slik, žaljivih izrazov, reklam, krajšava sporočil nad 500 besedami, osnovna lektura in korektura </a:t>
            </a:r>
            <a:r>
              <a:rPr lang="sl-SI" dirty="0" smtClean="0"/>
              <a:t>(</a:t>
            </a:r>
            <a:r>
              <a:rPr lang="sl-SI" sz="3100" dirty="0" smtClean="0"/>
              <a:t>vejice, presledki za pikami, vezaji, narekovaji, izbris praznih vrsti</a:t>
            </a:r>
            <a:r>
              <a:rPr lang="sl-SI" sz="3600" dirty="0" smtClean="0"/>
              <a:t>c</a:t>
            </a:r>
            <a:r>
              <a:rPr lang="sl-SI" dirty="0" smtClean="0"/>
              <a:t>)</a:t>
            </a:r>
            <a:r>
              <a:rPr lang="sl-SI" sz="4400" dirty="0" smtClean="0"/>
              <a:t>) </a:t>
            </a:r>
          </a:p>
          <a:p>
            <a:r>
              <a:rPr lang="sl-SI" sz="4400" dirty="0"/>
              <a:t>r</a:t>
            </a:r>
            <a:r>
              <a:rPr lang="sl-SI" sz="4400" dirty="0" smtClean="0"/>
              <a:t>azpošiljanje</a:t>
            </a:r>
          </a:p>
        </p:txBody>
      </p:sp>
    </p:spTree>
    <p:extLst>
      <p:ext uri="{BB962C8B-B14F-4D97-AF65-F5344CB8AC3E}">
        <p14:creationId xmlns:p14="http://schemas.microsoft.com/office/powerpoint/2010/main" val="254329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4054" y="365125"/>
            <a:ext cx="5178391" cy="2021940"/>
          </a:xfrm>
        </p:spPr>
        <p:txBody>
          <a:bodyPr>
            <a:normAutofit/>
          </a:bodyPr>
          <a:lstStyle/>
          <a:p>
            <a:r>
              <a:rPr lang="sl-SI" sz="5400" b="1" dirty="0" smtClean="0"/>
              <a:t>Nesporazumi</a:t>
            </a:r>
            <a:endParaRPr lang="sl-SI" sz="5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9507" y="221380"/>
            <a:ext cx="5784783" cy="6545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500" dirty="0" err="1" smtClean="0"/>
              <a:t>From</a:t>
            </a:r>
            <a:r>
              <a:rPr lang="sl-SI" sz="1500" dirty="0" smtClean="0"/>
              <a:t>: Berta Golob [mailto:Berta.Golob na rkc.si] </a:t>
            </a:r>
          </a:p>
          <a:p>
            <a:pPr marL="0" indent="0">
              <a:buNone/>
            </a:pPr>
            <a:r>
              <a:rPr lang="sl-SI" sz="1500" dirty="0" err="1" smtClean="0"/>
              <a:t>Sent</a:t>
            </a:r>
            <a:r>
              <a:rPr lang="sl-SI" sz="1500" dirty="0" smtClean="0"/>
              <a:t>: </a:t>
            </a:r>
            <a:r>
              <a:rPr lang="sl-SI" sz="1500" dirty="0" err="1" smtClean="0"/>
              <a:t>Tuesday</a:t>
            </a:r>
            <a:r>
              <a:rPr lang="sl-SI" sz="1500" dirty="0" smtClean="0"/>
              <a:t>, </a:t>
            </a:r>
            <a:r>
              <a:rPr lang="sl-SI" sz="1500" dirty="0" err="1" smtClean="0"/>
              <a:t>October</a:t>
            </a:r>
            <a:r>
              <a:rPr lang="sl-SI" sz="1500" dirty="0" smtClean="0"/>
              <a:t> 03, 2006 8:52 AM</a:t>
            </a:r>
          </a:p>
          <a:p>
            <a:pPr marL="0" indent="0">
              <a:buNone/>
            </a:pPr>
            <a:r>
              <a:rPr lang="sl-SI" sz="1500" dirty="0" smtClean="0"/>
              <a:t>To: </a:t>
            </a:r>
            <a:r>
              <a:rPr lang="sl-SI" sz="1500" dirty="0" err="1" smtClean="0"/>
              <a:t>miran.hladnik</a:t>
            </a:r>
            <a:r>
              <a:rPr lang="sl-SI" sz="1500" dirty="0" smtClean="0"/>
              <a:t> na guest.arnes.si</a:t>
            </a:r>
          </a:p>
          <a:p>
            <a:pPr marL="0" indent="0">
              <a:buNone/>
            </a:pPr>
            <a:r>
              <a:rPr lang="sl-SI" sz="1500" dirty="0" err="1" smtClean="0"/>
              <a:t>Subject</a:t>
            </a:r>
            <a:r>
              <a:rPr lang="sl-SI" sz="1500" dirty="0" smtClean="0"/>
              <a:t>: sporočilce</a:t>
            </a:r>
          </a:p>
          <a:p>
            <a:pPr marL="0" indent="0">
              <a:buNone/>
            </a:pPr>
            <a:endParaRPr lang="sl-SI" sz="1500" dirty="0" smtClean="0"/>
          </a:p>
          <a:p>
            <a:pPr marL="0" indent="0">
              <a:buNone/>
            </a:pPr>
            <a:r>
              <a:rPr lang="sl-SI" sz="1500" dirty="0" smtClean="0"/>
              <a:t>Pozdravljeni!</a:t>
            </a:r>
          </a:p>
          <a:p>
            <a:pPr marL="0" indent="0">
              <a:buNone/>
            </a:pPr>
            <a:r>
              <a:rPr lang="sl-SI" sz="1500" dirty="0" smtClean="0"/>
              <a:t>Spodobilo bi se in pravično bi bilo ...,</a:t>
            </a:r>
          </a:p>
          <a:p>
            <a:pPr marL="0" indent="0">
              <a:buNone/>
            </a:pPr>
            <a:r>
              <a:rPr lang="sl-SI" sz="1500" dirty="0" smtClean="0"/>
              <a:t>ko bi iz Kronike slavistična srenja zvedela, da sta septembra odšli s</a:t>
            </a:r>
          </a:p>
          <a:p>
            <a:pPr marL="0" indent="0">
              <a:buNone/>
            </a:pPr>
            <a:r>
              <a:rPr lang="sl-SI" sz="1500" dirty="0" smtClean="0"/>
              <a:t>sveta dve izjemni slavistki (žal stare generacije, ki pri mnogih nima</a:t>
            </a:r>
          </a:p>
          <a:p>
            <a:pPr marL="0" indent="0">
              <a:buNone/>
            </a:pPr>
            <a:r>
              <a:rPr lang="sl-SI" sz="1500" dirty="0" smtClean="0"/>
              <a:t>cene!!!)</a:t>
            </a:r>
          </a:p>
          <a:p>
            <a:pPr marL="0" indent="0">
              <a:buNone/>
            </a:pPr>
            <a:r>
              <a:rPr lang="sl-SI" sz="1500" dirty="0" smtClean="0"/>
              <a:t>profesorici </a:t>
            </a:r>
            <a:r>
              <a:rPr lang="sl-SI" sz="1500" dirty="0" err="1" smtClean="0"/>
              <a:t>Anda</a:t>
            </a:r>
            <a:r>
              <a:rPr lang="sl-SI" sz="1500" dirty="0" smtClean="0"/>
              <a:t> Peterlin in Urška </a:t>
            </a:r>
            <a:r>
              <a:rPr lang="sl-SI" sz="1500" dirty="0" err="1" smtClean="0"/>
              <a:t>Snedic</a:t>
            </a:r>
            <a:r>
              <a:rPr lang="sl-SI" sz="1500" dirty="0" smtClean="0"/>
              <a:t>. </a:t>
            </a:r>
            <a:r>
              <a:rPr lang="sl-SI" sz="1500" dirty="0" err="1" smtClean="0"/>
              <a:t>Memoriam</a:t>
            </a:r>
            <a:r>
              <a:rPr lang="sl-SI" sz="1500" dirty="0" smtClean="0"/>
              <a:t> sem jima napisala v</a:t>
            </a:r>
          </a:p>
          <a:p>
            <a:pPr marL="0" indent="0">
              <a:buNone/>
            </a:pPr>
            <a:r>
              <a:rPr lang="sl-SI" sz="1500" dirty="0" smtClean="0"/>
              <a:t>ŠR - ko se ju pa nihče drug ni zmenil in jima tudi po liniji SD ni</a:t>
            </a:r>
          </a:p>
          <a:p>
            <a:pPr marL="0" indent="0">
              <a:buNone/>
            </a:pPr>
            <a:r>
              <a:rPr lang="sl-SI" sz="1500" dirty="0" smtClean="0"/>
              <a:t>privoščil nikjer nobene besede. Kot še marsikomu ne. A SE TEGA NE DA</a:t>
            </a:r>
          </a:p>
          <a:p>
            <a:pPr marL="0" indent="0">
              <a:buNone/>
            </a:pPr>
            <a:r>
              <a:rPr lang="sl-SI" sz="1500" dirty="0" smtClean="0"/>
              <a:t>MALO OČLOVEČITI?  Ljudje božji </a:t>
            </a:r>
            <a:r>
              <a:rPr lang="sl-SI" sz="1500" dirty="0" err="1" smtClean="0"/>
              <a:t>slavistarski</a:t>
            </a:r>
            <a:r>
              <a:rPr lang="sl-SI" sz="1500" dirty="0" smtClean="0"/>
              <a:t>, saj boste enkrat vsi pod</a:t>
            </a:r>
          </a:p>
          <a:p>
            <a:pPr marL="0" indent="0">
              <a:buNone/>
            </a:pPr>
            <a:r>
              <a:rPr lang="sl-SI" sz="1500" dirty="0" smtClean="0"/>
              <a:t>rušo. Eno normalno slovensko otesanost bi pa človek od nas (slavistov)</a:t>
            </a:r>
          </a:p>
          <a:p>
            <a:pPr marL="0" indent="0">
              <a:buNone/>
            </a:pPr>
            <a:r>
              <a:rPr lang="sl-SI" sz="1500" dirty="0" smtClean="0"/>
              <a:t>le še pričakoval ...</a:t>
            </a:r>
          </a:p>
          <a:p>
            <a:pPr marL="0" indent="0">
              <a:buNone/>
            </a:pPr>
            <a:r>
              <a:rPr lang="sl-SI" sz="1500" dirty="0" smtClean="0"/>
              <a:t>A ne? A ja?</a:t>
            </a:r>
          </a:p>
          <a:p>
            <a:pPr marL="0" indent="0">
              <a:buNone/>
            </a:pPr>
            <a:r>
              <a:rPr lang="sl-SI" sz="1500" dirty="0" smtClean="0"/>
              <a:t>Berta G.</a:t>
            </a:r>
          </a:p>
        </p:txBody>
      </p:sp>
    </p:spTree>
    <p:extLst>
      <p:ext uri="{BB962C8B-B14F-4D97-AF65-F5344CB8AC3E}">
        <p14:creationId xmlns:p14="http://schemas.microsoft.com/office/powerpoint/2010/main" val="299713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Boj uredniških konceptov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err="1" smtClean="0"/>
              <a:t>From</a:t>
            </a:r>
            <a:r>
              <a:rPr lang="sl-SI" dirty="0" smtClean="0"/>
              <a:t>: "Simon Krek" &lt;simon.krek@guest.arnes.si&gt;</a:t>
            </a:r>
          </a:p>
          <a:p>
            <a:pPr marL="0" indent="0">
              <a:buNone/>
            </a:pPr>
            <a:r>
              <a:rPr lang="sl-SI" dirty="0" smtClean="0"/>
              <a:t>To: &lt;slovlit@ijs.si&gt;</a:t>
            </a:r>
          </a:p>
          <a:p>
            <a:pPr marL="0" indent="0">
              <a:buNone/>
            </a:pPr>
            <a:r>
              <a:rPr lang="sl-SI" dirty="0" smtClean="0"/>
              <a:t>Date: </a:t>
            </a:r>
            <a:r>
              <a:rPr lang="sl-SI" dirty="0" err="1" smtClean="0"/>
              <a:t>Tue</a:t>
            </a:r>
            <a:r>
              <a:rPr lang="sl-SI" dirty="0" smtClean="0"/>
              <a:t>, 10 Jan 2012 18:57:44 +0100</a:t>
            </a:r>
          </a:p>
          <a:p>
            <a:pPr marL="0" indent="0">
              <a:buNone/>
            </a:pPr>
            <a:r>
              <a:rPr lang="sl-SI" dirty="0" err="1" smtClean="0"/>
              <a:t>Subject</a:t>
            </a:r>
            <a:r>
              <a:rPr lang="sl-SI" dirty="0" smtClean="0"/>
              <a:t>: </a:t>
            </a:r>
            <a:r>
              <a:rPr lang="sl-SI" dirty="0" err="1" smtClean="0"/>
              <a:t>SlovLit</a:t>
            </a:r>
            <a:r>
              <a:rPr lang="sl-SI" dirty="0" smtClean="0"/>
              <a:t> in administracija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Pozdravljeni,</a:t>
            </a:r>
          </a:p>
          <a:p>
            <a:pPr marL="0" indent="0">
              <a:buNone/>
            </a:pPr>
            <a:r>
              <a:rPr lang="sl-SI" dirty="0" smtClean="0"/>
              <a:t>že od prijave na forum </a:t>
            </a:r>
            <a:r>
              <a:rPr lang="sl-SI" dirty="0" err="1" smtClean="0"/>
              <a:t>SlovLit</a:t>
            </a:r>
            <a:r>
              <a:rPr lang="sl-SI" dirty="0" smtClean="0"/>
              <a:t> me </a:t>
            </a:r>
            <a:r>
              <a:rPr lang="sl-SI" dirty="0" err="1" smtClean="0"/>
              <a:t>pomalem</a:t>
            </a:r>
            <a:r>
              <a:rPr lang="sl-SI" dirty="0" smtClean="0"/>
              <a:t> muči politika administratorja, da preprečuje neposredno objavo sporočil na forumu in po lastni presoji združuje, izbira in krajša prispevke, ki so posledično tudi objavljeni z zamudo. Ta politika se mi zdi nedemokratična in </a:t>
            </a:r>
            <a:r>
              <a:rPr lang="sl-SI" dirty="0" err="1" smtClean="0"/>
              <a:t>anahrona</a:t>
            </a:r>
            <a:r>
              <a:rPr lang="sl-SI" dirty="0" smtClean="0"/>
              <a:t> v času hipnega širjenja informacij. Po današnjem prenosu moje objave s poštne liste SDJT in po nekaterih podobnih dogodkih iz preteklosti, ki jih zaradi kratkosti sporočila ne bi omenjal, sem se odločil, da bom celotni forumski skupnosti podal predlog. […]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203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Primer nedavne uredniške „cenzure“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Spoštovani,</a:t>
            </a:r>
          </a:p>
          <a:p>
            <a:pPr marL="0" indent="0">
              <a:buNone/>
            </a:pPr>
            <a:r>
              <a:rPr lang="sl-SI" dirty="0" smtClean="0"/>
              <a:t>Rad bi nekaj malega pripomnil k besedilu kolegice Milene Mileve </a:t>
            </a:r>
            <a:r>
              <a:rPr lang="sl-SI" dirty="0" err="1" smtClean="0"/>
              <a:t>Blažić</a:t>
            </a:r>
            <a:r>
              <a:rPr lang="sl-SI" dirty="0" smtClean="0"/>
              <a:t>, ki navaja slovenske nominirance za nagrado Astrid Lindgren, a žal samo tiste, ki jim je "botrovala" sama, nekako pa "pozabi" omeniti, da sta ob Alenki Sottler nominiranki še dve: pisateljica Anja Štefan in ilustratorka Ana Zavadlav. </a:t>
            </a:r>
            <a:r>
              <a:rPr lang="sl-SI" strike="sngStrike" dirty="0" smtClean="0"/>
              <a:t>Ne vem, kakšni so razlogi za ta "spregled", se mi pa tako ravnanje preprosto ne zdi spodobno. Vseh pet nominirancev je izvrstnih in prav vsak bi si zaslužil tudi to prestižno nagrado. </a:t>
            </a:r>
            <a:r>
              <a:rPr lang="sl-SI" dirty="0" smtClean="0"/>
              <a:t>Čestitke torej vsem petim, Anji Štefan, Alenki Sottler, Poloni Lovšin, Ani Zavadlav in Borisu A. Novaku, ne pa samo "našim".</a:t>
            </a:r>
          </a:p>
          <a:p>
            <a:pPr marL="0" indent="0">
              <a:buNone/>
            </a:pPr>
            <a:r>
              <a:rPr lang="sl-SI" dirty="0" smtClean="0"/>
              <a:t>Vse dobro,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96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Konfliktne situacije se nanašajo 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</a:t>
            </a:r>
            <a:r>
              <a:rPr lang="sl-SI" dirty="0" smtClean="0"/>
              <a:t>deološko/nazorsko ozadje </a:t>
            </a:r>
          </a:p>
          <a:p>
            <a:r>
              <a:rPr lang="sl-SI" dirty="0" smtClean="0"/>
              <a:t>jezikovni nazor (npr. ženske </a:t>
            </a:r>
            <a:r>
              <a:rPr lang="sl-SI" smtClean="0"/>
              <a:t>nagovorne oblike)</a:t>
            </a:r>
            <a:endParaRPr lang="sl-SI" dirty="0" smtClean="0"/>
          </a:p>
          <a:p>
            <a:r>
              <a:rPr lang="sl-SI" dirty="0" smtClean="0"/>
              <a:t>prestiž/vpliv/moč</a:t>
            </a:r>
          </a:p>
          <a:p>
            <a:r>
              <a:rPr lang="sl-SI" dirty="0" smtClean="0"/>
              <a:t>medij</a:t>
            </a:r>
          </a:p>
          <a:p>
            <a:r>
              <a:rPr lang="sl-SI" dirty="0" smtClean="0"/>
              <a:t>zakonodajo (GDPR)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098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Vabilo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err="1" smtClean="0"/>
              <a:t>Slovlit</a:t>
            </a:r>
            <a:r>
              <a:rPr lang="sl-SI" dirty="0" smtClean="0"/>
              <a:t> je ime slovenski spletni oglasni deski in diskusijskemu</a:t>
            </a:r>
          </a:p>
          <a:p>
            <a:pPr marL="0" indent="0">
              <a:buNone/>
            </a:pPr>
            <a:r>
              <a:rPr lang="sl-SI" dirty="0" smtClean="0"/>
              <a:t>forumu, ki od leta 1999 dalje združuje sloveniste, jezikoslovce,</a:t>
            </a:r>
          </a:p>
          <a:p>
            <a:pPr marL="0" indent="0">
              <a:buNone/>
            </a:pPr>
            <a:r>
              <a:rPr lang="sl-SI" dirty="0" smtClean="0"/>
              <a:t>literarne zgodovinarje, profesorje in študente teh strok, pa tudi</a:t>
            </a:r>
          </a:p>
          <a:p>
            <a:pPr marL="0" indent="0">
              <a:buNone/>
            </a:pPr>
            <a:r>
              <a:rPr lang="sl-SI" dirty="0" smtClean="0"/>
              <a:t>zainteresirane iz drugih disciplin, zlasti humanističnih, s posebnim</a:t>
            </a:r>
          </a:p>
          <a:p>
            <a:pPr marL="0" indent="0">
              <a:buNone/>
            </a:pPr>
            <a:r>
              <a:rPr lang="sl-SI" dirty="0" smtClean="0"/>
              <a:t>poudarkom na digitalni razsežnosti strokovnega življenja. Število</a:t>
            </a:r>
          </a:p>
          <a:p>
            <a:pPr marL="0" indent="0">
              <a:buNone/>
            </a:pPr>
            <a:r>
              <a:rPr lang="sl-SI" dirty="0" smtClean="0"/>
              <a:t>članov se je ustalilo pri 1700, količina objavljenih informacij pa je</a:t>
            </a:r>
          </a:p>
          <a:p>
            <a:pPr marL="0" indent="0">
              <a:buNone/>
            </a:pPr>
            <a:r>
              <a:rPr lang="sl-SI" dirty="0" smtClean="0"/>
              <a:t>50 avtorskih pol letno. Poročal bom o temah, načelih, praksi in</a:t>
            </a:r>
          </a:p>
          <a:p>
            <a:pPr marL="0" indent="0">
              <a:buNone/>
            </a:pPr>
            <a:r>
              <a:rPr lang="sl-SI" dirty="0" smtClean="0"/>
              <a:t>dilemah svojega </a:t>
            </a:r>
            <a:r>
              <a:rPr lang="sl-SI" dirty="0" err="1" smtClean="0"/>
              <a:t>moderiranja</a:t>
            </a:r>
            <a:r>
              <a:rPr lang="sl-SI" dirty="0" smtClean="0"/>
              <a:t> foruma v minulih 21 letih.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166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Slovlitova</a:t>
            </a:r>
            <a:r>
              <a:rPr lang="sl-SI" b="1" dirty="0" smtClean="0"/>
              <a:t> usoda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Inštitucije so do forumske izmenjave stališč svojih sodelavcev in ljudi „od zunaj“ nezaupljive </a:t>
            </a:r>
            <a:r>
              <a:rPr lang="sl-SI" sz="2000" dirty="0" smtClean="0"/>
              <a:t>(zakaj UL, FF, SAZU, ZRC SAZU … nimajo svojih diskusijskih forumov?)</a:t>
            </a:r>
            <a:endParaRPr lang="sl-SI" dirty="0" smtClean="0"/>
          </a:p>
          <a:p>
            <a:r>
              <a:rPr lang="sl-SI" dirty="0" smtClean="0"/>
              <a:t>GDPR (evropska uredba o varovanju osebnih podatkov) ovira spontano oblikovanje forumov.</a:t>
            </a:r>
          </a:p>
          <a:p>
            <a:r>
              <a:rPr lang="sl-SI" dirty="0" smtClean="0"/>
              <a:t>In vendar je bila forumska komunikacija na </a:t>
            </a:r>
            <a:r>
              <a:rPr lang="sl-SI" dirty="0" err="1" smtClean="0"/>
              <a:t>Slovlitu</a:t>
            </a:r>
            <a:r>
              <a:rPr lang="sl-SI" dirty="0" smtClean="0"/>
              <a:t> deležna družbenega priznanja v obliki Pretnarjeve nagrade za kulturno </a:t>
            </a:r>
            <a:r>
              <a:rPr lang="sl-SI" dirty="0" err="1" smtClean="0"/>
              <a:t>ambasadorstvo</a:t>
            </a:r>
            <a:r>
              <a:rPr lang="sl-SI" dirty="0" smtClean="0"/>
              <a:t>.</a:t>
            </a:r>
          </a:p>
          <a:p>
            <a:r>
              <a:rPr lang="sl-SI" dirty="0" smtClean="0"/>
              <a:t>Za arhiv </a:t>
            </a:r>
            <a:r>
              <a:rPr lang="sl-SI" dirty="0" err="1" smtClean="0"/>
              <a:t>Slovlita</a:t>
            </a:r>
            <a:r>
              <a:rPr lang="sl-SI" dirty="0" smtClean="0"/>
              <a:t> se ni bati: shranjen bo v </a:t>
            </a:r>
            <a:r>
              <a:rPr lang="sl-SI" dirty="0" err="1" smtClean="0"/>
              <a:t>repozitoriju</a:t>
            </a:r>
            <a:r>
              <a:rPr lang="sl-SI" dirty="0" smtClean="0"/>
              <a:t> CLARIN, na IJS in še kje.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652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</a:t>
            </a:r>
            <a:r>
              <a:rPr lang="sl-SI" dirty="0" err="1" smtClean="0"/>
              <a:t>Slovlit</a:t>
            </a:r>
            <a:r>
              <a:rPr lang="sl-SI" dirty="0" smtClean="0"/>
              <a:t> se prijaviš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 prve strani, ki se odpre pri poizvedovanju po njem: </a:t>
            </a:r>
            <a:r>
              <a:rPr lang="sl-SI" dirty="0" smtClean="0">
                <a:hlinkClick r:id="rId2"/>
              </a:rPr>
              <a:t>https://mailman.ijs.si/mailman/listinfo/slovlit</a:t>
            </a:r>
            <a:endParaRPr lang="sl-SI" dirty="0" smtClean="0"/>
          </a:p>
          <a:p>
            <a:r>
              <a:rPr lang="sl-SI" dirty="0" smtClean="0"/>
              <a:t>ali pišeš na </a:t>
            </a:r>
            <a:r>
              <a:rPr lang="sl-SI" dirty="0" smtClean="0">
                <a:hlinkClick r:id="rId3"/>
              </a:rPr>
              <a:t>miran.hladnik@guest.arnes.si</a:t>
            </a:r>
            <a:endParaRPr lang="sl-SI" dirty="0"/>
          </a:p>
          <a:p>
            <a:r>
              <a:rPr lang="sl-SI" dirty="0" smtClean="0"/>
              <a:t>arhiv si lahko ogleduješ in</a:t>
            </a:r>
          </a:p>
          <a:p>
            <a:r>
              <a:rPr lang="sl-SI" dirty="0" smtClean="0"/>
              <a:t>na njem lahko objavljaš tudi neprijavljen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495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/>
              <a:t>O </a:t>
            </a:r>
            <a:r>
              <a:rPr lang="sl-SI" sz="6000" b="1" dirty="0" err="1" smtClean="0"/>
              <a:t>Slovlitu</a:t>
            </a:r>
            <a:r>
              <a:rPr lang="sl-SI" sz="6000" b="1" dirty="0" smtClean="0"/>
              <a:t> lahko prebereš na …</a:t>
            </a:r>
            <a:endParaRPr lang="sl-SI" sz="6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u="sng" dirty="0">
                <a:hlinkClick r:id="rId2"/>
              </a:rPr>
              <a:t>Diskusijska skupina </a:t>
            </a:r>
            <a:r>
              <a:rPr lang="sl-SI" sz="3600" i="1" u="sng" dirty="0" err="1">
                <a:hlinkClick r:id="rId2"/>
              </a:rPr>
              <a:t>SlovLit</a:t>
            </a:r>
            <a:r>
              <a:rPr lang="sl-SI" sz="3600" dirty="0"/>
              <a:t>. </a:t>
            </a:r>
            <a:r>
              <a:rPr lang="sl-SI" sz="3600" i="1" dirty="0"/>
              <a:t>Vestnik UL</a:t>
            </a:r>
            <a:r>
              <a:rPr lang="sl-SI" sz="3600" dirty="0"/>
              <a:t> XXXI/3 (2000): 8–9.</a:t>
            </a:r>
          </a:p>
          <a:p>
            <a:r>
              <a:rPr lang="sl-SI" sz="3600" u="sng" dirty="0" err="1">
                <a:hlinkClick r:id="rId3"/>
              </a:rPr>
              <a:t>Slovlit</a:t>
            </a:r>
            <a:r>
              <a:rPr lang="sl-SI" sz="3600" dirty="0"/>
              <a:t>. Wikipedija.</a:t>
            </a:r>
          </a:p>
          <a:p>
            <a:r>
              <a:rPr lang="sl-SI" sz="3600" u="sng" dirty="0" smtClean="0">
                <a:hlinkClick r:id="rId4"/>
              </a:rPr>
              <a:t>Spletni </a:t>
            </a:r>
            <a:r>
              <a:rPr lang="sl-SI" sz="3600" u="sng" dirty="0">
                <a:hlinkClick r:id="rId4"/>
              </a:rPr>
              <a:t>forum</a:t>
            </a:r>
            <a:r>
              <a:rPr lang="sl-SI" sz="3600" dirty="0"/>
              <a:t>. Nova pisarija. </a:t>
            </a:r>
            <a:r>
              <a:rPr lang="sl-SI" sz="3600" dirty="0" err="1"/>
              <a:t>Wikiknjige</a:t>
            </a:r>
            <a:r>
              <a:rPr lang="sl-SI" sz="3600" dirty="0" smtClean="0"/>
              <a:t>.</a:t>
            </a:r>
          </a:p>
          <a:p>
            <a:r>
              <a:rPr lang="sl-SI" sz="3600" dirty="0" smtClean="0">
                <a:hlinkClick r:id="rId5"/>
              </a:rPr>
              <a:t>Spremeniti </a:t>
            </a:r>
            <a:r>
              <a:rPr lang="sl-SI" sz="3600" dirty="0" err="1" smtClean="0">
                <a:hlinkClick r:id="rId5"/>
              </a:rPr>
              <a:t>Slovlit</a:t>
            </a:r>
            <a:r>
              <a:rPr lang="sl-SI" sz="3600" dirty="0" smtClean="0">
                <a:hlinkClick r:id="rId5"/>
              </a:rPr>
              <a:t>? </a:t>
            </a:r>
            <a:r>
              <a:rPr lang="sl-SI" sz="3600" dirty="0" err="1" smtClean="0"/>
              <a:t>Slovlit</a:t>
            </a:r>
            <a:r>
              <a:rPr lang="sl-SI" sz="3600" dirty="0" smtClean="0"/>
              <a:t> 11. 1. 2012</a:t>
            </a:r>
            <a:r>
              <a:rPr lang="sl-SI" sz="3300" dirty="0" smtClean="0"/>
              <a:t>.</a:t>
            </a:r>
            <a:endParaRPr lang="sl-SI" sz="3600" dirty="0">
              <a:hlinkClick r:id="rId6"/>
            </a:endParaRPr>
          </a:p>
          <a:p>
            <a:r>
              <a:rPr lang="sl-SI" sz="3600" dirty="0" err="1" smtClean="0">
                <a:hlinkClick r:id="rId6"/>
              </a:rPr>
              <a:t>Slovlit</a:t>
            </a:r>
            <a:r>
              <a:rPr lang="sl-SI" sz="3600" dirty="0" smtClean="0">
                <a:hlinkClick r:id="rId6"/>
              </a:rPr>
              <a:t> in administracija</a:t>
            </a:r>
            <a:r>
              <a:rPr lang="sl-SI" sz="3600" dirty="0" smtClean="0"/>
              <a:t>. </a:t>
            </a:r>
            <a:r>
              <a:rPr lang="sl-SI" sz="3600" dirty="0" err="1" smtClean="0"/>
              <a:t>Wikiverza</a:t>
            </a:r>
            <a:r>
              <a:rPr lang="sl-SI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6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Slovlit</a:t>
            </a:r>
            <a:r>
              <a:rPr lang="sl-SI" dirty="0" smtClean="0"/>
              <a:t> gostuje na </a:t>
            </a:r>
            <a:r>
              <a:rPr lang="sl-SI" dirty="0" smtClean="0"/>
              <a:t>Inštitutu </a:t>
            </a:r>
            <a:r>
              <a:rPr lang="sl-SI" dirty="0" smtClean="0"/>
              <a:t>Jožef Stefan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Predhodnik </a:t>
            </a:r>
            <a:r>
              <a:rPr lang="sl-SI" dirty="0" err="1" smtClean="0"/>
              <a:t>Slovlita</a:t>
            </a:r>
            <a:r>
              <a:rPr lang="sl-SI" dirty="0" smtClean="0"/>
              <a:t> so </a:t>
            </a:r>
            <a:r>
              <a:rPr lang="sl-SI" dirty="0" smtClean="0">
                <a:hlinkClick r:id="rId2"/>
              </a:rPr>
              <a:t>Novice Oddelka za slovanske jezike in književnosti 1996—1998</a:t>
            </a:r>
            <a:r>
              <a:rPr lang="sl-SI" dirty="0" smtClean="0"/>
              <a:t>, </a:t>
            </a:r>
          </a:p>
          <a:p>
            <a:r>
              <a:rPr lang="sl-SI" i="1" dirty="0" smtClean="0"/>
              <a:t>Kronika Slavističnega društva Slovenije </a:t>
            </a:r>
            <a:r>
              <a:rPr lang="sl-SI" dirty="0" smtClean="0"/>
              <a:t>(1997-), </a:t>
            </a:r>
          </a:p>
          <a:p>
            <a:r>
              <a:rPr lang="sl-SI" dirty="0" smtClean="0"/>
              <a:t>še prej pa debatni klub in revija </a:t>
            </a:r>
            <a:r>
              <a:rPr lang="sl-SI" i="1" dirty="0" smtClean="0"/>
              <a:t>Slava</a:t>
            </a:r>
            <a:r>
              <a:rPr lang="sl-SI" dirty="0" smtClean="0"/>
              <a:t> (1987--2003).</a:t>
            </a:r>
          </a:p>
          <a:p>
            <a:r>
              <a:rPr lang="sl-SI" dirty="0" smtClean="0"/>
              <a:t>IJS-jev poštni strežnik streže </a:t>
            </a:r>
            <a:r>
              <a:rPr lang="sl-SI" dirty="0" smtClean="0"/>
              <a:t>skoraj 300 skupinam, </a:t>
            </a:r>
            <a:r>
              <a:rPr lang="sl-SI" dirty="0" err="1" smtClean="0"/>
              <a:t>Slovlit</a:t>
            </a:r>
            <a:r>
              <a:rPr lang="sl-SI" dirty="0" smtClean="0"/>
              <a:t> je med najstarejšimi štirimi, vsekakor pa po količini prispevkov in kontinuiteti na vrhu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103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Slovlit</a:t>
            </a:r>
            <a:r>
              <a:rPr lang="sl-SI" dirty="0" smtClean="0"/>
              <a:t> skozi dve desetletji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6422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53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94334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Slovlit</a:t>
            </a:r>
            <a:r>
              <a:rPr lang="sl-SI" dirty="0" smtClean="0"/>
              <a:t> je nekaj med novičarsko in diskusijsko skupino, razlikuje se tudi od spletnih klepetalnic in blogov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i="1" dirty="0" err="1" smtClean="0"/>
              <a:t>bulletin</a:t>
            </a:r>
            <a:r>
              <a:rPr lang="sl-SI" i="1" dirty="0" smtClean="0"/>
              <a:t> </a:t>
            </a:r>
            <a:r>
              <a:rPr lang="sl-SI" i="1" dirty="0" err="1" smtClean="0"/>
              <a:t>board</a:t>
            </a:r>
            <a:r>
              <a:rPr lang="sl-SI" dirty="0" smtClean="0"/>
              <a:t>, od 1970 dalje</a:t>
            </a:r>
          </a:p>
          <a:p>
            <a:r>
              <a:rPr lang="sl-SI" dirty="0" smtClean="0"/>
              <a:t>elektronska oglasna deska</a:t>
            </a:r>
          </a:p>
          <a:p>
            <a:r>
              <a:rPr lang="sl-SI" dirty="0" smtClean="0"/>
              <a:t>elektronski poštni seznam (</a:t>
            </a:r>
            <a:r>
              <a:rPr lang="sl-SI" i="1" dirty="0" err="1" smtClean="0"/>
              <a:t>electronic</a:t>
            </a:r>
            <a:r>
              <a:rPr lang="sl-SI" i="1" dirty="0" smtClean="0"/>
              <a:t> </a:t>
            </a:r>
            <a:r>
              <a:rPr lang="sl-SI" i="1" dirty="0" err="1" smtClean="0"/>
              <a:t>mailing</a:t>
            </a:r>
            <a:r>
              <a:rPr lang="sl-SI" i="1" dirty="0" smtClean="0"/>
              <a:t> list</a:t>
            </a:r>
            <a:r>
              <a:rPr lang="sl-SI" dirty="0" smtClean="0"/>
              <a:t>)</a:t>
            </a:r>
          </a:p>
          <a:p>
            <a:r>
              <a:rPr lang="sl-SI" dirty="0" smtClean="0"/>
              <a:t>elektronski </a:t>
            </a:r>
            <a:r>
              <a:rPr lang="sl-SI" dirty="0" err="1" smtClean="0"/>
              <a:t>stenčas</a:t>
            </a:r>
            <a:endParaRPr lang="sl-SI" dirty="0" smtClean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spletni diskusijski forum, od 1994 dalje</a:t>
            </a:r>
          </a:p>
          <a:p>
            <a:r>
              <a:rPr lang="sl-SI" dirty="0" smtClean="0"/>
              <a:t>internetni forum</a:t>
            </a:r>
          </a:p>
          <a:p>
            <a:r>
              <a:rPr lang="sl-SI" dirty="0"/>
              <a:t>e</a:t>
            </a:r>
            <a:r>
              <a:rPr lang="sl-SI" dirty="0" smtClean="0"/>
              <a:t>lektronski seminar oz. elektronska konferenca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267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1550" y="558264"/>
            <a:ext cx="5293894" cy="3647975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Slovlitov</a:t>
            </a:r>
            <a:r>
              <a:rPr lang="sl-SI" dirty="0" smtClean="0"/>
              <a:t> arhiv </a:t>
            </a:r>
            <a:r>
              <a:rPr lang="sl-SI" dirty="0" smtClean="0"/>
              <a:t>obsega 7529 prispevkov in je </a:t>
            </a:r>
            <a:r>
              <a:rPr lang="sl-SI" dirty="0" smtClean="0"/>
              <a:t>v 20 letih narasel na obseg 2,5 mio besed ali več kot 50 romanov.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48" y="156631"/>
            <a:ext cx="5818552" cy="67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55" y="151896"/>
            <a:ext cx="10366408" cy="67374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11152" y="432502"/>
            <a:ext cx="3980848" cy="1325563"/>
          </a:xfrm>
        </p:spPr>
        <p:txBody>
          <a:bodyPr/>
          <a:lstStyle/>
          <a:p>
            <a:r>
              <a:rPr lang="sl-SI" b="1" dirty="0" smtClean="0"/>
              <a:t>Zadnja letošnja sporočila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49097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800" b="1" dirty="0" smtClean="0"/>
              <a:t>Véliki zgled: Humanist </a:t>
            </a:r>
            <a:r>
              <a:rPr lang="sl-SI" sz="4800" b="1" dirty="0" err="1" smtClean="0"/>
              <a:t>Discussion</a:t>
            </a:r>
            <a:r>
              <a:rPr lang="sl-SI" sz="4800" b="1" dirty="0" smtClean="0"/>
              <a:t> </a:t>
            </a:r>
            <a:r>
              <a:rPr lang="sl-SI" sz="4800" b="1" dirty="0" err="1" smtClean="0"/>
              <a:t>Group</a:t>
            </a:r>
            <a:r>
              <a:rPr lang="sl-SI" sz="4800" b="1" dirty="0" smtClean="0"/>
              <a:t> (1987-)</a:t>
            </a:r>
            <a:endParaRPr lang="sl-SI" sz="4800" b="1" dirty="0"/>
          </a:p>
        </p:txBody>
      </p:sp>
      <p:pic>
        <p:nvPicPr>
          <p:cNvPr id="1026" name="Picture 2" descr="https://upload.wikimedia.org/wikibooks/sl/3/33/Humanist_for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5" y="1482291"/>
            <a:ext cx="7652457" cy="52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6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1143</Words>
  <Application>Microsoft Office PowerPoint</Application>
  <PresentationFormat>Širokozaslonsko</PresentationFormat>
  <Paragraphs>110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Officeova tema</vt:lpstr>
      <vt:lpstr>Slovlit ali SlovLit</vt:lpstr>
      <vt:lpstr>Vabilo</vt:lpstr>
      <vt:lpstr>O Slovlitu lahko prebereš na …</vt:lpstr>
      <vt:lpstr>Slovlit gostuje na Inštitutu Jožef Stefan</vt:lpstr>
      <vt:lpstr>Slovlit skozi dve desetletji</vt:lpstr>
      <vt:lpstr>Slovlit je nekaj med novičarsko in diskusijsko skupino, razlikuje se tudi od spletnih klepetalnic in blogov</vt:lpstr>
      <vt:lpstr>Slovlitov arhiv obsega 7529 prispevkov in je v 20 letih narasel na obseg 2,5 mio besed ali več kot 50 romanov.</vt:lpstr>
      <vt:lpstr>Zadnja letošnja sporočila</vt:lpstr>
      <vt:lpstr>Véliki zgled: Humanist Discussion Group (1987-)</vt:lpstr>
      <vt:lpstr>PowerPointova predstavitev</vt:lpstr>
      <vt:lpstr>Strokovna področja in  strokovna srenja (naročniki/člani/uporabniki/sodelavci)</vt:lpstr>
      <vt:lpstr>Specifika foruma v razmerju do drugih medijev</vt:lpstr>
      <vt:lpstr>Vrste sporočil, žanri, vsebina </vt:lpstr>
      <vt:lpstr>Dileme</vt:lpstr>
      <vt:lpstr>Pogled v uredniško (moderatorjevo) delavnico</vt:lpstr>
      <vt:lpstr>Nesporazumi</vt:lpstr>
      <vt:lpstr>Boj uredniških konceptov</vt:lpstr>
      <vt:lpstr>Primer nedavne uredniške „cenzure“</vt:lpstr>
      <vt:lpstr>Konfliktne situacije se nanašajo na</vt:lpstr>
      <vt:lpstr>Slovlitova usoda</vt:lpstr>
      <vt:lpstr>Na Slovlit se prijaviš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Slovlit ali SlovLit</dc:title>
  <dc:creator>Uporabnik sistema Windows</dc:creator>
  <cp:lastModifiedBy>Hladnik, Miran</cp:lastModifiedBy>
  <cp:revision>31</cp:revision>
  <dcterms:created xsi:type="dcterms:W3CDTF">2021-10-24T11:47:26Z</dcterms:created>
  <dcterms:modified xsi:type="dcterms:W3CDTF">2021-10-25T07:56:53Z</dcterms:modified>
</cp:coreProperties>
</file>