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58" r:id="rId4"/>
    <p:sldId id="259" r:id="rId5"/>
    <p:sldId id="257" r:id="rId6"/>
    <p:sldId id="263" r:id="rId7"/>
    <p:sldId id="260" r:id="rId8"/>
    <p:sldId id="261" r:id="rId9"/>
    <p:sldId id="265" r:id="rId10"/>
    <p:sldId id="269" r:id="rId11"/>
    <p:sldId id="264" r:id="rId12"/>
    <p:sldId id="267" r:id="rId13"/>
    <p:sldId id="268" r:id="rId14"/>
    <p:sldId id="270" r:id="rId15"/>
    <p:sldId id="262" r:id="rId16"/>
    <p:sldId id="266" r:id="rId17"/>
    <p:sldId id="272" r:id="rId18"/>
    <p:sldId id="271" r:id="rId19"/>
    <p:sldId id="273" r:id="rId20"/>
    <p:sldId id="274" r:id="rId21"/>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Podatki\Slovlit\Slovli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579783873838437E-2"/>
          <c:y val="3.1631110213787401E-2"/>
          <c:w val="0.90836743783834273"/>
          <c:h val="0.89699665746909873"/>
        </c:manualLayout>
      </c:layout>
      <c:lineChart>
        <c:grouping val="standard"/>
        <c:varyColors val="0"/>
        <c:ser>
          <c:idx val="0"/>
          <c:order val="0"/>
          <c:tx>
            <c:strRef>
              <c:f>List1!$B$1</c:f>
              <c:strCache>
                <c:ptCount val="1"/>
                <c:pt idx="0">
                  <c:v>Pošt</c:v>
                </c:pt>
              </c:strCache>
            </c:strRef>
          </c:tx>
          <c:marker>
            <c:symbol val="none"/>
          </c:marker>
          <c:cat>
            <c:numRef>
              <c:f>List1!$A$2:$A$23</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List1!$B$2:$B$23</c:f>
              <c:numCache>
                <c:formatCode>General</c:formatCode>
                <c:ptCount val="22"/>
                <c:pt idx="0">
                  <c:v>159</c:v>
                </c:pt>
                <c:pt idx="1">
                  <c:v>189</c:v>
                </c:pt>
                <c:pt idx="2">
                  <c:v>227</c:v>
                </c:pt>
                <c:pt idx="3">
                  <c:v>117</c:v>
                </c:pt>
                <c:pt idx="4">
                  <c:v>259</c:v>
                </c:pt>
                <c:pt idx="5">
                  <c:v>496</c:v>
                </c:pt>
                <c:pt idx="6">
                  <c:v>479</c:v>
                </c:pt>
                <c:pt idx="7">
                  <c:v>463</c:v>
                </c:pt>
                <c:pt idx="8">
                  <c:v>421</c:v>
                </c:pt>
                <c:pt idx="9">
                  <c:v>406</c:v>
                </c:pt>
                <c:pt idx="10">
                  <c:v>399</c:v>
                </c:pt>
                <c:pt idx="11">
                  <c:v>343</c:v>
                </c:pt>
                <c:pt idx="12">
                  <c:v>384</c:v>
                </c:pt>
                <c:pt idx="13">
                  <c:v>329</c:v>
                </c:pt>
                <c:pt idx="14">
                  <c:v>338</c:v>
                </c:pt>
                <c:pt idx="15">
                  <c:v>359</c:v>
                </c:pt>
                <c:pt idx="16">
                  <c:v>396</c:v>
                </c:pt>
                <c:pt idx="17">
                  <c:v>380</c:v>
                </c:pt>
                <c:pt idx="18">
                  <c:v>382</c:v>
                </c:pt>
                <c:pt idx="19">
                  <c:v>356</c:v>
                </c:pt>
                <c:pt idx="20">
                  <c:v>309</c:v>
                </c:pt>
              </c:numCache>
            </c:numRef>
          </c:val>
          <c:smooth val="0"/>
        </c:ser>
        <c:ser>
          <c:idx val="1"/>
          <c:order val="1"/>
          <c:tx>
            <c:strRef>
              <c:f>List1!$C$1</c:f>
              <c:strCache>
                <c:ptCount val="1"/>
                <c:pt idx="0">
                  <c:v>Sporočil</c:v>
                </c:pt>
              </c:strCache>
            </c:strRef>
          </c:tx>
          <c:marker>
            <c:symbol val="none"/>
          </c:marker>
          <c:cat>
            <c:numRef>
              <c:f>List1!$A$2:$A$23</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List1!$C$2:$C$23</c:f>
              <c:numCache>
                <c:formatCode>General</c:formatCode>
                <c:ptCount val="22"/>
                <c:pt idx="0">
                  <c:v>241</c:v>
                </c:pt>
                <c:pt idx="1">
                  <c:v>232</c:v>
                </c:pt>
                <c:pt idx="2">
                  <c:v>301</c:v>
                </c:pt>
                <c:pt idx="3">
                  <c:v>171</c:v>
                </c:pt>
                <c:pt idx="4">
                  <c:v>331</c:v>
                </c:pt>
                <c:pt idx="5">
                  <c:v>554</c:v>
                </c:pt>
                <c:pt idx="6">
                  <c:v>728</c:v>
                </c:pt>
                <c:pt idx="7">
                  <c:v>752</c:v>
                </c:pt>
                <c:pt idx="8">
                  <c:v>776</c:v>
                </c:pt>
                <c:pt idx="9">
                  <c:v>742</c:v>
                </c:pt>
                <c:pt idx="10">
                  <c:v>891</c:v>
                </c:pt>
                <c:pt idx="11">
                  <c:v>803</c:v>
                </c:pt>
                <c:pt idx="12">
                  <c:v>827</c:v>
                </c:pt>
                <c:pt idx="13">
                  <c:v>867</c:v>
                </c:pt>
                <c:pt idx="14">
                  <c:v>955</c:v>
                </c:pt>
                <c:pt idx="15">
                  <c:v>1178</c:v>
                </c:pt>
                <c:pt idx="16">
                  <c:v>1261</c:v>
                </c:pt>
                <c:pt idx="17">
                  <c:v>1171</c:v>
                </c:pt>
                <c:pt idx="18">
                  <c:v>1163</c:v>
                </c:pt>
                <c:pt idx="19">
                  <c:v>1089</c:v>
                </c:pt>
                <c:pt idx="20">
                  <c:v>990</c:v>
                </c:pt>
              </c:numCache>
            </c:numRef>
          </c:val>
          <c:smooth val="0"/>
        </c:ser>
        <c:ser>
          <c:idx val="2"/>
          <c:order val="2"/>
          <c:tx>
            <c:strRef>
              <c:f>List1!$D$1</c:f>
              <c:strCache>
                <c:ptCount val="1"/>
                <c:pt idx="0">
                  <c:v>Naročnikov</c:v>
                </c:pt>
              </c:strCache>
            </c:strRef>
          </c:tx>
          <c:marker>
            <c:symbol val="none"/>
          </c:marker>
          <c:cat>
            <c:numRef>
              <c:f>List1!$A$2:$A$23</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List1!$D$2:$D$23</c:f>
              <c:numCache>
                <c:formatCode>General</c:formatCode>
                <c:ptCount val="22"/>
                <c:pt idx="0">
                  <c:v>160</c:v>
                </c:pt>
                <c:pt idx="1">
                  <c:v>200</c:v>
                </c:pt>
                <c:pt idx="2">
                  <c:v>400</c:v>
                </c:pt>
                <c:pt idx="8">
                  <c:v>1170</c:v>
                </c:pt>
                <c:pt idx="9">
                  <c:v>1200</c:v>
                </c:pt>
                <c:pt idx="10">
                  <c:v>1300</c:v>
                </c:pt>
                <c:pt idx="11">
                  <c:v>1388</c:v>
                </c:pt>
                <c:pt idx="12">
                  <c:v>1431</c:v>
                </c:pt>
                <c:pt idx="13">
                  <c:v>1535</c:v>
                </c:pt>
                <c:pt idx="14">
                  <c:v>1575</c:v>
                </c:pt>
                <c:pt idx="15">
                  <c:v>1646</c:v>
                </c:pt>
                <c:pt idx="16">
                  <c:v>1669</c:v>
                </c:pt>
                <c:pt idx="17">
                  <c:v>1714</c:v>
                </c:pt>
                <c:pt idx="18">
                  <c:v>1746</c:v>
                </c:pt>
                <c:pt idx="19">
                  <c:v>1734</c:v>
                </c:pt>
                <c:pt idx="20">
                  <c:v>1695</c:v>
                </c:pt>
                <c:pt idx="21">
                  <c:v>1690</c:v>
                </c:pt>
              </c:numCache>
            </c:numRef>
          </c:val>
          <c:smooth val="0"/>
        </c:ser>
        <c:dLbls>
          <c:showLegendKey val="0"/>
          <c:showVal val="0"/>
          <c:showCatName val="0"/>
          <c:showSerName val="0"/>
          <c:showPercent val="0"/>
          <c:showBubbleSize val="0"/>
        </c:dLbls>
        <c:smooth val="0"/>
        <c:axId val="496880336"/>
        <c:axId val="496878376"/>
      </c:lineChart>
      <c:catAx>
        <c:axId val="496880336"/>
        <c:scaling>
          <c:orientation val="minMax"/>
        </c:scaling>
        <c:delete val="0"/>
        <c:axPos val="b"/>
        <c:numFmt formatCode="General" sourceLinked="1"/>
        <c:majorTickMark val="out"/>
        <c:minorTickMark val="none"/>
        <c:tickLblPos val="nextTo"/>
        <c:crossAx val="496878376"/>
        <c:crosses val="autoZero"/>
        <c:auto val="1"/>
        <c:lblAlgn val="ctr"/>
        <c:lblOffset val="100"/>
        <c:noMultiLvlLbl val="0"/>
      </c:catAx>
      <c:valAx>
        <c:axId val="496878376"/>
        <c:scaling>
          <c:orientation val="minMax"/>
        </c:scaling>
        <c:delete val="0"/>
        <c:axPos val="l"/>
        <c:numFmt formatCode="General" sourceLinked="1"/>
        <c:majorTickMark val="out"/>
        <c:minorTickMark val="none"/>
        <c:tickLblPos val="nextTo"/>
        <c:crossAx val="496880336"/>
        <c:crosses val="autoZero"/>
        <c:crossBetween val="between"/>
      </c:valAx>
    </c:plotArea>
    <c:legend>
      <c:legendPos val="r"/>
      <c:layout>
        <c:manualLayout>
          <c:xMode val="edge"/>
          <c:yMode val="edge"/>
          <c:x val="0.109614969299206"/>
          <c:y val="6.6597124077438993E-2"/>
          <c:w val="0.14478362073174492"/>
          <c:h val="0.1545548152634767"/>
        </c:manualLayout>
      </c:layout>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Uredite slog podnaslova matrice</a:t>
            </a:r>
            <a:endParaRPr lang="sl-SI"/>
          </a:p>
        </p:txBody>
      </p:sp>
      <p:sp>
        <p:nvSpPr>
          <p:cNvPr id="4" name="Označba mesta datuma 3"/>
          <p:cNvSpPr>
            <a:spLocks noGrp="1"/>
          </p:cNvSpPr>
          <p:nvPr>
            <p:ph type="dt" sz="half" idx="10"/>
          </p:nvPr>
        </p:nvSpPr>
        <p:spPr/>
        <p:txBody>
          <a:bodyPr/>
          <a:lstStyle/>
          <a:p>
            <a:fld id="{C9BE8127-7EA0-4317-B497-FB92CABB32D1}" type="datetimeFigureOut">
              <a:rPr lang="sl-SI" smtClean="0"/>
              <a:t>24. 10. 2021</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C05B78A9-B46D-43A4-8FC4-26DA0B75D1BD}" type="slidenum">
              <a:rPr lang="sl-SI" smtClean="0"/>
              <a:t>‹#›</a:t>
            </a:fld>
            <a:endParaRPr lang="sl-SI"/>
          </a:p>
        </p:txBody>
      </p:sp>
    </p:spTree>
    <p:extLst>
      <p:ext uri="{BB962C8B-B14F-4D97-AF65-F5344CB8AC3E}">
        <p14:creationId xmlns:p14="http://schemas.microsoft.com/office/powerpoint/2010/main" val="3980097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C9BE8127-7EA0-4317-B497-FB92CABB32D1}" type="datetimeFigureOut">
              <a:rPr lang="sl-SI" smtClean="0"/>
              <a:t>24. 10. 2021</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C05B78A9-B46D-43A4-8FC4-26DA0B75D1BD}" type="slidenum">
              <a:rPr lang="sl-SI" smtClean="0"/>
              <a:t>‹#›</a:t>
            </a:fld>
            <a:endParaRPr lang="sl-SI"/>
          </a:p>
        </p:txBody>
      </p:sp>
    </p:spTree>
    <p:extLst>
      <p:ext uri="{BB962C8B-B14F-4D97-AF65-F5344CB8AC3E}">
        <p14:creationId xmlns:p14="http://schemas.microsoft.com/office/powerpoint/2010/main" val="2116164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C9BE8127-7EA0-4317-B497-FB92CABB32D1}" type="datetimeFigureOut">
              <a:rPr lang="sl-SI" smtClean="0"/>
              <a:t>24. 10. 2021</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C05B78A9-B46D-43A4-8FC4-26DA0B75D1BD}" type="slidenum">
              <a:rPr lang="sl-SI" smtClean="0"/>
              <a:t>‹#›</a:t>
            </a:fld>
            <a:endParaRPr lang="sl-SI"/>
          </a:p>
        </p:txBody>
      </p:sp>
    </p:spTree>
    <p:extLst>
      <p:ext uri="{BB962C8B-B14F-4D97-AF65-F5344CB8AC3E}">
        <p14:creationId xmlns:p14="http://schemas.microsoft.com/office/powerpoint/2010/main" val="2528132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C9BE8127-7EA0-4317-B497-FB92CABB32D1}" type="datetimeFigureOut">
              <a:rPr lang="sl-SI" smtClean="0"/>
              <a:t>24. 10. 2021</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C05B78A9-B46D-43A4-8FC4-26DA0B75D1BD}" type="slidenum">
              <a:rPr lang="sl-SI" smtClean="0"/>
              <a:t>‹#›</a:t>
            </a:fld>
            <a:endParaRPr lang="sl-SI"/>
          </a:p>
        </p:txBody>
      </p:sp>
    </p:spTree>
    <p:extLst>
      <p:ext uri="{BB962C8B-B14F-4D97-AF65-F5344CB8AC3E}">
        <p14:creationId xmlns:p14="http://schemas.microsoft.com/office/powerpoint/2010/main" val="3044810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C9BE8127-7EA0-4317-B497-FB92CABB32D1}" type="datetimeFigureOut">
              <a:rPr lang="sl-SI" smtClean="0"/>
              <a:t>24. 10. 2021</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C05B78A9-B46D-43A4-8FC4-26DA0B75D1BD}" type="slidenum">
              <a:rPr lang="sl-SI" smtClean="0"/>
              <a:t>‹#›</a:t>
            </a:fld>
            <a:endParaRPr lang="sl-SI"/>
          </a:p>
        </p:txBody>
      </p:sp>
    </p:spTree>
    <p:extLst>
      <p:ext uri="{BB962C8B-B14F-4D97-AF65-F5344CB8AC3E}">
        <p14:creationId xmlns:p14="http://schemas.microsoft.com/office/powerpoint/2010/main" val="1652636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C9BE8127-7EA0-4317-B497-FB92CABB32D1}" type="datetimeFigureOut">
              <a:rPr lang="sl-SI" smtClean="0"/>
              <a:t>24. 10. 2021</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C05B78A9-B46D-43A4-8FC4-26DA0B75D1BD}" type="slidenum">
              <a:rPr lang="sl-SI" smtClean="0"/>
              <a:t>‹#›</a:t>
            </a:fld>
            <a:endParaRPr lang="sl-SI"/>
          </a:p>
        </p:txBody>
      </p:sp>
    </p:spTree>
    <p:extLst>
      <p:ext uri="{BB962C8B-B14F-4D97-AF65-F5344CB8AC3E}">
        <p14:creationId xmlns:p14="http://schemas.microsoft.com/office/powerpoint/2010/main" val="3450211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C9BE8127-7EA0-4317-B497-FB92CABB32D1}" type="datetimeFigureOut">
              <a:rPr lang="sl-SI" smtClean="0"/>
              <a:t>24. 10. 2021</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C05B78A9-B46D-43A4-8FC4-26DA0B75D1BD}" type="slidenum">
              <a:rPr lang="sl-SI" smtClean="0"/>
              <a:t>‹#›</a:t>
            </a:fld>
            <a:endParaRPr lang="sl-SI"/>
          </a:p>
        </p:txBody>
      </p:sp>
    </p:spTree>
    <p:extLst>
      <p:ext uri="{BB962C8B-B14F-4D97-AF65-F5344CB8AC3E}">
        <p14:creationId xmlns:p14="http://schemas.microsoft.com/office/powerpoint/2010/main" val="315177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C9BE8127-7EA0-4317-B497-FB92CABB32D1}" type="datetimeFigureOut">
              <a:rPr lang="sl-SI" smtClean="0"/>
              <a:t>24. 10. 2021</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C05B78A9-B46D-43A4-8FC4-26DA0B75D1BD}" type="slidenum">
              <a:rPr lang="sl-SI" smtClean="0"/>
              <a:t>‹#›</a:t>
            </a:fld>
            <a:endParaRPr lang="sl-SI"/>
          </a:p>
        </p:txBody>
      </p:sp>
    </p:spTree>
    <p:extLst>
      <p:ext uri="{BB962C8B-B14F-4D97-AF65-F5344CB8AC3E}">
        <p14:creationId xmlns:p14="http://schemas.microsoft.com/office/powerpoint/2010/main" val="2156992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C9BE8127-7EA0-4317-B497-FB92CABB32D1}" type="datetimeFigureOut">
              <a:rPr lang="sl-SI" smtClean="0"/>
              <a:t>24. 10. 2021</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C05B78A9-B46D-43A4-8FC4-26DA0B75D1BD}" type="slidenum">
              <a:rPr lang="sl-SI" smtClean="0"/>
              <a:t>‹#›</a:t>
            </a:fld>
            <a:endParaRPr lang="sl-SI"/>
          </a:p>
        </p:txBody>
      </p:sp>
    </p:spTree>
    <p:extLst>
      <p:ext uri="{BB962C8B-B14F-4D97-AF65-F5344CB8AC3E}">
        <p14:creationId xmlns:p14="http://schemas.microsoft.com/office/powerpoint/2010/main" val="490064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C9BE8127-7EA0-4317-B497-FB92CABB32D1}" type="datetimeFigureOut">
              <a:rPr lang="sl-SI" smtClean="0"/>
              <a:t>24. 10. 2021</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C05B78A9-B46D-43A4-8FC4-26DA0B75D1BD}" type="slidenum">
              <a:rPr lang="sl-SI" smtClean="0"/>
              <a:t>‹#›</a:t>
            </a:fld>
            <a:endParaRPr lang="sl-SI"/>
          </a:p>
        </p:txBody>
      </p:sp>
    </p:spTree>
    <p:extLst>
      <p:ext uri="{BB962C8B-B14F-4D97-AF65-F5344CB8AC3E}">
        <p14:creationId xmlns:p14="http://schemas.microsoft.com/office/powerpoint/2010/main" val="2290179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C9BE8127-7EA0-4317-B497-FB92CABB32D1}" type="datetimeFigureOut">
              <a:rPr lang="sl-SI" smtClean="0"/>
              <a:t>24. 10. 2021</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C05B78A9-B46D-43A4-8FC4-26DA0B75D1BD}" type="slidenum">
              <a:rPr lang="sl-SI" smtClean="0"/>
              <a:t>‹#›</a:t>
            </a:fld>
            <a:endParaRPr lang="sl-SI"/>
          </a:p>
        </p:txBody>
      </p:sp>
    </p:spTree>
    <p:extLst>
      <p:ext uri="{BB962C8B-B14F-4D97-AF65-F5344CB8AC3E}">
        <p14:creationId xmlns:p14="http://schemas.microsoft.com/office/powerpoint/2010/main" val="173045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BE8127-7EA0-4317-B497-FB92CABB32D1}" type="datetimeFigureOut">
              <a:rPr lang="sl-SI" smtClean="0"/>
              <a:t>24. 10. 2021</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5B78A9-B46D-43A4-8FC4-26DA0B75D1BD}" type="slidenum">
              <a:rPr lang="sl-SI" smtClean="0"/>
              <a:t>‹#›</a:t>
            </a:fld>
            <a:endParaRPr lang="sl-SI"/>
          </a:p>
        </p:txBody>
      </p:sp>
    </p:spTree>
    <p:extLst>
      <p:ext uri="{BB962C8B-B14F-4D97-AF65-F5344CB8AC3E}">
        <p14:creationId xmlns:p14="http://schemas.microsoft.com/office/powerpoint/2010/main" val="3487598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miran.hladnik@guest.arnes.si" TargetMode="External"/><Relationship Id="rId2" Type="http://schemas.openxmlformats.org/officeDocument/2006/relationships/hyperlink" Target="https://mailman.ijs.si/mailman/listinfo/slovli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l.wikipedia.org/wiki/Slovlit" TargetMode="External"/><Relationship Id="rId2" Type="http://schemas.openxmlformats.org/officeDocument/2006/relationships/hyperlink" Target="http://lit.ijs.si/slovlit.html" TargetMode="External"/><Relationship Id="rId1" Type="http://schemas.openxmlformats.org/officeDocument/2006/relationships/slideLayout" Target="../slideLayouts/slideLayout2.xml"/><Relationship Id="rId6" Type="http://schemas.openxmlformats.org/officeDocument/2006/relationships/hyperlink" Target="https://sl.wikiversity.org/wiki/SlovLit_in_administracija" TargetMode="External"/><Relationship Id="rId5" Type="http://schemas.openxmlformats.org/officeDocument/2006/relationships/hyperlink" Target="https://mailman.ijs.si/pipermail/slovlit/2012/003971.html" TargetMode="External"/><Relationship Id="rId4" Type="http://schemas.openxmlformats.org/officeDocument/2006/relationships/hyperlink" Target="https://sl.wikibooks.org/wiki/Nova_pisarija#Spletni_forum"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lov.si/mh/novice1-45.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err="1" smtClean="0"/>
              <a:t>Slovlit</a:t>
            </a:r>
            <a:r>
              <a:rPr lang="sl-SI" dirty="0" smtClean="0"/>
              <a:t> ali </a:t>
            </a:r>
            <a:r>
              <a:rPr lang="sl-SI" dirty="0" err="1" smtClean="0"/>
              <a:t>SlovLit</a:t>
            </a:r>
            <a:endParaRPr lang="sl-SI" dirty="0"/>
          </a:p>
        </p:txBody>
      </p:sp>
      <p:sp>
        <p:nvSpPr>
          <p:cNvPr id="3" name="Podnaslov 2"/>
          <p:cNvSpPr>
            <a:spLocks noGrp="1"/>
          </p:cNvSpPr>
          <p:nvPr>
            <p:ph type="subTitle" idx="1"/>
          </p:nvPr>
        </p:nvSpPr>
        <p:spPr/>
        <p:txBody>
          <a:bodyPr/>
          <a:lstStyle/>
          <a:p>
            <a:r>
              <a:rPr lang="sl-SI" dirty="0" smtClean="0"/>
              <a:t>25. </a:t>
            </a:r>
            <a:r>
              <a:rPr lang="sl-SI" smtClean="0"/>
              <a:t>oktobra </a:t>
            </a:r>
            <a:r>
              <a:rPr lang="sl-SI" dirty="0" smtClean="0"/>
              <a:t>za Lingvistični krožek</a:t>
            </a:r>
            <a:endParaRPr lang="sl-SI" dirty="0"/>
          </a:p>
        </p:txBody>
      </p:sp>
    </p:spTree>
    <p:extLst>
      <p:ext uri="{BB962C8B-B14F-4D97-AF65-F5344CB8AC3E}">
        <p14:creationId xmlns:p14="http://schemas.microsoft.com/office/powerpoint/2010/main" val="1106417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ka 7"/>
          <p:cNvPicPr>
            <a:picLocks noChangeAspect="1"/>
          </p:cNvPicPr>
          <p:nvPr/>
        </p:nvPicPr>
        <p:blipFill>
          <a:blip r:embed="rId2"/>
          <a:stretch>
            <a:fillRect/>
          </a:stretch>
        </p:blipFill>
        <p:spPr>
          <a:xfrm>
            <a:off x="542223" y="412995"/>
            <a:ext cx="11107553" cy="2778081"/>
          </a:xfrm>
          <a:prstGeom prst="rect">
            <a:avLst/>
          </a:prstGeom>
        </p:spPr>
      </p:pic>
      <p:sp>
        <p:nvSpPr>
          <p:cNvPr id="9" name="Označba mesta vsebine 8"/>
          <p:cNvSpPr>
            <a:spLocks noGrp="1"/>
          </p:cNvSpPr>
          <p:nvPr>
            <p:ph idx="1"/>
          </p:nvPr>
        </p:nvSpPr>
        <p:spPr>
          <a:xfrm>
            <a:off x="607541" y="3995352"/>
            <a:ext cx="10515600" cy="2750022"/>
          </a:xfrm>
        </p:spPr>
        <p:txBody>
          <a:bodyPr/>
          <a:lstStyle/>
          <a:p>
            <a:r>
              <a:rPr lang="sl-SI" dirty="0" smtClean="0"/>
              <a:t>Resnica se ne rodi v glavi posameznika, ampak med ljudmi, ki jo skupaj iščejo, v njihovem dialoškem sodelovanju … (</a:t>
            </a:r>
            <a:r>
              <a:rPr lang="sl-SI" dirty="0" err="1" smtClean="0"/>
              <a:t>Bahtin</a:t>
            </a:r>
            <a:r>
              <a:rPr lang="sl-SI" dirty="0" smtClean="0"/>
              <a:t>)</a:t>
            </a:r>
            <a:endParaRPr lang="sl-SI" dirty="0"/>
          </a:p>
        </p:txBody>
      </p:sp>
    </p:spTree>
    <p:extLst>
      <p:ext uri="{BB962C8B-B14F-4D97-AF65-F5344CB8AC3E}">
        <p14:creationId xmlns:p14="http://schemas.microsoft.com/office/powerpoint/2010/main" val="266923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1771683"/>
          </a:xfrm>
        </p:spPr>
        <p:txBody>
          <a:bodyPr>
            <a:normAutofit fontScale="90000"/>
          </a:bodyPr>
          <a:lstStyle/>
          <a:p>
            <a:r>
              <a:rPr lang="sl-SI" b="1" dirty="0" smtClean="0"/>
              <a:t>Strokovna področja in </a:t>
            </a:r>
            <a:br>
              <a:rPr lang="sl-SI" b="1" dirty="0" smtClean="0"/>
            </a:br>
            <a:r>
              <a:rPr lang="sl-SI" b="1" dirty="0" smtClean="0"/>
              <a:t>strokovna srenja (naročniki/člani/uporabniki/sodelavci)</a:t>
            </a:r>
            <a:endParaRPr lang="sl-SI" b="1" dirty="0"/>
          </a:p>
        </p:txBody>
      </p:sp>
      <p:sp>
        <p:nvSpPr>
          <p:cNvPr id="3" name="Označba mesta vsebine 2"/>
          <p:cNvSpPr>
            <a:spLocks noGrp="1"/>
          </p:cNvSpPr>
          <p:nvPr>
            <p:ph idx="1"/>
          </p:nvPr>
        </p:nvSpPr>
        <p:spPr>
          <a:xfrm>
            <a:off x="838200" y="3382561"/>
            <a:ext cx="10515600" cy="3133742"/>
          </a:xfrm>
        </p:spPr>
        <p:txBody>
          <a:bodyPr>
            <a:normAutofit/>
          </a:bodyPr>
          <a:lstStyle/>
          <a:p>
            <a:r>
              <a:rPr lang="sl-SI" dirty="0" smtClean="0"/>
              <a:t>literarna zgodovina, </a:t>
            </a:r>
            <a:r>
              <a:rPr lang="sl-SI" dirty="0" smtClean="0"/>
              <a:t>zlasti slovenistična</a:t>
            </a:r>
            <a:endParaRPr lang="sl-SI" dirty="0" smtClean="0"/>
          </a:p>
          <a:p>
            <a:r>
              <a:rPr lang="sl-SI" dirty="0" smtClean="0"/>
              <a:t>jezikoslovje</a:t>
            </a:r>
            <a:r>
              <a:rPr lang="sl-SI" dirty="0"/>
              <a:t>, zlasti </a:t>
            </a:r>
            <a:r>
              <a:rPr lang="sl-SI" dirty="0" smtClean="0"/>
              <a:t>slovenistično</a:t>
            </a:r>
          </a:p>
          <a:p>
            <a:r>
              <a:rPr lang="sl-SI" dirty="0" smtClean="0"/>
              <a:t>akademsko izobraževanje </a:t>
            </a:r>
            <a:r>
              <a:rPr lang="sl-SI" dirty="0"/>
              <a:t>in </a:t>
            </a:r>
            <a:r>
              <a:rPr lang="sl-SI" dirty="0" smtClean="0"/>
              <a:t>raziskovanje</a:t>
            </a:r>
          </a:p>
          <a:p>
            <a:r>
              <a:rPr lang="sl-SI" dirty="0" smtClean="0"/>
              <a:t>društveno in inštitucionalno življenje stroke; zlasti Slavističnega društva Slovenije</a:t>
            </a:r>
          </a:p>
          <a:p>
            <a:r>
              <a:rPr lang="sl-SI" dirty="0" smtClean="0"/>
              <a:t>digitalna razsežnost strokovnega življenja</a:t>
            </a:r>
            <a:endParaRPr lang="sl-SI" dirty="0"/>
          </a:p>
        </p:txBody>
      </p:sp>
    </p:spTree>
    <p:extLst>
      <p:ext uri="{BB962C8B-B14F-4D97-AF65-F5344CB8AC3E}">
        <p14:creationId xmlns:p14="http://schemas.microsoft.com/office/powerpoint/2010/main" val="1226002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sl-SI" sz="5400" b="1" dirty="0" smtClean="0"/>
              <a:t>Specifika foruma v razmerju do drugih medijev</a:t>
            </a:r>
            <a:endParaRPr lang="sl-SI" sz="5400" b="1" dirty="0"/>
          </a:p>
        </p:txBody>
      </p:sp>
      <p:sp>
        <p:nvSpPr>
          <p:cNvPr id="3" name="Označba mesta vsebine 2"/>
          <p:cNvSpPr>
            <a:spLocks noGrp="1"/>
          </p:cNvSpPr>
          <p:nvPr>
            <p:ph idx="1"/>
          </p:nvPr>
        </p:nvSpPr>
        <p:spPr>
          <a:xfrm>
            <a:off x="838200" y="2367815"/>
            <a:ext cx="10515600" cy="3809148"/>
          </a:xfrm>
        </p:spPr>
        <p:txBody>
          <a:bodyPr>
            <a:normAutofit/>
          </a:bodyPr>
          <a:lstStyle/>
          <a:p>
            <a:r>
              <a:rPr lang="sl-SI" sz="4000" dirty="0" smtClean="0"/>
              <a:t>zasebna pobuda </a:t>
            </a:r>
          </a:p>
          <a:p>
            <a:r>
              <a:rPr lang="sl-SI" sz="4000" dirty="0" smtClean="0"/>
              <a:t>inštitucionalna nevezanost</a:t>
            </a:r>
          </a:p>
          <a:p>
            <a:r>
              <a:rPr lang="sl-SI" sz="4000" dirty="0"/>
              <a:t>p</a:t>
            </a:r>
            <a:r>
              <a:rPr lang="sl-SI" sz="4000" dirty="0" smtClean="0"/>
              <a:t>rostovoljski značaj</a:t>
            </a:r>
          </a:p>
          <a:p>
            <a:r>
              <a:rPr lang="sl-SI" sz="4000" dirty="0"/>
              <a:t>t</a:t>
            </a:r>
            <a:r>
              <a:rPr lang="sl-SI" sz="4000" dirty="0" smtClean="0"/>
              <a:t>i sam bodi tvorec sporočil in replik</a:t>
            </a:r>
            <a:endParaRPr lang="sl-SI" sz="4000" dirty="0"/>
          </a:p>
        </p:txBody>
      </p:sp>
    </p:spTree>
    <p:extLst>
      <p:ext uri="{BB962C8B-B14F-4D97-AF65-F5344CB8AC3E}">
        <p14:creationId xmlns:p14="http://schemas.microsoft.com/office/powerpoint/2010/main" val="225622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t>Vrste sporočil, žanri, vsebina </a:t>
            </a:r>
            <a:endParaRPr lang="sl-SI" b="1" dirty="0"/>
          </a:p>
        </p:txBody>
      </p:sp>
      <p:sp>
        <p:nvSpPr>
          <p:cNvPr id="3" name="Označba mesta vsebine 2"/>
          <p:cNvSpPr>
            <a:spLocks noGrp="1"/>
          </p:cNvSpPr>
          <p:nvPr>
            <p:ph idx="1"/>
          </p:nvPr>
        </p:nvSpPr>
        <p:spPr/>
        <p:txBody>
          <a:bodyPr>
            <a:normAutofit fontScale="92500" lnSpcReduction="20000"/>
          </a:bodyPr>
          <a:lstStyle/>
          <a:p>
            <a:r>
              <a:rPr lang="sl-SI" dirty="0" smtClean="0"/>
              <a:t>vprašanja in odgovori</a:t>
            </a:r>
          </a:p>
          <a:p>
            <a:r>
              <a:rPr lang="sl-SI" dirty="0"/>
              <a:t>n</a:t>
            </a:r>
            <a:r>
              <a:rPr lang="sl-SI" dirty="0" smtClean="0"/>
              <a:t>asveti</a:t>
            </a:r>
          </a:p>
          <a:p>
            <a:r>
              <a:rPr lang="sl-SI" dirty="0" smtClean="0"/>
              <a:t>refleksije, komentarji, ugovori, polemike</a:t>
            </a:r>
          </a:p>
          <a:p>
            <a:r>
              <a:rPr lang="sl-SI" dirty="0"/>
              <a:t>o</a:t>
            </a:r>
            <a:r>
              <a:rPr lang="sl-SI" dirty="0" smtClean="0"/>
              <a:t>glasi in vabila na strokovne dogodke in poročila o njih</a:t>
            </a:r>
          </a:p>
          <a:p>
            <a:r>
              <a:rPr lang="sl-SI" dirty="0" smtClean="0"/>
              <a:t>povezave na vse našteto</a:t>
            </a:r>
          </a:p>
          <a:p>
            <a:r>
              <a:rPr lang="sl-SI" b="1" dirty="0"/>
              <a:t>v</a:t>
            </a:r>
            <a:r>
              <a:rPr lang="sl-SI" b="1" dirty="0" smtClean="0"/>
              <a:t>sebina:</a:t>
            </a:r>
            <a:r>
              <a:rPr lang="sl-SI" dirty="0" smtClean="0"/>
              <a:t> konference, štipendije, zapisniki, knjižnice, strokovni tisk in strokovne družabnosti, razpisi, mednarodno sodelovanje, računalniške spretnosti, spletne lokacije, vrednotenje znanstvenih objav, razmerje med slovenistiko in slavistiko, razmerje med jezikom in literaturo, izredni študij, kakovost študija, podatkovne zbirke, diplome, nagrade, têrmini in prevzeto besedje, jubileji, pravopis, smrti, razstave, seminarske teme in izdelki, spletišča, </a:t>
            </a:r>
            <a:r>
              <a:rPr lang="sl-SI" dirty="0" err="1" smtClean="0"/>
              <a:t>wikipedijska</a:t>
            </a:r>
            <a:r>
              <a:rPr lang="sl-SI" dirty="0" smtClean="0"/>
              <a:t> gesla, teksti na </a:t>
            </a:r>
            <a:r>
              <a:rPr lang="sl-SI" dirty="0" err="1" smtClean="0"/>
              <a:t>wikiviru</a:t>
            </a:r>
            <a:r>
              <a:rPr lang="sl-SI" dirty="0" smtClean="0"/>
              <a:t>, prevodi, akademska in avtorska zakonodaja …</a:t>
            </a:r>
          </a:p>
        </p:txBody>
      </p:sp>
    </p:spTree>
    <p:extLst>
      <p:ext uri="{BB962C8B-B14F-4D97-AF65-F5344CB8AC3E}">
        <p14:creationId xmlns:p14="http://schemas.microsoft.com/office/powerpoint/2010/main" val="567895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t>Dileme</a:t>
            </a:r>
            <a:endParaRPr lang="sl-SI" b="1" dirty="0"/>
          </a:p>
        </p:txBody>
      </p:sp>
      <p:sp>
        <p:nvSpPr>
          <p:cNvPr id="3" name="Označba mesta vsebine 2"/>
          <p:cNvSpPr>
            <a:spLocks noGrp="1"/>
          </p:cNvSpPr>
          <p:nvPr>
            <p:ph idx="1"/>
          </p:nvPr>
        </p:nvSpPr>
        <p:spPr/>
        <p:txBody>
          <a:bodyPr>
            <a:normAutofit/>
          </a:bodyPr>
          <a:lstStyle/>
          <a:p>
            <a:r>
              <a:rPr lang="sl-SI" dirty="0" smtClean="0"/>
              <a:t>moderirani : </a:t>
            </a:r>
            <a:r>
              <a:rPr lang="sl-SI" dirty="0" err="1" smtClean="0"/>
              <a:t>nemoderirani</a:t>
            </a:r>
            <a:r>
              <a:rPr lang="sl-SI" dirty="0" smtClean="0"/>
              <a:t> forum</a:t>
            </a:r>
          </a:p>
          <a:p>
            <a:r>
              <a:rPr lang="sl-SI" dirty="0" err="1" smtClean="0"/>
              <a:t>golobesedilna</a:t>
            </a:r>
            <a:r>
              <a:rPr lang="sl-SI" dirty="0" smtClean="0"/>
              <a:t> : večpredstavnostna komunikacija </a:t>
            </a:r>
            <a:r>
              <a:rPr lang="sl-SI" sz="2000" dirty="0" smtClean="0"/>
              <a:t>(študentom, ki spadajo med digitalne domorodce, se zdi </a:t>
            </a:r>
            <a:r>
              <a:rPr lang="sl-SI" sz="2000" dirty="0" err="1" smtClean="0"/>
              <a:t>Slovlitov</a:t>
            </a:r>
            <a:r>
              <a:rPr lang="sl-SI" sz="2000" dirty="0" smtClean="0"/>
              <a:t> format iz kamene dobe; ampak tja po njihovem občutku spada tudi format </a:t>
            </a:r>
            <a:r>
              <a:rPr lang="sl-SI" sz="2000" i="1" dirty="0" smtClean="0"/>
              <a:t>Slavistične revije</a:t>
            </a:r>
            <a:r>
              <a:rPr lang="sl-SI" sz="2000" dirty="0" smtClean="0"/>
              <a:t>)</a:t>
            </a:r>
            <a:endParaRPr lang="sl-SI" dirty="0" smtClean="0"/>
          </a:p>
        </p:txBody>
      </p:sp>
    </p:spTree>
    <p:extLst>
      <p:ext uri="{BB962C8B-B14F-4D97-AF65-F5344CB8AC3E}">
        <p14:creationId xmlns:p14="http://schemas.microsoft.com/office/powerpoint/2010/main" val="1524757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z="6000" b="1" dirty="0" smtClean="0"/>
              <a:t>Pogled v uredniško (moderatorjevo) delavnico</a:t>
            </a:r>
            <a:endParaRPr lang="sl-SI" sz="6000" b="1" dirty="0"/>
          </a:p>
        </p:txBody>
      </p:sp>
      <p:sp>
        <p:nvSpPr>
          <p:cNvPr id="3" name="Označba mesta vsebine 2"/>
          <p:cNvSpPr>
            <a:spLocks noGrp="1"/>
          </p:cNvSpPr>
          <p:nvPr>
            <p:ph idx="1"/>
          </p:nvPr>
        </p:nvSpPr>
        <p:spPr>
          <a:xfrm>
            <a:off x="693821" y="2249137"/>
            <a:ext cx="10515600" cy="4351338"/>
          </a:xfrm>
        </p:spPr>
        <p:txBody>
          <a:bodyPr>
            <a:normAutofit fontScale="85000" lnSpcReduction="20000"/>
          </a:bodyPr>
          <a:lstStyle/>
          <a:p>
            <a:r>
              <a:rPr lang="sl-SI" sz="4400" dirty="0" smtClean="0"/>
              <a:t>izbira sporočil glede na ustreznost deklariranim ciljem</a:t>
            </a:r>
          </a:p>
          <a:p>
            <a:r>
              <a:rPr lang="sl-SI" sz="4400" dirty="0"/>
              <a:t>j</a:t>
            </a:r>
            <a:r>
              <a:rPr lang="sl-SI" sz="4400" dirty="0" smtClean="0"/>
              <a:t>ezik </a:t>
            </a:r>
            <a:r>
              <a:rPr lang="sl-SI" sz="3600" dirty="0" smtClean="0"/>
              <a:t>(</a:t>
            </a:r>
            <a:r>
              <a:rPr lang="sl-SI" sz="3100" dirty="0" smtClean="0"/>
              <a:t>p</a:t>
            </a:r>
            <a:r>
              <a:rPr lang="sl-SI" sz="3100" dirty="0" smtClean="0"/>
              <a:t>roti objavam v drugih jezikih se je pred leti oglasil Urad za jezik; na angleške tekste in obvestila pokažem s povezavo, jih kot citat dam v narekovaje ali angleške dele izpustim)</a:t>
            </a:r>
            <a:endParaRPr lang="sl-SI" sz="4000" dirty="0" smtClean="0"/>
          </a:p>
          <a:p>
            <a:r>
              <a:rPr lang="sl-SI" sz="4400" dirty="0"/>
              <a:t>z</a:t>
            </a:r>
            <a:r>
              <a:rPr lang="sl-SI" sz="4400" dirty="0" smtClean="0"/>
              <a:t>druževanje sporočil</a:t>
            </a:r>
          </a:p>
          <a:p>
            <a:r>
              <a:rPr lang="sl-SI" sz="4400" dirty="0" smtClean="0"/>
              <a:t>redakcija (</a:t>
            </a:r>
            <a:r>
              <a:rPr lang="sl-SI" sz="3600" dirty="0" smtClean="0"/>
              <a:t>izpusti smetja, slik, žaljivih izrazov, reklam, krajšava </a:t>
            </a:r>
            <a:r>
              <a:rPr lang="sl-SI" sz="3600" dirty="0" smtClean="0"/>
              <a:t>sporočil nad 500 besedami, </a:t>
            </a:r>
            <a:r>
              <a:rPr lang="sl-SI" sz="3600" dirty="0" smtClean="0"/>
              <a:t>osnovna lektura in korektura </a:t>
            </a:r>
            <a:r>
              <a:rPr lang="sl-SI" dirty="0" smtClean="0"/>
              <a:t>(</a:t>
            </a:r>
            <a:r>
              <a:rPr lang="sl-SI" sz="3100" dirty="0" smtClean="0"/>
              <a:t>vejice, </a:t>
            </a:r>
            <a:r>
              <a:rPr lang="sl-SI" sz="3100" dirty="0" smtClean="0"/>
              <a:t>presledki za pikami, </a:t>
            </a:r>
            <a:r>
              <a:rPr lang="sl-SI" sz="3100" dirty="0" smtClean="0"/>
              <a:t>vezaji, narekovaji, </a:t>
            </a:r>
            <a:r>
              <a:rPr lang="sl-SI" sz="3100" dirty="0" smtClean="0"/>
              <a:t>izbris praznih vrsti</a:t>
            </a:r>
            <a:r>
              <a:rPr lang="sl-SI" sz="3600" dirty="0" smtClean="0"/>
              <a:t>c</a:t>
            </a:r>
            <a:r>
              <a:rPr lang="sl-SI" dirty="0" smtClean="0"/>
              <a:t>)</a:t>
            </a:r>
            <a:r>
              <a:rPr lang="sl-SI" sz="4400" dirty="0" smtClean="0"/>
              <a:t>) </a:t>
            </a:r>
            <a:endParaRPr lang="sl-SI" sz="4400" dirty="0" smtClean="0"/>
          </a:p>
          <a:p>
            <a:r>
              <a:rPr lang="sl-SI" sz="4400" dirty="0"/>
              <a:t>r</a:t>
            </a:r>
            <a:r>
              <a:rPr lang="sl-SI" sz="4400" dirty="0" smtClean="0"/>
              <a:t>azpošiljanje</a:t>
            </a:r>
          </a:p>
        </p:txBody>
      </p:sp>
    </p:spTree>
    <p:extLst>
      <p:ext uri="{BB962C8B-B14F-4D97-AF65-F5344CB8AC3E}">
        <p14:creationId xmlns:p14="http://schemas.microsoft.com/office/powerpoint/2010/main" val="2543294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574054" y="365125"/>
            <a:ext cx="5178391" cy="2021940"/>
          </a:xfrm>
        </p:spPr>
        <p:txBody>
          <a:bodyPr>
            <a:normAutofit/>
          </a:bodyPr>
          <a:lstStyle/>
          <a:p>
            <a:r>
              <a:rPr lang="sl-SI" sz="5400" b="1" dirty="0" smtClean="0"/>
              <a:t>Nesporazumi</a:t>
            </a:r>
            <a:endParaRPr lang="sl-SI" sz="5400" b="1" dirty="0"/>
          </a:p>
        </p:txBody>
      </p:sp>
      <p:sp>
        <p:nvSpPr>
          <p:cNvPr id="3" name="Označba mesta vsebine 2"/>
          <p:cNvSpPr>
            <a:spLocks noGrp="1"/>
          </p:cNvSpPr>
          <p:nvPr>
            <p:ph idx="1"/>
          </p:nvPr>
        </p:nvSpPr>
        <p:spPr>
          <a:xfrm>
            <a:off x="269507" y="221380"/>
            <a:ext cx="5784783" cy="6545179"/>
          </a:xfrm>
        </p:spPr>
        <p:txBody>
          <a:bodyPr>
            <a:noAutofit/>
          </a:bodyPr>
          <a:lstStyle/>
          <a:p>
            <a:pPr marL="0" indent="0">
              <a:buNone/>
            </a:pPr>
            <a:r>
              <a:rPr lang="sl-SI" sz="1500" dirty="0" err="1" smtClean="0"/>
              <a:t>From</a:t>
            </a:r>
            <a:r>
              <a:rPr lang="sl-SI" sz="1500" dirty="0" smtClean="0"/>
              <a:t>: Berta Golob [mailto:Berta.Golob na rkc.si] </a:t>
            </a:r>
          </a:p>
          <a:p>
            <a:pPr marL="0" indent="0">
              <a:buNone/>
            </a:pPr>
            <a:r>
              <a:rPr lang="sl-SI" sz="1500" dirty="0" err="1" smtClean="0"/>
              <a:t>Sent</a:t>
            </a:r>
            <a:r>
              <a:rPr lang="sl-SI" sz="1500" dirty="0" smtClean="0"/>
              <a:t>: </a:t>
            </a:r>
            <a:r>
              <a:rPr lang="sl-SI" sz="1500" dirty="0" err="1" smtClean="0"/>
              <a:t>Tuesday</a:t>
            </a:r>
            <a:r>
              <a:rPr lang="sl-SI" sz="1500" dirty="0" smtClean="0"/>
              <a:t>, </a:t>
            </a:r>
            <a:r>
              <a:rPr lang="sl-SI" sz="1500" dirty="0" err="1" smtClean="0"/>
              <a:t>October</a:t>
            </a:r>
            <a:r>
              <a:rPr lang="sl-SI" sz="1500" dirty="0" smtClean="0"/>
              <a:t> 03, 2006 8:52 AM</a:t>
            </a:r>
          </a:p>
          <a:p>
            <a:pPr marL="0" indent="0">
              <a:buNone/>
            </a:pPr>
            <a:r>
              <a:rPr lang="sl-SI" sz="1500" dirty="0" smtClean="0"/>
              <a:t>To: </a:t>
            </a:r>
            <a:r>
              <a:rPr lang="sl-SI" sz="1500" dirty="0" err="1" smtClean="0"/>
              <a:t>miran.hladnik</a:t>
            </a:r>
            <a:r>
              <a:rPr lang="sl-SI" sz="1500" dirty="0" smtClean="0"/>
              <a:t> na guest.arnes.si</a:t>
            </a:r>
          </a:p>
          <a:p>
            <a:pPr marL="0" indent="0">
              <a:buNone/>
            </a:pPr>
            <a:r>
              <a:rPr lang="sl-SI" sz="1500" dirty="0" err="1" smtClean="0"/>
              <a:t>Subject</a:t>
            </a:r>
            <a:r>
              <a:rPr lang="sl-SI" sz="1500" dirty="0" smtClean="0"/>
              <a:t>: sporočilce</a:t>
            </a:r>
          </a:p>
          <a:p>
            <a:pPr marL="0" indent="0">
              <a:buNone/>
            </a:pPr>
            <a:endParaRPr lang="sl-SI" sz="1500" dirty="0" smtClean="0"/>
          </a:p>
          <a:p>
            <a:pPr marL="0" indent="0">
              <a:buNone/>
            </a:pPr>
            <a:r>
              <a:rPr lang="sl-SI" sz="1500" dirty="0" smtClean="0"/>
              <a:t>Pozdravljeni!</a:t>
            </a:r>
          </a:p>
          <a:p>
            <a:pPr marL="0" indent="0">
              <a:buNone/>
            </a:pPr>
            <a:r>
              <a:rPr lang="sl-SI" sz="1500" dirty="0" smtClean="0"/>
              <a:t>Spodobilo bi se in pravično bi bilo ...,</a:t>
            </a:r>
          </a:p>
          <a:p>
            <a:pPr marL="0" indent="0">
              <a:buNone/>
            </a:pPr>
            <a:r>
              <a:rPr lang="sl-SI" sz="1500" dirty="0" smtClean="0"/>
              <a:t>ko bi iz Kronike slavistična srenja zvedela, da sta septembra odšli s</a:t>
            </a:r>
          </a:p>
          <a:p>
            <a:pPr marL="0" indent="0">
              <a:buNone/>
            </a:pPr>
            <a:r>
              <a:rPr lang="sl-SI" sz="1500" dirty="0" smtClean="0"/>
              <a:t>sveta dve izjemni slavistki (žal stare generacije, ki pri mnogih nima</a:t>
            </a:r>
          </a:p>
          <a:p>
            <a:pPr marL="0" indent="0">
              <a:buNone/>
            </a:pPr>
            <a:r>
              <a:rPr lang="sl-SI" sz="1500" dirty="0" smtClean="0"/>
              <a:t>cene!!!)</a:t>
            </a:r>
          </a:p>
          <a:p>
            <a:pPr marL="0" indent="0">
              <a:buNone/>
            </a:pPr>
            <a:r>
              <a:rPr lang="sl-SI" sz="1500" dirty="0" smtClean="0"/>
              <a:t>profesorici </a:t>
            </a:r>
            <a:r>
              <a:rPr lang="sl-SI" sz="1500" dirty="0" err="1" smtClean="0"/>
              <a:t>Anda</a:t>
            </a:r>
            <a:r>
              <a:rPr lang="sl-SI" sz="1500" dirty="0" smtClean="0"/>
              <a:t> Peterlin in Urška </a:t>
            </a:r>
            <a:r>
              <a:rPr lang="sl-SI" sz="1500" dirty="0" err="1" smtClean="0"/>
              <a:t>Snedic</a:t>
            </a:r>
            <a:r>
              <a:rPr lang="sl-SI" sz="1500" dirty="0" smtClean="0"/>
              <a:t>. </a:t>
            </a:r>
            <a:r>
              <a:rPr lang="sl-SI" sz="1500" dirty="0" err="1" smtClean="0"/>
              <a:t>Memoriam</a:t>
            </a:r>
            <a:r>
              <a:rPr lang="sl-SI" sz="1500" dirty="0" smtClean="0"/>
              <a:t> sem jima napisala v</a:t>
            </a:r>
          </a:p>
          <a:p>
            <a:pPr marL="0" indent="0">
              <a:buNone/>
            </a:pPr>
            <a:r>
              <a:rPr lang="sl-SI" sz="1500" dirty="0" smtClean="0"/>
              <a:t>ŠR - ko se ju pa nihče drug ni zmenil in jima tudi po liniji SD ni</a:t>
            </a:r>
          </a:p>
          <a:p>
            <a:pPr marL="0" indent="0">
              <a:buNone/>
            </a:pPr>
            <a:r>
              <a:rPr lang="sl-SI" sz="1500" dirty="0" smtClean="0"/>
              <a:t>privoščil nikjer nobene besede. Kot še marsikomu ne. A SE TEGA NE DA</a:t>
            </a:r>
          </a:p>
          <a:p>
            <a:pPr marL="0" indent="0">
              <a:buNone/>
            </a:pPr>
            <a:r>
              <a:rPr lang="sl-SI" sz="1500" dirty="0" smtClean="0"/>
              <a:t>MALO OČLOVEČITI?  Ljudje božji </a:t>
            </a:r>
            <a:r>
              <a:rPr lang="sl-SI" sz="1500" dirty="0" err="1" smtClean="0"/>
              <a:t>slavistarski</a:t>
            </a:r>
            <a:r>
              <a:rPr lang="sl-SI" sz="1500" dirty="0" smtClean="0"/>
              <a:t>, saj boste enkrat vsi pod</a:t>
            </a:r>
          </a:p>
          <a:p>
            <a:pPr marL="0" indent="0">
              <a:buNone/>
            </a:pPr>
            <a:r>
              <a:rPr lang="sl-SI" sz="1500" dirty="0" smtClean="0"/>
              <a:t>rušo. Eno normalno slovensko otesanost bi pa človek od nas (slavistov)</a:t>
            </a:r>
          </a:p>
          <a:p>
            <a:pPr marL="0" indent="0">
              <a:buNone/>
            </a:pPr>
            <a:r>
              <a:rPr lang="sl-SI" sz="1500" dirty="0" smtClean="0"/>
              <a:t>le še pričakoval ...</a:t>
            </a:r>
          </a:p>
          <a:p>
            <a:pPr marL="0" indent="0">
              <a:buNone/>
            </a:pPr>
            <a:r>
              <a:rPr lang="sl-SI" sz="1500" dirty="0" smtClean="0"/>
              <a:t>A ne? A ja?</a:t>
            </a:r>
          </a:p>
          <a:p>
            <a:pPr marL="0" indent="0">
              <a:buNone/>
            </a:pPr>
            <a:r>
              <a:rPr lang="sl-SI" sz="1500" dirty="0" smtClean="0"/>
              <a:t>Berta G.</a:t>
            </a:r>
          </a:p>
        </p:txBody>
      </p:sp>
    </p:spTree>
    <p:extLst>
      <p:ext uri="{BB962C8B-B14F-4D97-AF65-F5344CB8AC3E}">
        <p14:creationId xmlns:p14="http://schemas.microsoft.com/office/powerpoint/2010/main" val="2997132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t>Boj uredniških konceptov</a:t>
            </a:r>
            <a:endParaRPr lang="sl-SI" b="1" dirty="0"/>
          </a:p>
        </p:txBody>
      </p:sp>
      <p:sp>
        <p:nvSpPr>
          <p:cNvPr id="3" name="Označba mesta vsebine 2"/>
          <p:cNvSpPr>
            <a:spLocks noGrp="1"/>
          </p:cNvSpPr>
          <p:nvPr>
            <p:ph idx="1"/>
          </p:nvPr>
        </p:nvSpPr>
        <p:spPr/>
        <p:txBody>
          <a:bodyPr>
            <a:normAutofit fontScale="85000" lnSpcReduction="20000"/>
          </a:bodyPr>
          <a:lstStyle/>
          <a:p>
            <a:pPr marL="0" indent="0">
              <a:buNone/>
            </a:pPr>
            <a:r>
              <a:rPr lang="sl-SI" dirty="0" err="1" smtClean="0"/>
              <a:t>From</a:t>
            </a:r>
            <a:r>
              <a:rPr lang="sl-SI" dirty="0" smtClean="0"/>
              <a:t>: "Simon Krek" &lt;simon.krek@guest.arnes.si&gt;</a:t>
            </a:r>
          </a:p>
          <a:p>
            <a:pPr marL="0" indent="0">
              <a:buNone/>
            </a:pPr>
            <a:r>
              <a:rPr lang="sl-SI" dirty="0" smtClean="0"/>
              <a:t>To: &lt;slovlit@ijs.si&gt;</a:t>
            </a:r>
          </a:p>
          <a:p>
            <a:pPr marL="0" indent="0">
              <a:buNone/>
            </a:pPr>
            <a:r>
              <a:rPr lang="sl-SI" dirty="0" smtClean="0"/>
              <a:t>Date: </a:t>
            </a:r>
            <a:r>
              <a:rPr lang="sl-SI" dirty="0" err="1" smtClean="0"/>
              <a:t>Tue</a:t>
            </a:r>
            <a:r>
              <a:rPr lang="sl-SI" dirty="0" smtClean="0"/>
              <a:t>, 10 Jan 2012 18:57:44 +0100</a:t>
            </a:r>
          </a:p>
          <a:p>
            <a:pPr marL="0" indent="0">
              <a:buNone/>
            </a:pPr>
            <a:r>
              <a:rPr lang="sl-SI" dirty="0" err="1" smtClean="0"/>
              <a:t>Subject</a:t>
            </a:r>
            <a:r>
              <a:rPr lang="sl-SI" dirty="0" smtClean="0"/>
              <a:t>: </a:t>
            </a:r>
            <a:r>
              <a:rPr lang="sl-SI" dirty="0" err="1" smtClean="0"/>
              <a:t>SlovLit</a:t>
            </a:r>
            <a:r>
              <a:rPr lang="sl-SI" dirty="0" smtClean="0"/>
              <a:t> in administracija</a:t>
            </a:r>
          </a:p>
          <a:p>
            <a:pPr marL="0" indent="0">
              <a:buNone/>
            </a:pPr>
            <a:endParaRPr lang="sl-SI" dirty="0" smtClean="0"/>
          </a:p>
          <a:p>
            <a:pPr marL="0" indent="0">
              <a:buNone/>
            </a:pPr>
            <a:r>
              <a:rPr lang="sl-SI" dirty="0" smtClean="0"/>
              <a:t>Pozdravljeni,</a:t>
            </a:r>
          </a:p>
          <a:p>
            <a:pPr marL="0" indent="0">
              <a:buNone/>
            </a:pPr>
            <a:r>
              <a:rPr lang="sl-SI" dirty="0" smtClean="0"/>
              <a:t>že od prijave na forum </a:t>
            </a:r>
            <a:r>
              <a:rPr lang="sl-SI" dirty="0" err="1" smtClean="0"/>
              <a:t>SlovLit</a:t>
            </a:r>
            <a:r>
              <a:rPr lang="sl-SI" dirty="0" smtClean="0"/>
              <a:t> me </a:t>
            </a:r>
            <a:r>
              <a:rPr lang="sl-SI" dirty="0" err="1" smtClean="0"/>
              <a:t>pomalem</a:t>
            </a:r>
            <a:r>
              <a:rPr lang="sl-SI" dirty="0" smtClean="0"/>
              <a:t> muči politika administratorja, da preprečuje neposredno objavo sporočil na forumu in po lastni presoji združuje, izbira in krajša prispevke, ki so posledično tudi objavljeni z zamudo. Ta politika se mi zdi nedemokratična in </a:t>
            </a:r>
            <a:r>
              <a:rPr lang="sl-SI" dirty="0" err="1" smtClean="0"/>
              <a:t>anahrona</a:t>
            </a:r>
            <a:r>
              <a:rPr lang="sl-SI" dirty="0" smtClean="0"/>
              <a:t> v času hipnega širjenja informacij. Po današnjem prenosu moje objave s poštne liste SDJT in po nekaterih podobnih dogodkih iz preteklosti, ki jih zaradi kratkosti sporočila ne bi omenjal, sem se odločil, da bom celotni forumski skupnosti podal predlog. […]</a:t>
            </a:r>
            <a:endParaRPr lang="sl-SI" dirty="0"/>
          </a:p>
        </p:txBody>
      </p:sp>
    </p:spTree>
    <p:extLst>
      <p:ext uri="{BB962C8B-B14F-4D97-AF65-F5344CB8AC3E}">
        <p14:creationId xmlns:p14="http://schemas.microsoft.com/office/powerpoint/2010/main" val="2102034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t>Primer nedavne </a:t>
            </a:r>
            <a:r>
              <a:rPr lang="sl-SI" b="1" dirty="0" smtClean="0"/>
              <a:t>uredniške </a:t>
            </a:r>
            <a:r>
              <a:rPr lang="sl-SI" b="1" dirty="0" smtClean="0"/>
              <a:t>„cenzure“</a:t>
            </a:r>
            <a:endParaRPr lang="sl-SI" b="1" dirty="0"/>
          </a:p>
        </p:txBody>
      </p:sp>
      <p:sp>
        <p:nvSpPr>
          <p:cNvPr id="3" name="Označba mesta vsebine 2"/>
          <p:cNvSpPr>
            <a:spLocks noGrp="1"/>
          </p:cNvSpPr>
          <p:nvPr>
            <p:ph idx="1"/>
          </p:nvPr>
        </p:nvSpPr>
        <p:spPr/>
        <p:txBody>
          <a:bodyPr>
            <a:normAutofit lnSpcReduction="10000"/>
          </a:bodyPr>
          <a:lstStyle/>
          <a:p>
            <a:pPr marL="0" indent="0">
              <a:buNone/>
            </a:pPr>
            <a:r>
              <a:rPr lang="sl-SI" dirty="0" smtClean="0"/>
              <a:t>Spoštovani,</a:t>
            </a:r>
          </a:p>
          <a:p>
            <a:pPr marL="0" indent="0">
              <a:buNone/>
            </a:pPr>
            <a:r>
              <a:rPr lang="sl-SI" dirty="0" smtClean="0"/>
              <a:t>Rad bi nekaj malega pripomnil k besedilu kolegice Milene Mileve </a:t>
            </a:r>
            <a:r>
              <a:rPr lang="sl-SI" dirty="0" err="1" smtClean="0"/>
              <a:t>Blažić</a:t>
            </a:r>
            <a:r>
              <a:rPr lang="sl-SI" dirty="0" smtClean="0"/>
              <a:t>, ki navaja slovenske nominirance za nagrado Astrid Lindgren, a žal samo tiste, ki jim je "botrovala" sama, nekako pa "pozabi" omeniti, da sta ob Alenki Sottler nominiranki še dve: pisateljica Anja Štefan in ilustratorka Ana Zavadlav. </a:t>
            </a:r>
            <a:r>
              <a:rPr lang="sl-SI" strike="sngStrike" dirty="0" smtClean="0"/>
              <a:t>Ne vem, kakšni so razlogi za ta "spregled", se mi pa tako ravnanje preprosto ne zdi spodobno. Vseh pet nominirancev je izvrstnih in prav vsak bi si zaslužil tudi to prestižno nagrado. </a:t>
            </a:r>
            <a:r>
              <a:rPr lang="sl-SI" dirty="0" smtClean="0"/>
              <a:t>Čestitke torej vsem petim, Anji Štefan, Alenki Sottler, Poloni Lovšin, Ani Zavadlav in Borisu A. Novaku, ne pa samo "našim".</a:t>
            </a:r>
          </a:p>
          <a:p>
            <a:pPr marL="0" indent="0">
              <a:buNone/>
            </a:pPr>
            <a:r>
              <a:rPr lang="sl-SI" dirty="0" smtClean="0"/>
              <a:t>Vse dobro,</a:t>
            </a:r>
            <a:endParaRPr lang="sl-SI" dirty="0"/>
          </a:p>
        </p:txBody>
      </p:sp>
    </p:spTree>
    <p:extLst>
      <p:ext uri="{BB962C8B-B14F-4D97-AF65-F5344CB8AC3E}">
        <p14:creationId xmlns:p14="http://schemas.microsoft.com/office/powerpoint/2010/main" val="83965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err="1" smtClean="0"/>
              <a:t>Slovlitova</a:t>
            </a:r>
            <a:r>
              <a:rPr lang="sl-SI" b="1" dirty="0" smtClean="0"/>
              <a:t> usoda</a:t>
            </a:r>
            <a:endParaRPr lang="sl-SI" b="1" dirty="0"/>
          </a:p>
        </p:txBody>
      </p:sp>
      <p:sp>
        <p:nvSpPr>
          <p:cNvPr id="3" name="Označba mesta vsebine 2"/>
          <p:cNvSpPr>
            <a:spLocks noGrp="1"/>
          </p:cNvSpPr>
          <p:nvPr>
            <p:ph idx="1"/>
          </p:nvPr>
        </p:nvSpPr>
        <p:spPr/>
        <p:txBody>
          <a:bodyPr/>
          <a:lstStyle/>
          <a:p>
            <a:r>
              <a:rPr lang="sl-SI" dirty="0" smtClean="0"/>
              <a:t>Inštitucije so do forumske izmenjave stališč svojih sodelavcev in ljudi „od zunaj“ nezaupljive </a:t>
            </a:r>
            <a:r>
              <a:rPr lang="sl-SI" sz="2000" dirty="0" smtClean="0"/>
              <a:t>(zakaj UL, FF, SAZU, ZRC SAZU … nimajo svojih diskusijskih forumov?)</a:t>
            </a:r>
            <a:endParaRPr lang="sl-SI" dirty="0" smtClean="0"/>
          </a:p>
          <a:p>
            <a:r>
              <a:rPr lang="sl-SI" dirty="0" smtClean="0"/>
              <a:t>GDPR (evropska uredba o varovanju osebnih podatkov) ovira spontano oblikovanje forumov.</a:t>
            </a:r>
          </a:p>
          <a:p>
            <a:r>
              <a:rPr lang="sl-SI" dirty="0" smtClean="0"/>
              <a:t>In vendar je bila forumska komunikacija na </a:t>
            </a:r>
            <a:r>
              <a:rPr lang="sl-SI" dirty="0" err="1" smtClean="0"/>
              <a:t>Slovlitu</a:t>
            </a:r>
            <a:r>
              <a:rPr lang="sl-SI" dirty="0" smtClean="0"/>
              <a:t> deležna družbenega priznanja v obliki Pretnarjeve nagrade za kulturno </a:t>
            </a:r>
            <a:r>
              <a:rPr lang="sl-SI" dirty="0" err="1" smtClean="0"/>
              <a:t>ambasadorstvo</a:t>
            </a:r>
            <a:r>
              <a:rPr lang="sl-SI" dirty="0" smtClean="0"/>
              <a:t>.</a:t>
            </a:r>
          </a:p>
          <a:p>
            <a:r>
              <a:rPr lang="sl-SI" dirty="0" smtClean="0"/>
              <a:t>Za arhiv </a:t>
            </a:r>
            <a:r>
              <a:rPr lang="sl-SI" dirty="0" err="1" smtClean="0"/>
              <a:t>Slovlita</a:t>
            </a:r>
            <a:r>
              <a:rPr lang="sl-SI" dirty="0" smtClean="0"/>
              <a:t> se ni bati: shranjen bo v </a:t>
            </a:r>
            <a:r>
              <a:rPr lang="sl-SI" dirty="0" err="1" smtClean="0"/>
              <a:t>repozitoriju</a:t>
            </a:r>
            <a:r>
              <a:rPr lang="sl-SI" dirty="0" smtClean="0"/>
              <a:t> CLARIN, na IJS in še kje.</a:t>
            </a:r>
            <a:endParaRPr lang="sl-SI" dirty="0"/>
          </a:p>
        </p:txBody>
      </p:sp>
    </p:spTree>
    <p:extLst>
      <p:ext uri="{BB962C8B-B14F-4D97-AF65-F5344CB8AC3E}">
        <p14:creationId xmlns:p14="http://schemas.microsoft.com/office/powerpoint/2010/main" val="2286522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t>Vabilo</a:t>
            </a:r>
            <a:endParaRPr lang="sl-SI" b="1" dirty="0"/>
          </a:p>
        </p:txBody>
      </p:sp>
      <p:sp>
        <p:nvSpPr>
          <p:cNvPr id="3" name="Označba mesta vsebine 2"/>
          <p:cNvSpPr>
            <a:spLocks noGrp="1"/>
          </p:cNvSpPr>
          <p:nvPr>
            <p:ph idx="1"/>
          </p:nvPr>
        </p:nvSpPr>
        <p:spPr/>
        <p:txBody>
          <a:bodyPr>
            <a:normAutofit/>
          </a:bodyPr>
          <a:lstStyle/>
          <a:p>
            <a:pPr marL="0" indent="0">
              <a:buNone/>
            </a:pPr>
            <a:r>
              <a:rPr lang="sl-SI" dirty="0" err="1" smtClean="0"/>
              <a:t>Slovlit</a:t>
            </a:r>
            <a:r>
              <a:rPr lang="sl-SI" dirty="0" smtClean="0"/>
              <a:t> je ime slovenski spletni oglasni deski in diskusijskemu</a:t>
            </a:r>
          </a:p>
          <a:p>
            <a:pPr marL="0" indent="0">
              <a:buNone/>
            </a:pPr>
            <a:r>
              <a:rPr lang="sl-SI" dirty="0" smtClean="0"/>
              <a:t>forumu, ki od leta 1999 dalje združuje sloveniste, jezikoslovce,</a:t>
            </a:r>
          </a:p>
          <a:p>
            <a:pPr marL="0" indent="0">
              <a:buNone/>
            </a:pPr>
            <a:r>
              <a:rPr lang="sl-SI" dirty="0" smtClean="0"/>
              <a:t>literarne zgodovinarje, profesorje in študente teh strok, pa tudi</a:t>
            </a:r>
          </a:p>
          <a:p>
            <a:pPr marL="0" indent="0">
              <a:buNone/>
            </a:pPr>
            <a:r>
              <a:rPr lang="sl-SI" dirty="0" smtClean="0"/>
              <a:t>zainteresirane iz drugih disciplin, zlasti humanističnih, s posebnim</a:t>
            </a:r>
          </a:p>
          <a:p>
            <a:pPr marL="0" indent="0">
              <a:buNone/>
            </a:pPr>
            <a:r>
              <a:rPr lang="sl-SI" dirty="0" smtClean="0"/>
              <a:t>poudarkom na digitalni razsežnosti strokovnega življenja. Število</a:t>
            </a:r>
          </a:p>
          <a:p>
            <a:pPr marL="0" indent="0">
              <a:buNone/>
            </a:pPr>
            <a:r>
              <a:rPr lang="sl-SI" dirty="0" smtClean="0"/>
              <a:t>članov se je ustalilo pri 1700, količina objavljenih informacij pa je</a:t>
            </a:r>
          </a:p>
          <a:p>
            <a:pPr marL="0" indent="0">
              <a:buNone/>
            </a:pPr>
            <a:r>
              <a:rPr lang="sl-SI" dirty="0" smtClean="0"/>
              <a:t>50 avtorskih pol letno. Poročal bom o temah, načelih, praksi in</a:t>
            </a:r>
          </a:p>
          <a:p>
            <a:pPr marL="0" indent="0">
              <a:buNone/>
            </a:pPr>
            <a:r>
              <a:rPr lang="sl-SI" dirty="0" smtClean="0"/>
              <a:t>dilemah svojega </a:t>
            </a:r>
            <a:r>
              <a:rPr lang="sl-SI" dirty="0" err="1" smtClean="0"/>
              <a:t>moderiranja</a:t>
            </a:r>
            <a:r>
              <a:rPr lang="sl-SI" dirty="0" smtClean="0"/>
              <a:t> foruma v minulih 21 letih. </a:t>
            </a:r>
            <a:endParaRPr lang="sl-SI" dirty="0"/>
          </a:p>
        </p:txBody>
      </p:sp>
    </p:spTree>
    <p:extLst>
      <p:ext uri="{BB962C8B-B14F-4D97-AF65-F5344CB8AC3E}">
        <p14:creationId xmlns:p14="http://schemas.microsoft.com/office/powerpoint/2010/main" val="3681667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Na </a:t>
            </a:r>
            <a:r>
              <a:rPr lang="sl-SI" dirty="0" err="1" smtClean="0"/>
              <a:t>Slovlit</a:t>
            </a:r>
            <a:r>
              <a:rPr lang="sl-SI" dirty="0" smtClean="0"/>
              <a:t> se prijaviš …</a:t>
            </a:r>
            <a:endParaRPr lang="sl-SI" dirty="0"/>
          </a:p>
        </p:txBody>
      </p:sp>
      <p:sp>
        <p:nvSpPr>
          <p:cNvPr id="3" name="Označba mesta vsebine 2"/>
          <p:cNvSpPr>
            <a:spLocks noGrp="1"/>
          </p:cNvSpPr>
          <p:nvPr>
            <p:ph idx="1"/>
          </p:nvPr>
        </p:nvSpPr>
        <p:spPr/>
        <p:txBody>
          <a:bodyPr/>
          <a:lstStyle/>
          <a:p>
            <a:r>
              <a:rPr lang="sl-SI" dirty="0" smtClean="0"/>
              <a:t>s prve strani, ki se odpre pri poizvedovanju po njem: </a:t>
            </a:r>
            <a:r>
              <a:rPr lang="sl-SI" dirty="0" smtClean="0">
                <a:hlinkClick r:id="rId2"/>
              </a:rPr>
              <a:t>https://mailman.ijs.si/mailman/listinfo/slovlit</a:t>
            </a:r>
            <a:endParaRPr lang="sl-SI" dirty="0" smtClean="0"/>
          </a:p>
          <a:p>
            <a:r>
              <a:rPr lang="sl-SI" dirty="0" smtClean="0"/>
              <a:t>ali pišeš na </a:t>
            </a:r>
            <a:r>
              <a:rPr lang="sl-SI" dirty="0" smtClean="0">
                <a:hlinkClick r:id="rId3"/>
              </a:rPr>
              <a:t>miran.hladnik@guest.arnes.si</a:t>
            </a:r>
            <a:endParaRPr lang="sl-SI" dirty="0"/>
          </a:p>
          <a:p>
            <a:r>
              <a:rPr lang="sl-SI" dirty="0" smtClean="0"/>
              <a:t>arhiv si lahko ogleduješ in</a:t>
            </a:r>
          </a:p>
          <a:p>
            <a:r>
              <a:rPr lang="sl-SI" dirty="0" smtClean="0"/>
              <a:t>na njem lahko objavljaš tudi neprijavljen</a:t>
            </a:r>
          </a:p>
          <a:p>
            <a:endParaRPr lang="sl-SI" dirty="0"/>
          </a:p>
        </p:txBody>
      </p:sp>
    </p:spTree>
    <p:extLst>
      <p:ext uri="{BB962C8B-B14F-4D97-AF65-F5344CB8AC3E}">
        <p14:creationId xmlns:p14="http://schemas.microsoft.com/office/powerpoint/2010/main" val="2364950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6000" b="1" dirty="0" smtClean="0"/>
              <a:t>O </a:t>
            </a:r>
            <a:r>
              <a:rPr lang="sl-SI" sz="6000" b="1" dirty="0" err="1" smtClean="0"/>
              <a:t>Slovlitu</a:t>
            </a:r>
            <a:r>
              <a:rPr lang="sl-SI" sz="6000" b="1" dirty="0" smtClean="0"/>
              <a:t> lahko prebereš na …</a:t>
            </a:r>
            <a:endParaRPr lang="sl-SI" sz="6000" b="1" dirty="0"/>
          </a:p>
        </p:txBody>
      </p:sp>
      <p:sp>
        <p:nvSpPr>
          <p:cNvPr id="3" name="Označba mesta vsebine 2"/>
          <p:cNvSpPr>
            <a:spLocks noGrp="1"/>
          </p:cNvSpPr>
          <p:nvPr>
            <p:ph idx="1"/>
          </p:nvPr>
        </p:nvSpPr>
        <p:spPr/>
        <p:txBody>
          <a:bodyPr>
            <a:normAutofit/>
          </a:bodyPr>
          <a:lstStyle/>
          <a:p>
            <a:r>
              <a:rPr lang="sl-SI" sz="3600" u="sng" dirty="0">
                <a:hlinkClick r:id="rId2"/>
              </a:rPr>
              <a:t>Diskusijska skupina </a:t>
            </a:r>
            <a:r>
              <a:rPr lang="sl-SI" sz="3600" i="1" u="sng" dirty="0" err="1">
                <a:hlinkClick r:id="rId2"/>
              </a:rPr>
              <a:t>SlovLit</a:t>
            </a:r>
            <a:r>
              <a:rPr lang="sl-SI" sz="3600" dirty="0"/>
              <a:t>. </a:t>
            </a:r>
            <a:r>
              <a:rPr lang="sl-SI" sz="3600" i="1" dirty="0"/>
              <a:t>Vestnik UL</a:t>
            </a:r>
            <a:r>
              <a:rPr lang="sl-SI" sz="3600" dirty="0"/>
              <a:t> XXXI/3 (2000): 8–9.</a:t>
            </a:r>
          </a:p>
          <a:p>
            <a:r>
              <a:rPr lang="sl-SI" sz="3600" u="sng" dirty="0" err="1">
                <a:hlinkClick r:id="rId3"/>
              </a:rPr>
              <a:t>Slovlit</a:t>
            </a:r>
            <a:r>
              <a:rPr lang="sl-SI" sz="3600" dirty="0"/>
              <a:t>. Wikipedija.</a:t>
            </a:r>
          </a:p>
          <a:p>
            <a:r>
              <a:rPr lang="sl-SI" sz="3600" u="sng" dirty="0" smtClean="0">
                <a:hlinkClick r:id="rId4"/>
              </a:rPr>
              <a:t>Spletni </a:t>
            </a:r>
            <a:r>
              <a:rPr lang="sl-SI" sz="3600" u="sng" dirty="0">
                <a:hlinkClick r:id="rId4"/>
              </a:rPr>
              <a:t>forum</a:t>
            </a:r>
            <a:r>
              <a:rPr lang="sl-SI" sz="3600" dirty="0"/>
              <a:t>. Nova pisarija. </a:t>
            </a:r>
            <a:r>
              <a:rPr lang="sl-SI" sz="3600" dirty="0" err="1"/>
              <a:t>Wikiknjige</a:t>
            </a:r>
            <a:r>
              <a:rPr lang="sl-SI" sz="3600" dirty="0" smtClean="0"/>
              <a:t>.</a:t>
            </a:r>
          </a:p>
          <a:p>
            <a:r>
              <a:rPr lang="sl-SI" sz="3600" dirty="0" smtClean="0">
                <a:hlinkClick r:id="rId5"/>
              </a:rPr>
              <a:t>Spremeniti </a:t>
            </a:r>
            <a:r>
              <a:rPr lang="sl-SI" sz="3600" dirty="0" err="1" smtClean="0">
                <a:hlinkClick r:id="rId5"/>
              </a:rPr>
              <a:t>Slovlit</a:t>
            </a:r>
            <a:r>
              <a:rPr lang="sl-SI" sz="3600" dirty="0" smtClean="0">
                <a:hlinkClick r:id="rId5"/>
              </a:rPr>
              <a:t>? </a:t>
            </a:r>
            <a:r>
              <a:rPr lang="sl-SI" sz="3600" dirty="0" err="1" smtClean="0"/>
              <a:t>Slovlit</a:t>
            </a:r>
            <a:r>
              <a:rPr lang="sl-SI" sz="3600" dirty="0" smtClean="0"/>
              <a:t> 11. 1. 2012</a:t>
            </a:r>
            <a:r>
              <a:rPr lang="sl-SI" sz="3300" dirty="0" smtClean="0"/>
              <a:t>.</a:t>
            </a:r>
            <a:endParaRPr lang="sl-SI" sz="3600" dirty="0">
              <a:hlinkClick r:id="rId6"/>
            </a:endParaRPr>
          </a:p>
          <a:p>
            <a:r>
              <a:rPr lang="sl-SI" sz="3600" dirty="0" err="1" smtClean="0">
                <a:hlinkClick r:id="rId6"/>
              </a:rPr>
              <a:t>Slovlit</a:t>
            </a:r>
            <a:r>
              <a:rPr lang="sl-SI" sz="3600" dirty="0" smtClean="0">
                <a:hlinkClick r:id="rId6"/>
              </a:rPr>
              <a:t> in administracija</a:t>
            </a:r>
            <a:r>
              <a:rPr lang="sl-SI" sz="3600" dirty="0" smtClean="0"/>
              <a:t>. </a:t>
            </a:r>
            <a:r>
              <a:rPr lang="sl-SI" sz="3600" dirty="0" err="1" smtClean="0"/>
              <a:t>Wikiverza</a:t>
            </a:r>
            <a:r>
              <a:rPr lang="sl-SI" sz="3600" dirty="0" smtClean="0"/>
              <a:t>.</a:t>
            </a:r>
          </a:p>
        </p:txBody>
      </p:sp>
    </p:spTree>
    <p:extLst>
      <p:ext uri="{BB962C8B-B14F-4D97-AF65-F5344CB8AC3E}">
        <p14:creationId xmlns:p14="http://schemas.microsoft.com/office/powerpoint/2010/main" val="383363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t>Slovlit</a:t>
            </a:r>
            <a:r>
              <a:rPr lang="sl-SI" dirty="0" smtClean="0"/>
              <a:t> gostuje na Inštituti Jožef Stefan</a:t>
            </a:r>
            <a:endParaRPr lang="sl-SI" dirty="0"/>
          </a:p>
        </p:txBody>
      </p:sp>
      <p:sp>
        <p:nvSpPr>
          <p:cNvPr id="3" name="Označba mesta vsebine 2"/>
          <p:cNvSpPr>
            <a:spLocks noGrp="1"/>
          </p:cNvSpPr>
          <p:nvPr>
            <p:ph idx="1"/>
          </p:nvPr>
        </p:nvSpPr>
        <p:spPr/>
        <p:txBody>
          <a:bodyPr/>
          <a:lstStyle/>
          <a:p>
            <a:r>
              <a:rPr lang="sl-SI" dirty="0" smtClean="0"/>
              <a:t>Predhodnik </a:t>
            </a:r>
            <a:r>
              <a:rPr lang="sl-SI" dirty="0" err="1" smtClean="0"/>
              <a:t>Slovlita</a:t>
            </a:r>
            <a:r>
              <a:rPr lang="sl-SI" dirty="0" smtClean="0"/>
              <a:t> so </a:t>
            </a:r>
            <a:r>
              <a:rPr lang="sl-SI" dirty="0" smtClean="0">
                <a:hlinkClick r:id="rId2"/>
              </a:rPr>
              <a:t>Novice Oddelka za slovanske jezike in književnosti 1996—1998</a:t>
            </a:r>
            <a:r>
              <a:rPr lang="sl-SI" dirty="0" smtClean="0"/>
              <a:t>, </a:t>
            </a:r>
          </a:p>
          <a:p>
            <a:r>
              <a:rPr lang="sl-SI" i="1" dirty="0" smtClean="0"/>
              <a:t>Kronika Slavističnega društva Slovenije </a:t>
            </a:r>
            <a:r>
              <a:rPr lang="sl-SI" dirty="0" smtClean="0"/>
              <a:t>(1997-), </a:t>
            </a:r>
          </a:p>
          <a:p>
            <a:r>
              <a:rPr lang="sl-SI" dirty="0" smtClean="0"/>
              <a:t>še prej pa debatni klub in revija </a:t>
            </a:r>
            <a:r>
              <a:rPr lang="sl-SI" i="1" dirty="0" smtClean="0"/>
              <a:t>Slava</a:t>
            </a:r>
            <a:r>
              <a:rPr lang="sl-SI" dirty="0" smtClean="0"/>
              <a:t> (1987--2003).</a:t>
            </a:r>
          </a:p>
          <a:p>
            <a:r>
              <a:rPr lang="sl-SI" dirty="0" smtClean="0"/>
              <a:t>IJS-jev poštni strežnik streže več kot 200 skupinam.</a:t>
            </a:r>
            <a:endParaRPr lang="sl-SI" dirty="0"/>
          </a:p>
        </p:txBody>
      </p:sp>
    </p:spTree>
    <p:extLst>
      <p:ext uri="{BB962C8B-B14F-4D97-AF65-F5344CB8AC3E}">
        <p14:creationId xmlns:p14="http://schemas.microsoft.com/office/powerpoint/2010/main" val="2831036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t>Slovlit</a:t>
            </a:r>
            <a:r>
              <a:rPr lang="sl-SI" dirty="0" smtClean="0"/>
              <a:t> skozi dve desetletji</a:t>
            </a:r>
            <a:endParaRPr lang="sl-SI" dirty="0"/>
          </a:p>
        </p:txBody>
      </p:sp>
      <p:graphicFrame>
        <p:nvGraphicFramePr>
          <p:cNvPr id="4" name="Označba mesta vsebine 3"/>
          <p:cNvGraphicFramePr>
            <a:graphicFrameLocks noGrp="1"/>
          </p:cNvGraphicFramePr>
          <p:nvPr>
            <p:ph idx="1"/>
            <p:extLst>
              <p:ext uri="{D42A27DB-BD31-4B8C-83A1-F6EECF244321}">
                <p14:modId xmlns:p14="http://schemas.microsoft.com/office/powerpoint/2010/main" val="60964229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0536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694334"/>
          </a:xfrm>
        </p:spPr>
        <p:txBody>
          <a:bodyPr>
            <a:normAutofit fontScale="90000"/>
          </a:bodyPr>
          <a:lstStyle/>
          <a:p>
            <a:r>
              <a:rPr lang="sl-SI" dirty="0" err="1" smtClean="0"/>
              <a:t>Slovlit</a:t>
            </a:r>
            <a:r>
              <a:rPr lang="sl-SI" dirty="0" smtClean="0"/>
              <a:t> je nekaj med novičarsko in diskusijsko skupino, razlikuje se tudi od spletnih klepetalnic in blogov</a:t>
            </a:r>
            <a:endParaRPr lang="sl-SI" dirty="0"/>
          </a:p>
        </p:txBody>
      </p:sp>
      <p:sp>
        <p:nvSpPr>
          <p:cNvPr id="5" name="Označba mesta vsebine 4"/>
          <p:cNvSpPr>
            <a:spLocks noGrp="1"/>
          </p:cNvSpPr>
          <p:nvPr>
            <p:ph sz="half" idx="2"/>
          </p:nvPr>
        </p:nvSpPr>
        <p:spPr/>
        <p:txBody>
          <a:bodyPr/>
          <a:lstStyle/>
          <a:p>
            <a:r>
              <a:rPr lang="sl-SI" i="1" dirty="0" err="1" smtClean="0"/>
              <a:t>bulletin</a:t>
            </a:r>
            <a:r>
              <a:rPr lang="sl-SI" i="1" dirty="0" smtClean="0"/>
              <a:t> </a:t>
            </a:r>
            <a:r>
              <a:rPr lang="sl-SI" i="1" dirty="0" err="1" smtClean="0"/>
              <a:t>board</a:t>
            </a:r>
            <a:r>
              <a:rPr lang="sl-SI" dirty="0" smtClean="0"/>
              <a:t>, od 1970 dalje</a:t>
            </a:r>
          </a:p>
          <a:p>
            <a:r>
              <a:rPr lang="sl-SI" dirty="0" smtClean="0"/>
              <a:t>elektronska oglasna deska</a:t>
            </a:r>
          </a:p>
          <a:p>
            <a:r>
              <a:rPr lang="sl-SI" dirty="0" smtClean="0"/>
              <a:t>elektronski poštni seznam (</a:t>
            </a:r>
            <a:r>
              <a:rPr lang="sl-SI" i="1" dirty="0" err="1" smtClean="0"/>
              <a:t>electronic</a:t>
            </a:r>
            <a:r>
              <a:rPr lang="sl-SI" i="1" dirty="0" smtClean="0"/>
              <a:t> </a:t>
            </a:r>
            <a:r>
              <a:rPr lang="sl-SI" i="1" dirty="0" err="1" smtClean="0"/>
              <a:t>mailing</a:t>
            </a:r>
            <a:r>
              <a:rPr lang="sl-SI" i="1" dirty="0" smtClean="0"/>
              <a:t> list</a:t>
            </a:r>
            <a:r>
              <a:rPr lang="sl-SI" dirty="0" smtClean="0"/>
              <a:t>)</a:t>
            </a:r>
          </a:p>
          <a:p>
            <a:r>
              <a:rPr lang="sl-SI" dirty="0" smtClean="0"/>
              <a:t>elektronski </a:t>
            </a:r>
            <a:r>
              <a:rPr lang="sl-SI" dirty="0" err="1" smtClean="0"/>
              <a:t>stenčas</a:t>
            </a:r>
            <a:endParaRPr lang="sl-SI" dirty="0" smtClean="0"/>
          </a:p>
        </p:txBody>
      </p:sp>
      <p:sp>
        <p:nvSpPr>
          <p:cNvPr id="7" name="Označba mesta vsebine 6"/>
          <p:cNvSpPr>
            <a:spLocks noGrp="1"/>
          </p:cNvSpPr>
          <p:nvPr>
            <p:ph sz="quarter" idx="4"/>
          </p:nvPr>
        </p:nvSpPr>
        <p:spPr/>
        <p:txBody>
          <a:bodyPr/>
          <a:lstStyle/>
          <a:p>
            <a:r>
              <a:rPr lang="sl-SI" dirty="0" smtClean="0"/>
              <a:t>spletni </a:t>
            </a:r>
            <a:r>
              <a:rPr lang="sl-SI" dirty="0" smtClean="0"/>
              <a:t>diskusijski forum, od 1994 dalje</a:t>
            </a:r>
          </a:p>
          <a:p>
            <a:r>
              <a:rPr lang="sl-SI" dirty="0" smtClean="0"/>
              <a:t>internetni forum</a:t>
            </a:r>
          </a:p>
          <a:p>
            <a:r>
              <a:rPr lang="sl-SI" dirty="0"/>
              <a:t>e</a:t>
            </a:r>
            <a:r>
              <a:rPr lang="sl-SI" dirty="0" smtClean="0"/>
              <a:t>lektronski seminar oz. elektronska konferenca</a:t>
            </a:r>
            <a:endParaRPr lang="sl-SI" dirty="0"/>
          </a:p>
        </p:txBody>
      </p:sp>
    </p:spTree>
    <p:extLst>
      <p:ext uri="{BB962C8B-B14F-4D97-AF65-F5344CB8AC3E}">
        <p14:creationId xmlns:p14="http://schemas.microsoft.com/office/powerpoint/2010/main" val="2272679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381550" y="558264"/>
            <a:ext cx="5293894" cy="3647975"/>
          </a:xfrm>
        </p:spPr>
        <p:txBody>
          <a:bodyPr>
            <a:normAutofit/>
          </a:bodyPr>
          <a:lstStyle/>
          <a:p>
            <a:r>
              <a:rPr lang="sl-SI" dirty="0" err="1" smtClean="0"/>
              <a:t>Slovlitov</a:t>
            </a:r>
            <a:r>
              <a:rPr lang="sl-SI" dirty="0" smtClean="0"/>
              <a:t> arhiv je v 20 letih narasel na obseg 2,5 mio besed ali več kot 50 romanov.</a:t>
            </a:r>
            <a:endParaRPr lang="sl-SI" dirty="0"/>
          </a:p>
        </p:txBody>
      </p:sp>
      <p:pic>
        <p:nvPicPr>
          <p:cNvPr id="4" name="Označba mesta vsebine 3"/>
          <p:cNvPicPr>
            <a:picLocks noGrp="1" noChangeAspect="1"/>
          </p:cNvPicPr>
          <p:nvPr>
            <p:ph idx="1"/>
          </p:nvPr>
        </p:nvPicPr>
        <p:blipFill>
          <a:blip r:embed="rId2"/>
          <a:stretch>
            <a:fillRect/>
          </a:stretch>
        </p:blipFill>
        <p:spPr>
          <a:xfrm>
            <a:off x="277448" y="156631"/>
            <a:ext cx="5818552" cy="6701369"/>
          </a:xfrm>
          <a:prstGeom prst="rect">
            <a:avLst/>
          </a:prstGeom>
        </p:spPr>
      </p:pic>
    </p:spTree>
    <p:extLst>
      <p:ext uri="{BB962C8B-B14F-4D97-AF65-F5344CB8AC3E}">
        <p14:creationId xmlns:p14="http://schemas.microsoft.com/office/powerpoint/2010/main" val="845513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p:cNvPicPr>
            <a:picLocks noGrp="1" noChangeAspect="1"/>
          </p:cNvPicPr>
          <p:nvPr>
            <p:ph idx="1"/>
          </p:nvPr>
        </p:nvPicPr>
        <p:blipFill>
          <a:blip r:embed="rId2"/>
          <a:stretch>
            <a:fillRect/>
          </a:stretch>
        </p:blipFill>
        <p:spPr>
          <a:xfrm>
            <a:off x="173255" y="151896"/>
            <a:ext cx="10366408" cy="6737490"/>
          </a:xfrm>
          <a:prstGeom prst="rect">
            <a:avLst/>
          </a:prstGeom>
        </p:spPr>
      </p:pic>
      <p:sp>
        <p:nvSpPr>
          <p:cNvPr id="2" name="Naslov 1"/>
          <p:cNvSpPr>
            <a:spLocks noGrp="1"/>
          </p:cNvSpPr>
          <p:nvPr>
            <p:ph type="title"/>
          </p:nvPr>
        </p:nvSpPr>
        <p:spPr>
          <a:xfrm>
            <a:off x="8211152" y="432502"/>
            <a:ext cx="3980848" cy="1325563"/>
          </a:xfrm>
        </p:spPr>
        <p:txBody>
          <a:bodyPr/>
          <a:lstStyle/>
          <a:p>
            <a:r>
              <a:rPr lang="sl-SI" b="1" dirty="0" smtClean="0"/>
              <a:t>Zadnja letošnja sporočila</a:t>
            </a:r>
            <a:endParaRPr lang="sl-SI" b="1" dirty="0"/>
          </a:p>
        </p:txBody>
      </p:sp>
    </p:spTree>
    <p:extLst>
      <p:ext uri="{BB962C8B-B14F-4D97-AF65-F5344CB8AC3E}">
        <p14:creationId xmlns:p14="http://schemas.microsoft.com/office/powerpoint/2010/main" val="1490978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z="4800" b="1" dirty="0" smtClean="0"/>
              <a:t>Véliki zgled: Humanist </a:t>
            </a:r>
            <a:r>
              <a:rPr lang="sl-SI" sz="4800" b="1" dirty="0" err="1" smtClean="0"/>
              <a:t>Discussion</a:t>
            </a:r>
            <a:r>
              <a:rPr lang="sl-SI" sz="4800" b="1" dirty="0" smtClean="0"/>
              <a:t> </a:t>
            </a:r>
            <a:r>
              <a:rPr lang="sl-SI" sz="4800" b="1" dirty="0" err="1" smtClean="0"/>
              <a:t>Group</a:t>
            </a:r>
            <a:r>
              <a:rPr lang="sl-SI" sz="4800" b="1" dirty="0" smtClean="0"/>
              <a:t> (1987-)</a:t>
            </a:r>
            <a:endParaRPr lang="sl-SI" sz="4800" b="1" dirty="0"/>
          </a:p>
        </p:txBody>
      </p:sp>
      <p:pic>
        <p:nvPicPr>
          <p:cNvPr id="1026" name="Picture 2" descr="https://upload.wikimedia.org/wikibooks/sl/3/33/Humanist_forum.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9835" y="1482291"/>
            <a:ext cx="7652457" cy="5226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265975"/>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1086</Words>
  <Application>Microsoft Office PowerPoint</Application>
  <PresentationFormat>Širokozaslonsko</PresentationFormat>
  <Paragraphs>103</Paragraphs>
  <Slides>20</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20</vt:i4>
      </vt:variant>
    </vt:vector>
  </HeadingPairs>
  <TitlesOfParts>
    <vt:vector size="24" baseType="lpstr">
      <vt:lpstr>Arial</vt:lpstr>
      <vt:lpstr>Calibri</vt:lpstr>
      <vt:lpstr>Calibri Light</vt:lpstr>
      <vt:lpstr>Officeova tema</vt:lpstr>
      <vt:lpstr>Slovlit ali SlovLit</vt:lpstr>
      <vt:lpstr>Vabilo</vt:lpstr>
      <vt:lpstr>O Slovlitu lahko prebereš na …</vt:lpstr>
      <vt:lpstr>Slovlit gostuje na Inštituti Jožef Stefan</vt:lpstr>
      <vt:lpstr>Slovlit skozi dve desetletji</vt:lpstr>
      <vt:lpstr>Slovlit je nekaj med novičarsko in diskusijsko skupino, razlikuje se tudi od spletnih klepetalnic in blogov</vt:lpstr>
      <vt:lpstr>Slovlitov arhiv je v 20 letih narasel na obseg 2,5 mio besed ali več kot 50 romanov.</vt:lpstr>
      <vt:lpstr>Zadnja letošnja sporočila</vt:lpstr>
      <vt:lpstr>Véliki zgled: Humanist Discussion Group (1987-)</vt:lpstr>
      <vt:lpstr>PowerPointova predstavitev</vt:lpstr>
      <vt:lpstr>Strokovna področja in  strokovna srenja (naročniki/člani/uporabniki/sodelavci)</vt:lpstr>
      <vt:lpstr>Specifika foruma v razmerju do drugih medijev</vt:lpstr>
      <vt:lpstr>Vrste sporočil, žanri, vsebina </vt:lpstr>
      <vt:lpstr>Dileme</vt:lpstr>
      <vt:lpstr>Pogled v uredniško (moderatorjevo) delavnico</vt:lpstr>
      <vt:lpstr>Nesporazumi</vt:lpstr>
      <vt:lpstr>Boj uredniških konceptov</vt:lpstr>
      <vt:lpstr>Primer nedavne uredniške „cenzure“</vt:lpstr>
      <vt:lpstr>Slovlitova usoda</vt:lpstr>
      <vt:lpstr>Na Slovlit se prijaviš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Slovlit ali SlovLit</dc:title>
  <dc:creator>Uporabnik sistema Windows</dc:creator>
  <cp:lastModifiedBy>Uporabnik sistema Windows</cp:lastModifiedBy>
  <cp:revision>27</cp:revision>
  <dcterms:created xsi:type="dcterms:W3CDTF">2021-10-24T11:47:26Z</dcterms:created>
  <dcterms:modified xsi:type="dcterms:W3CDTF">2021-10-24T16:24:39Z</dcterms:modified>
</cp:coreProperties>
</file>