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47" r:id="rId3"/>
    <p:sldId id="258" r:id="rId4"/>
    <p:sldId id="293" r:id="rId5"/>
    <p:sldId id="327" r:id="rId6"/>
    <p:sldId id="259" r:id="rId7"/>
    <p:sldId id="280" r:id="rId8"/>
    <p:sldId id="328" r:id="rId9"/>
    <p:sldId id="282" r:id="rId10"/>
    <p:sldId id="284" r:id="rId11"/>
    <p:sldId id="348" r:id="rId12"/>
    <p:sldId id="286" r:id="rId13"/>
    <p:sldId id="287" r:id="rId14"/>
    <p:sldId id="292" r:id="rId15"/>
    <p:sldId id="329" r:id="rId16"/>
    <p:sldId id="330" r:id="rId17"/>
    <p:sldId id="340" r:id="rId18"/>
    <p:sldId id="331" r:id="rId19"/>
    <p:sldId id="338" r:id="rId20"/>
    <p:sldId id="332" r:id="rId21"/>
    <p:sldId id="337" r:id="rId22"/>
    <p:sldId id="335" r:id="rId23"/>
    <p:sldId id="342" r:id="rId24"/>
    <p:sldId id="343" r:id="rId25"/>
    <p:sldId id="344" r:id="rId26"/>
    <p:sldId id="346" r:id="rId27"/>
    <p:sldId id="345" r:id="rId28"/>
    <p:sldId id="333" r:id="rId29"/>
    <p:sldId id="341" r:id="rId30"/>
    <p:sldId id="334" r:id="rId31"/>
    <p:sldId id="336" r:id="rId32"/>
    <p:sldId id="288" r:id="rId33"/>
    <p:sldId id="279" r:id="rId34"/>
    <p:sldId id="275" r:id="rId35"/>
    <p:sldId id="277" r:id="rId36"/>
    <p:sldId id="314" r:id="rId37"/>
    <p:sldId id="289" r:id="rId38"/>
    <p:sldId id="290" r:id="rId39"/>
    <p:sldId id="317" r:id="rId40"/>
    <p:sldId id="349" r:id="rId41"/>
    <p:sldId id="26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EB75-0B6C-44D1-AD8B-5EBD1F5C5F08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808-EE1F-4D61-B35D-7EA00A952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E84D-DE54-4689-9B1C-0FFA67984D12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6F74-29DB-4EF1-BF10-13C1B1EF8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B79F-1DDB-4B25-8442-A7EFB95CB9B5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3AD3-F8D3-40E1-BEBA-D13ED5702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1DF5-B253-44D0-BC72-7443EF6C60DB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50C0-0B49-40F6-8BE8-AF4138E1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2280-3F3C-4B12-83BB-0FD16AEC6AE3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A3C9-ED0C-488E-9373-FD9961E96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F1ED-C6FF-4F72-B92E-B626BD64A88C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13EB-C669-4E5B-BD8B-FADC797A7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77C9-1767-430C-B5BC-B0BDBC53B8A5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548C-396D-4F72-AEDB-FB169D0D4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D9B2-0F70-466E-BB27-FB5A5B83DE5A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84E9-3DAA-4498-8213-017374F37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76E9-8B65-4333-890F-1E89DAFFD0BA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F4CD-46DE-4CC0-9EA0-7392B79C8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6974-AA6B-4EA5-A086-D7EAE363AC46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5878-322B-48BC-8F9E-D9D60F482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1F18-F0BE-4F4F-BE28-98BC5DC453B8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5E18-C3FB-4AC5-9FD4-532677372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D7400-093B-4BD5-87E8-25A48F078309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774E2D-1D79-44AE-A81D-8C6127F65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0" r:id="rId3"/>
    <p:sldLayoutId id="2147483669" r:id="rId4"/>
    <p:sldLayoutId id="2147483668" r:id="rId5"/>
    <p:sldLayoutId id="2147483667" r:id="rId6"/>
    <p:sldLayoutId id="2147483674" r:id="rId7"/>
    <p:sldLayoutId id="2147483666" r:id="rId8"/>
    <p:sldLayoutId id="2147483665" r:id="rId9"/>
    <p:sldLayoutId id="2147483664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centWikipediasGraph.png" TargetMode="External"/><Relationship Id="rId2" Type="http://schemas.openxmlformats.org/officeDocument/2006/relationships/hyperlink" Target="http://en.wikipedia.org/wiki/List_of_Wikipedia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/index.php?title=Zdravljica&amp;oldid=264224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Wikipedija:WikiProjekt_Slovenski_literarni_zgodovinarji" TargetMode="External"/><Relationship Id="rId2" Type="http://schemas.openxmlformats.org/officeDocument/2006/relationships/hyperlink" Target="https://sl.wikipedia.org/wiki/Wikiprojek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l.wikipedia.org/wiki/Portal:Literatura" TargetMode="External"/><Relationship Id="rId5" Type="http://schemas.openxmlformats.org/officeDocument/2006/relationships/hyperlink" Target="https://sl.wikipedia.org/wiki/Wikipedija:WikiProjekt_Slovenska_literarna_gesla_v_drugih_Wikipedijah" TargetMode="External"/><Relationship Id="rId4" Type="http://schemas.openxmlformats.org/officeDocument/2006/relationships/hyperlink" Target="https://sl.wikipedia.org/wiki/Wikipedija:WikiProjekt_Slovenska_literarna_ved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641.gvs.arnes.si/slovlit/" TargetMode="External"/><Relationship Id="rId2" Type="http://schemas.openxmlformats.org/officeDocument/2006/relationships/hyperlink" Target="https://sl.wikisource.org/wiki/Wikivir:Slovenska_leposlovna_klasika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versity.org/wiki/Glavna_stra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sl:Slovenska_knji%C5%BEevnost_1965%E2%80%932015" TargetMode="External"/><Relationship Id="rId2" Type="http://schemas.openxmlformats.org/officeDocument/2006/relationships/hyperlink" Target="https://sl.wikibooks.org/wiki/Nova_pisarij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l.wikibooks.org/wiki/Uvod_v_mladinsko_knji%C5%BEevnos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Glavna_stran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ogovor:Josef_Friedrich_Perkonig" TargetMode="External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sl.wikipedia.org/w/index.php?title=Josef_Friedrich_Perkonig&amp;action=edi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kipedija:Vadnic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arl-may-wiki.de/" TargetMode="External"/><Relationship Id="rId2" Type="http://schemas.openxmlformats.org/officeDocument/2006/relationships/hyperlink" Target="http://www.koropedija.si/index.php/Koropedija:Prva_stran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utalopedija.org/wiki/Glavna_str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ideolectures.net/metaforum2012_kornai_languag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Razložiti hočem, da ...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Wikipedija ni samo enciklopedija na spletu, ampak prostor, ki nas nagovarja k sodelovanju </a:t>
            </a:r>
          </a:p>
          <a:p>
            <a:r>
              <a:rPr lang="sl-SI" smtClean="0"/>
              <a:t>je posvojitev Wikipedije nujna za naš jezikovni in kulturni obstoj</a:t>
            </a:r>
          </a:p>
          <a:p>
            <a:r>
              <a:rPr lang="sl-SI" smtClean="0"/>
              <a:t>je odlično pedagoško orodje in</a:t>
            </a:r>
          </a:p>
          <a:p>
            <a:r>
              <a:rPr lang="sl-SI" smtClean="0"/>
              <a:t>podati nekaj praktičnih napotkov za prve korake na Wikipediji in sorodnih spletiščih</a:t>
            </a:r>
          </a:p>
          <a:p>
            <a:endParaRPr lang="sl-SI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22530" name="Ograda vsebine 2"/>
          <p:cNvSpPr txBox="1">
            <a:spLocks/>
          </p:cNvSpPr>
          <p:nvPr/>
        </p:nvSpPr>
        <p:spPr bwMode="auto">
          <a:xfrm>
            <a:off x="612775" y="1196975"/>
            <a:ext cx="81534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na Wikipediji je </a:t>
            </a:r>
            <a:r>
              <a:rPr lang="sl-SI" sz="3000" b="1">
                <a:hlinkClick r:id="rId2"/>
              </a:rPr>
              <a:t>286 jezikov</a:t>
            </a:r>
            <a:r>
              <a:rPr lang="sl-SI" sz="3000" b="1"/>
              <a:t> = obstaja 286 nacionalnih Wikipedij </a:t>
            </a:r>
            <a:r>
              <a:rPr lang="sl-SI" sz="3000"/>
              <a:t>(</a:t>
            </a:r>
            <a:r>
              <a:rPr lang="sl-SI" sz="3000">
                <a:hlinkClick r:id="rId3"/>
              </a:rPr>
              <a:t>delež angleške</a:t>
            </a:r>
            <a:r>
              <a:rPr lang="sl-SI" sz="3000"/>
              <a:t> je 21 % in pada</a:t>
            </a:r>
            <a:r>
              <a:rPr lang="sl-SI" sz="2800"/>
              <a:t>)</a:t>
            </a:r>
            <a:endParaRPr lang="sl-SI" sz="3000"/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skupaj 30 mio gesel </a:t>
            </a:r>
            <a:r>
              <a:rPr lang="sl-SI" sz="3000"/>
              <a:t>(letni prirastek 3 milijone gesel); Britannica 228.000 gesel</a:t>
            </a:r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uporaba:</a:t>
            </a:r>
            <a:r>
              <a:rPr lang="sl-SI" sz="3000"/>
              <a:t> angleško 54 %, japonsko 10 %, nemško 8%, špansko 5 %, rusko 4 %, francosko 4 %, italijansko 3%</a:t>
            </a:r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/>
              <a:t>kaj je z ostalimi 6000 jeziki, ki se ne pišejo?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Poljska Wikipedija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1.030.000 gesel</a:t>
            </a:r>
          </a:p>
          <a:p>
            <a:r>
              <a:rPr lang="sl-SI" smtClean="0"/>
              <a:t>9. mesto med wikipedijami</a:t>
            </a:r>
          </a:p>
          <a:p>
            <a:endParaRPr lang="sl-SI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Slovenska Wikipedija</a:t>
            </a:r>
          </a:p>
        </p:txBody>
      </p:sp>
      <p:sp>
        <p:nvSpPr>
          <p:cNvPr id="23554" name="Ograda vsebine 2"/>
          <p:cNvSpPr txBox="1">
            <a:spLocks/>
          </p:cNvSpPr>
          <p:nvPr/>
        </p:nvSpPr>
        <p:spPr bwMode="auto">
          <a:xfrm>
            <a:off x="611188" y="1268413"/>
            <a:ext cx="8153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 b="1"/>
              <a:t>139.000</a:t>
            </a:r>
            <a:r>
              <a:rPr lang="sl-SI" sz="2400"/>
              <a:t> gesel od leta 2002 (prim. </a:t>
            </a:r>
            <a:r>
              <a:rPr lang="sl-SI" sz="2400" i="1"/>
              <a:t>Enciklopedija Slovenije</a:t>
            </a:r>
            <a:r>
              <a:rPr lang="sl-SI" sz="2400"/>
              <a:t> 1000, angleška Wikipedija 4.400.000 gesel)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registriranih je </a:t>
            </a:r>
            <a:r>
              <a:rPr lang="sl-SI" sz="2400" b="1"/>
              <a:t>109.000</a:t>
            </a:r>
            <a:r>
              <a:rPr lang="sl-SI" sz="2400"/>
              <a:t> slovenskih uporabnikov, tj. tistih, ki urejajo Wikipedijo (5 % populacije; približno toliko  je Cobiss registriral tudi živih slovenskih avtorjev)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aktivnih uporabnikov je bilo zadnji mesec </a:t>
            </a:r>
            <a:r>
              <a:rPr lang="sl-SI" sz="2400" b="1"/>
              <a:t>500</a:t>
            </a:r>
            <a:r>
              <a:rPr lang="sl-SI" sz="2400"/>
              <a:t> (0,025 % populacije); najbolj pridnih 20 prispeva 83 % vnosov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članek doživi povprečno 14 urejanj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trdo jedro slovenskih wikipedistov tvori </a:t>
            </a:r>
            <a:r>
              <a:rPr lang="sl-SI" sz="2400" b="1">
                <a:hlinkClick r:id="rId2"/>
              </a:rPr>
              <a:t>33</a:t>
            </a:r>
            <a:r>
              <a:rPr lang="sl-SI" sz="2400">
                <a:hlinkClick r:id="rId2"/>
              </a:rPr>
              <a:t> administratorjev</a:t>
            </a:r>
            <a:r>
              <a:rPr lang="sl-SI" sz="2400"/>
              <a:t> (med njimi tri ženske)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24578" name="Ograda vsebine 2"/>
          <p:cNvSpPr txBox="1">
            <a:spLocks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vandalizem, npr. članek o </a:t>
            </a:r>
            <a:r>
              <a:rPr lang="sl-SI" sz="3000">
                <a:hlinkClick r:id="rId2"/>
              </a:rPr>
              <a:t>Zdravljici</a:t>
            </a:r>
            <a:r>
              <a:rPr lang="sl-SI" sz="3000"/>
              <a:t> 21. nov. 2010; odpravljen je bil še v isti minuti  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diletantizem; odpravlja ga čim širši krog sodelavcev, angažma strokovnjakov (sami smo krivi, če na Wikipediji ne najdemo informacij s svojega področja ali če so te slabe!), administratorjev in mentorjev pri študentskih projektih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sl-SI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12200" cy="1641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smtClean="0"/>
              <a:t>Wikipedija je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249737"/>
          </a:xfrm>
        </p:spPr>
        <p:txBody>
          <a:bodyPr>
            <a:normAutofit fontScale="85000" lnSpcReduction="10000"/>
          </a:bodyPr>
          <a:lstStyle/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principom dajanja (ne pa delitve)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principom sodelovanja, kooperativnosti (ne pa tekmovanja in privoščljivosti)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prostovoljnim zastonjkarstvom (ne pa s koristoljubjem)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vpetostjo v svet (ne pa s samozadostnostjo)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naslonitvijo na lastno pamet (ne pa z odvisnostjo od avtoritet)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pluralnostjo (ne pa z ekskluzivnimi resnicami)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odpovedjo avtorskemu napuhu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potrpežljivostjo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zavestjo o nedokončnosti in spreminjavem značaju znanja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/>
          </a:p>
        </p:txBody>
      </p:sp>
      <p:sp>
        <p:nvSpPr>
          <p:cNvPr id="25603" name="Pravokotnik 3"/>
          <p:cNvSpPr>
            <a:spLocks noChangeArrowheads="1"/>
          </p:cNvSpPr>
          <p:nvPr/>
        </p:nvSpPr>
        <p:spPr bwMode="auto">
          <a:xfrm>
            <a:off x="2987675" y="5657850"/>
            <a:ext cx="6156325" cy="1200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  <a:p>
            <a:r>
              <a:rPr lang="sl-SI" b="1"/>
              <a:t>Wikipedije, ki je v bistvu strašno občutljiv in ranljiv sistem, ne bi bilo brez optimističnega prepričanja, da so človekova dejanja v glavnem dobronamerna.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Wikiji v šoli</a:t>
            </a:r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študentski projekti na Wikipediji</a:t>
            </a:r>
          </a:p>
          <a:p>
            <a:r>
              <a:rPr lang="sl-SI" smtClean="0"/>
              <a:t>študentski projekti na Wikiviru</a:t>
            </a:r>
          </a:p>
          <a:p>
            <a:r>
              <a:rPr lang="sl-SI" smtClean="0"/>
              <a:t>spletne učilnice na Wikiverzi</a:t>
            </a:r>
          </a:p>
          <a:p>
            <a:r>
              <a:rPr lang="sl-SI" smtClean="0"/>
              <a:t>učbeniki na Wikiknjigah</a:t>
            </a:r>
          </a:p>
          <a:p>
            <a:r>
              <a:rPr lang="sl-SI" smtClean="0"/>
              <a:t>večpredstavno gradivo v Zbirki</a:t>
            </a:r>
          </a:p>
          <a:p>
            <a:endParaRPr lang="sl-SI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>
                <a:hlinkClick r:id="rId2"/>
              </a:rPr>
              <a:t>Študentski literarnovedni projekti na Wikipediji</a:t>
            </a:r>
            <a:endParaRPr lang="sl-SI"/>
          </a:p>
        </p:txBody>
      </p:sp>
      <p:sp>
        <p:nvSpPr>
          <p:cNvPr id="2765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stroke: zgodovina, teologija, literarna veda, bibliotekarstvo, varnost</a:t>
            </a:r>
          </a:p>
          <a:p>
            <a:r>
              <a:rPr lang="sl-SI" smtClean="0">
                <a:hlinkClick r:id="rId3"/>
              </a:rPr>
              <a:t>Slovenski literarni zgodovinarji</a:t>
            </a:r>
            <a:endParaRPr lang="sl-SI" smtClean="0"/>
          </a:p>
          <a:p>
            <a:r>
              <a:rPr lang="sl-SI" smtClean="0">
                <a:hlinkClick r:id="rId4"/>
              </a:rPr>
              <a:t>Slovenska literarna veda</a:t>
            </a:r>
            <a:endParaRPr lang="sl-SI" smtClean="0"/>
          </a:p>
          <a:p>
            <a:r>
              <a:rPr lang="sl-SI" smtClean="0"/>
              <a:t>neregistrirani: literarna teorija, </a:t>
            </a:r>
            <a:r>
              <a:rPr lang="sl-SI" smtClean="0">
                <a:hlinkClick r:id="rId5"/>
              </a:rPr>
              <a:t>slovenistična gesla v drugih Wikipedijah</a:t>
            </a:r>
            <a:r>
              <a:rPr lang="sl-SI" smtClean="0"/>
              <a:t> itd.</a:t>
            </a:r>
          </a:p>
          <a:p>
            <a:r>
              <a:rPr lang="sl-SI" smtClean="0"/>
              <a:t>cilj: </a:t>
            </a:r>
            <a:r>
              <a:rPr lang="sl-SI" smtClean="0">
                <a:hlinkClick r:id="rId6"/>
              </a:rPr>
              <a:t>Portal:Literatura</a:t>
            </a:r>
            <a:endParaRPr lang="sl-SI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75688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Študentski projekti na Wikiviru</a:t>
            </a:r>
          </a:p>
        </p:txBody>
      </p:sp>
      <p:sp>
        <p:nvSpPr>
          <p:cNvPr id="2969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Slovenska leposlovna klasika</a:t>
            </a:r>
            <a:r>
              <a:rPr lang="sl-SI" smtClean="0"/>
              <a:t> 2007-</a:t>
            </a:r>
          </a:p>
          <a:p>
            <a:r>
              <a:rPr lang="sl-SI" smtClean="0"/>
              <a:t>prirastek 4 mio besed/leto</a:t>
            </a:r>
          </a:p>
          <a:p>
            <a:r>
              <a:rPr lang="sl-SI" smtClean="0"/>
              <a:t>podpora Ministrstva za kulturo</a:t>
            </a:r>
          </a:p>
          <a:p>
            <a:r>
              <a:rPr lang="sl-SI" smtClean="0"/>
              <a:t>vir: dLib, Internet Archive</a:t>
            </a:r>
          </a:p>
          <a:p>
            <a:r>
              <a:rPr lang="sl-SI" smtClean="0"/>
              <a:t>cilj: vpis v podatkovno zbirko </a:t>
            </a:r>
            <a:r>
              <a:rPr lang="sl-SI" smtClean="0">
                <a:hlinkClick r:id="rId3"/>
              </a:rPr>
              <a:t>Slovensko leposlovje na spletu</a:t>
            </a:r>
            <a:endParaRPr lang="sl-SI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042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800" smtClean="0">
                <a:latin typeface="Arial" charset="0"/>
              </a:rPr>
              <a:t>Wikiji na univerzi</a:t>
            </a:r>
          </a:p>
        </p:txBody>
      </p:sp>
      <p:sp>
        <p:nvSpPr>
          <p:cNvPr id="5632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513"/>
            <a:r>
              <a:rPr lang="sl-SI" smtClean="0"/>
              <a:t>Miran Hladnik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Spletne učilnice na Wikiverzi</a:t>
            </a:r>
            <a:endParaRPr lang="sl-SI" smtClean="0"/>
          </a:p>
        </p:txBody>
      </p:sp>
      <p:sp>
        <p:nvSpPr>
          <p:cNvPr id="31746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773488"/>
          </a:xfrm>
        </p:spPr>
        <p:txBody>
          <a:bodyPr/>
          <a:lstStyle/>
          <a:p>
            <a:r>
              <a:rPr lang="sl-SI" sz="2800" smtClean="0"/>
              <a:t>smeri: slovenistika FF, PeF, slovenistika na Univerzi v Novi Gorici</a:t>
            </a:r>
          </a:p>
          <a:p>
            <a:r>
              <a:rPr lang="sl-SI" sz="2800" smtClean="0"/>
              <a:t>moja predavanja in seminarji: Uvod v študij slovenske književnosti, Strokovno pisanje, Slovenska proza 1900–1950, Magistrski seminar, Slovenska dramatika</a:t>
            </a:r>
          </a:p>
          <a:p>
            <a:r>
              <a:rPr lang="sl-SI" sz="2800" smtClean="0"/>
              <a:t>podiplomska predavanja, projekti, objave, razno</a:t>
            </a:r>
          </a:p>
        </p:txBody>
      </p:sp>
      <p:sp>
        <p:nvSpPr>
          <p:cNvPr id="31747" name="PoljeZBesedilom 4"/>
          <p:cNvSpPr txBox="1">
            <a:spLocks noChangeArrowheads="1"/>
          </p:cNvSpPr>
          <p:nvPr/>
        </p:nvSpPr>
        <p:spPr bwMode="auto">
          <a:xfrm>
            <a:off x="684213" y="5589588"/>
            <a:ext cx="8404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>
                <a:solidFill>
                  <a:srgbClr val="FF0000"/>
                </a:solidFill>
              </a:rPr>
              <a:t>Wikiverza je peskovnik, kjer se organizira delo in pripravljajo članki za Wikipedijo.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48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Sestava spletne učilnice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opis predmeta, lokacija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urnik, obveznosti, izpitni roki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študijsko gradivo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seminarske naloge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teme: literarnovedni pojmi, spomeniki, literarne biogfrafije, nagrade, poti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spletišča: Wikipedija, Wikivir, Geopedija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napotki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povezave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8713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8713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48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PoljeZBesedilom 2"/>
          <p:cNvSpPr txBox="1">
            <a:spLocks noChangeArrowheads="1"/>
          </p:cNvSpPr>
          <p:nvPr/>
        </p:nvSpPr>
        <p:spPr bwMode="auto">
          <a:xfrm>
            <a:off x="1835150" y="4868863"/>
            <a:ext cx="563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Pogovorna stran je za komunikacijo med seminaristi. </a:t>
            </a:r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042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PoljeZBesedilom 2"/>
          <p:cNvSpPr txBox="1">
            <a:spLocks noChangeArrowheads="1"/>
          </p:cNvSpPr>
          <p:nvPr/>
        </p:nvSpPr>
        <p:spPr bwMode="auto">
          <a:xfrm>
            <a:off x="1692275" y="5300663"/>
            <a:ext cx="6338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Za ta namen je pripravna tudi študentova uporabniška stran.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79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Učbeniki na Wikiknjigah</a:t>
            </a:r>
          </a:p>
        </p:txBody>
      </p:sp>
      <p:sp>
        <p:nvSpPr>
          <p:cNvPr id="399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Nova pisarija </a:t>
            </a:r>
            <a:r>
              <a:rPr lang="sl-SI" smtClean="0"/>
              <a:t>(učbenik o spletnem pisanju v nastajanju)</a:t>
            </a:r>
          </a:p>
          <a:p>
            <a:r>
              <a:rPr lang="sl-SI" smtClean="0">
                <a:hlinkClick r:id="rId3"/>
              </a:rPr>
              <a:t>Slovenska književnost 1965–2015</a:t>
            </a:r>
            <a:r>
              <a:rPr lang="sl-SI" smtClean="0"/>
              <a:t> (koncept literarne zgodovine)</a:t>
            </a:r>
          </a:p>
          <a:p>
            <a:r>
              <a:rPr lang="sl-SI" smtClean="0">
                <a:hlinkClick r:id="rId4"/>
              </a:rPr>
              <a:t>Uvod v slovensko mladinsko književnost</a:t>
            </a:r>
            <a:endParaRPr lang="sl-SI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je Wikiped</a:t>
            </a:r>
            <a:r>
              <a:rPr lang="sl-SI" smtClean="0">
                <a:solidFill>
                  <a:srgbClr val="FF0000"/>
                </a:solidFill>
              </a:rPr>
              <a:t>í</a:t>
            </a:r>
            <a:r>
              <a:rPr lang="sl-SI" smtClean="0"/>
              <a:t>ja?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mtClean="0"/>
              <a:t>Wikiji (&lt; havajsko </a:t>
            </a:r>
            <a:r>
              <a:rPr lang="sl-SI" i="1" smtClean="0"/>
              <a:t>wikiwiki</a:t>
            </a:r>
            <a:r>
              <a:rPr lang="sl-SI" smtClean="0"/>
              <a:t> ’res hitro’) so žargonski izraz za skupek spletišč, ki so se z Wikipedijo v jedru pojavila 2001 in radikalno spreminjajo naše razumevanje sveta in ravnanje v njem. Spleta ne vidijo le kot vira informacij, ampak kot prostor, kjer informacije oblikujemo in objavljamo sami, in to na svojo pobudo, brez želje po zaslužku, v sodelovanju z drugimi in zunaj inštitucij. Wikiji so metafora sodobne pismenosti in pozitivne utopične vizije prihodnje družbe.</a:t>
            </a:r>
            <a:br>
              <a:rPr lang="sl-SI" smtClean="0"/>
            </a:br>
            <a:endParaRPr lang="sl-SI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smtClean="0"/>
              <a:t>Ta oblika </a:t>
            </a:r>
            <a:r>
              <a:rPr lang="sl-SI" sz="2400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z="2400" smtClean="0"/>
              <a:t> je deležna tako civilizacijskega navdušenja kot dvoma. </a:t>
            </a:r>
            <a:endParaRPr lang="sl-SI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Večpredstavno gradivo na </a:t>
            </a:r>
            <a:r>
              <a:rPr lang="sl-SI" smtClean="0">
                <a:hlinkClick r:id="rId2"/>
              </a:rPr>
              <a:t>Zbirki</a:t>
            </a:r>
            <a:r>
              <a:rPr lang="sl-SI" smtClean="0"/>
              <a:t> (Wikimedia Commons)</a:t>
            </a:r>
          </a:p>
        </p:txBody>
      </p:sp>
      <p:sp>
        <p:nvSpPr>
          <p:cNvPr id="419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postavljanje fotografij</a:t>
            </a:r>
          </a:p>
          <a:p>
            <a:r>
              <a:rPr lang="sl-SI" smtClean="0"/>
              <a:t>licenciranje cc (</a:t>
            </a:r>
            <a:r>
              <a:rPr lang="sl-SI" i="1" smtClean="0"/>
              <a:t>creative commons</a:t>
            </a:r>
            <a:r>
              <a:rPr lang="sl-SI" smtClean="0"/>
              <a:t>) polni </a:t>
            </a:r>
            <a:r>
              <a:rPr lang="sl-SI" sz="2800" smtClean="0"/>
              <a:t>skladišče prosto dostopnega (</a:t>
            </a:r>
            <a:r>
              <a:rPr lang="sl-SI" sz="2800" i="1" smtClean="0"/>
              <a:t>open access</a:t>
            </a:r>
            <a:r>
              <a:rPr lang="sl-SI" sz="2800" smtClean="0"/>
              <a:t>) človeškega znanja</a:t>
            </a:r>
            <a:endParaRPr lang="sl-SI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Sestavni deli članka</a:t>
            </a:r>
          </a:p>
        </p:txBody>
      </p:sp>
      <p:sp>
        <p:nvSpPr>
          <p:cNvPr id="44034" name="Ograda vsebine 2"/>
          <p:cNvSpPr txBox="1">
            <a:spLocks/>
          </p:cNvSpPr>
          <p:nvPr/>
        </p:nvSpPr>
        <p:spPr bwMode="auto">
          <a:xfrm>
            <a:off x="250825" y="3716338"/>
            <a:ext cx="8659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Članek </a:t>
            </a:r>
            <a:br>
              <a:rPr lang="sl-SI" sz="3000"/>
            </a:br>
            <a:r>
              <a:rPr lang="sl-SI" sz="3000"/>
              <a:t>(</a:t>
            </a:r>
            <a:r>
              <a:rPr lang="sl-SI" sz="3000">
                <a:hlinkClick r:id="rId2"/>
              </a:rPr>
              <a:t>Stran, Preberi</a:t>
            </a:r>
            <a:r>
              <a:rPr lang="sl-SI" sz="3000"/>
              <a:t>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>
                <a:hlinkClick r:id="rId3"/>
              </a:rPr>
              <a:t>Pogovor</a:t>
            </a:r>
            <a:r>
              <a:rPr lang="sl-SI" sz="3000"/>
              <a:t> </a:t>
            </a:r>
            <a:r>
              <a:rPr lang="sl-SI" sz="2400"/>
              <a:t>(diskusija o uredniških dilemah)</a:t>
            </a:r>
            <a:endParaRPr lang="sl-SI" sz="3000"/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>
                <a:hlinkClick r:id="rId4"/>
              </a:rPr>
              <a:t>Uredi</a:t>
            </a:r>
            <a:r>
              <a:rPr lang="sl-SI" sz="3000"/>
              <a:t> oz. Uredi kodo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Zgodovina</a:t>
            </a:r>
          </a:p>
        </p:txBody>
      </p:sp>
      <p:pic>
        <p:nvPicPr>
          <p:cNvPr id="44035" name="Picture 3" descr="C:\Users\Hladnik\Desktop\Zaslonski posnetki\1-Josef Friedrich Perkonig - Wikipedija, prosta enciklopedija - Mozilla Firefox 7.5.2013 85220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981075"/>
            <a:ext cx="7019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Zgodovina strani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108075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smtClean="0"/>
              <a:t>Tu preverimo, kaj se je s člankom dogajalo in če ga slučajno ravno zdaj ne ureja že kdo drug.</a:t>
            </a:r>
            <a:endParaRPr lang="sl-SI"/>
          </a:p>
        </p:txBody>
      </p:sp>
      <p:pic>
        <p:nvPicPr>
          <p:cNvPr id="45059" name="Picture 2" descr="D:\REFERATI\Zaslonski posnetki\1-Reportažni roman Zgodovina strani - Wikipedija, prosta enciklopedija - Mozilla Firefox 27.9.2012 210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03538"/>
            <a:ext cx="761365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4608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00200"/>
            <a:ext cx="7246937" cy="5257800"/>
          </a:xfr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763" y="4054475"/>
            <a:ext cx="1152525" cy="638175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Poglej, če obstaja geslo tudi v drugih jezikih</a:t>
            </a:r>
            <a:endParaRPr lang="sl-SI"/>
          </a:p>
        </p:txBody>
      </p:sp>
      <p:pic>
        <p:nvPicPr>
          <p:cNvPr id="47106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00200"/>
            <a:ext cx="7918450" cy="5257800"/>
          </a:xfrm>
        </p:spPr>
      </p:pic>
      <p:sp>
        <p:nvSpPr>
          <p:cNvPr id="5" name="Prostoročno 4"/>
          <p:cNvSpPr/>
          <p:nvPr/>
        </p:nvSpPr>
        <p:spPr>
          <a:xfrm>
            <a:off x="323850" y="5381625"/>
            <a:ext cx="1152525" cy="1476375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825" y="5732463"/>
            <a:ext cx="3887788" cy="9239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bg1"/>
                </a:solidFill>
              </a:rPr>
              <a:t>S klikanjem na drugojezična gesla se razkrije, v kolikšni meri je geslo nacionalno specifično.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7538" y="908050"/>
            <a:ext cx="4572000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/>
              <a:t>Pri priredbi člankov iz angleške Wikipedije se je treba izogibati suženjskega prevajanja. Prevajalnike uporabljamo samo za branje nepoznanih jezikov. 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sl-SI" smtClean="0"/>
              <a:t>Kam po prvo pomoč?</a:t>
            </a:r>
          </a:p>
        </p:txBody>
      </p:sp>
      <p:pic>
        <p:nvPicPr>
          <p:cNvPr id="48130" name="Picture 3" descr="F:\perkonig_pomo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0549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Pravokotnik 4"/>
          <p:cNvSpPr>
            <a:spLocks noChangeArrowheads="1"/>
          </p:cNvSpPr>
          <p:nvPr/>
        </p:nvSpPr>
        <p:spPr bwMode="auto">
          <a:xfrm>
            <a:off x="395288" y="5949950"/>
            <a:ext cx="4681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>
                <a:hlinkClick r:id="rId3"/>
              </a:rPr>
              <a:t>Vadnica na Wikipediji</a:t>
            </a: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slov 1"/>
          <p:cNvSpPr txBox="1">
            <a:spLocks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sl-SI" sz="4800"/>
              <a:t>Pomoč &gt; </a:t>
            </a:r>
            <a:r>
              <a:rPr lang="sl-SI" sz="4800">
                <a:hlinkClick r:id="rId2"/>
              </a:rPr>
              <a:t>Kako se uredi stran </a:t>
            </a:r>
            <a:endParaRPr lang="sl-SI" sz="480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odstavek  = prazna vrsta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enoto v seznamu  napove zvezdica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*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naslove delamo z enačaji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==xxxx==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ležeči tisk napravimo z dvema apostrofoma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’’xxxx’’</a:t>
            </a:r>
            <a:r>
              <a:rPr lang="sl-SI" sz="3000">
                <a:latin typeface="+mn-lt"/>
              </a:rPr>
              <a:t>,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 </a:t>
            </a:r>
            <a:r>
              <a:rPr lang="sl-SI" sz="3000">
                <a:latin typeface="+mn-lt"/>
              </a:rPr>
              <a:t>krepkega s tremi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’’’xxxx’’’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povezave napravimo z oglatimi oklepaji </a:t>
            </a:r>
            <a:br>
              <a:rPr lang="sl-SI" sz="3000">
                <a:latin typeface="+mn-lt"/>
              </a:rPr>
            </a:br>
            <a:r>
              <a:rPr lang="sl-SI" sz="3000">
                <a:solidFill>
                  <a:srgbClr val="FFFF00"/>
                </a:solidFill>
                <a:latin typeface="+mn-lt"/>
              </a:rPr>
              <a:t>v [[Ljubljana|Ljubljani]]</a:t>
            </a:r>
            <a:r>
              <a:rPr lang="sl-SI" sz="3000">
                <a:latin typeface="+mn-lt"/>
              </a:rPr>
              <a:t>;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 </a:t>
            </a:r>
            <a:r>
              <a:rPr lang="sl-SI" sz="3000">
                <a:latin typeface="+mn-lt"/>
              </a:rPr>
              <a:t>modre povezave pripeljejo na že obstoječa gesla, rdeče kličejo k pisanju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sliko vstavimo preko menija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Principi člankov na Wikipediji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429200"/>
          </a:xfrm>
          <a:prstGeom prst="rect">
            <a:avLst/>
          </a:prstGeom>
        </p:spPr>
        <p:txBody>
          <a:bodyPr/>
          <a:lstStyle/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leksikonski slog oz. jedrnatost </a:t>
            </a:r>
            <a:r>
              <a:rPr lang="sl-SI" sz="2000">
                <a:latin typeface="+mn-lt"/>
              </a:rPr>
              <a:t>(</a:t>
            </a:r>
            <a:r>
              <a:rPr lang="sl-SI" sz="2000" strike="sngStrike">
                <a:latin typeface="+mn-lt"/>
              </a:rPr>
              <a:t>anekdotičnost, informacije, ki za slovenskega bralca niso zanimive, ponavljanja, fraze</a:t>
            </a:r>
            <a:r>
              <a:rPr lang="sl-SI" sz="2000">
                <a:latin typeface="+mn-lt"/>
              </a:rPr>
              <a:t>)</a:t>
            </a:r>
            <a:endParaRPr lang="sl-SI" sz="28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soglasnost, sodelovanje, strpnost, tj. upoštevanje </a:t>
            </a:r>
            <a:r>
              <a:rPr lang="sl-SI" sz="2800">
                <a:solidFill>
                  <a:srgbClr val="FF0000"/>
                </a:solidFill>
                <a:latin typeface="+mn-lt"/>
              </a:rPr>
              <a:t>drugega</a:t>
            </a:r>
            <a:endParaRPr lang="sl-SI" sz="20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vrednostna nevtralnost </a:t>
            </a:r>
            <a:r>
              <a:rPr lang="sl-SI" sz="2000">
                <a:latin typeface="+mn-lt"/>
              </a:rPr>
              <a:t>(zato ne piši o samem sebi in se ne opredeljuj)</a:t>
            </a:r>
            <a:endParaRPr lang="sl-SI" sz="28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navajanje virov </a:t>
            </a:r>
            <a:r>
              <a:rPr lang="sl-SI" sz="2000">
                <a:latin typeface="+mn-lt"/>
              </a:rPr>
              <a:t>(tuje Wikipedije in drugi spletni ter enciklopedični viri, skratka </a:t>
            </a:r>
            <a:r>
              <a:rPr lang="sl-SI" sz="2800">
                <a:latin typeface="+mn-lt"/>
              </a:rPr>
              <a:t>priznavanje predhodnih avtorjev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smtClean="0"/>
              <a:t>Začetniške napake in nesporazumi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475"/>
            <a:ext cx="7467600" cy="3849688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preintenzivno členjenje na odstavke </a:t>
            </a:r>
            <a:r>
              <a:rPr lang="sl-SI" sz="2400" smtClean="0"/>
              <a:t>(odstavek naj združuje vsaj tri povedi, sicer gre za naštevanje, ki zahteva uporabo seznamskih alinej)</a:t>
            </a:r>
            <a:endParaRPr lang="sl-SI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200" smtClean="0"/>
              <a:t>mašila </a:t>
            </a:r>
            <a:r>
              <a:rPr lang="sl-SI" sz="2400" smtClean="0"/>
              <a:t>(</a:t>
            </a:r>
            <a:r>
              <a:rPr lang="sl-SI" sz="2400" i="1" smtClean="0"/>
              <a:t>tudi, še, poleg tega, potem, prav tako, kasneje, kot smo že zapisali ...</a:t>
            </a:r>
            <a:r>
              <a:rPr lang="sl-SI" sz="2400" smtClean="0"/>
              <a:t>)</a:t>
            </a:r>
            <a:endParaRPr lang="sl-SI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prva oseba &gt; tretja oseba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ne briši obstoječih informacij, ampak jih popravljaj in dopolnjuj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neenotnost citiranja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jeza, kadar nam kdo poseže v besedilo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Wikiji neprofitne organizacije </a:t>
            </a:r>
            <a:r>
              <a:rPr lang="sl-SI" smtClean="0">
                <a:hlinkClick r:id="rId2"/>
              </a:rPr>
              <a:t>Wikimedije</a:t>
            </a:r>
            <a:r>
              <a:rPr lang="sl-SI" smtClean="0"/>
              <a:t> zajemajo</a:t>
            </a:r>
            <a:endParaRPr lang="sl-SI"/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>
          <a:xfrm>
            <a:off x="457200" y="2205038"/>
            <a:ext cx="7467600" cy="4392612"/>
          </a:xfrm>
        </p:spPr>
        <p:txBody>
          <a:bodyPr/>
          <a:lstStyle/>
          <a:p>
            <a:r>
              <a:rPr lang="sl-SI" smtClean="0"/>
              <a:t>spletno enciklopedijo Wikipedijo </a:t>
            </a:r>
          </a:p>
          <a:p>
            <a:r>
              <a:rPr lang="sl-SI" smtClean="0"/>
              <a:t>Wikivir (za stara besedila)</a:t>
            </a:r>
          </a:p>
          <a:p>
            <a:r>
              <a:rPr lang="sl-SI" smtClean="0"/>
              <a:t>Wikiknjige (za naše knjige in priročnike)</a:t>
            </a:r>
          </a:p>
          <a:p>
            <a:r>
              <a:rPr lang="sl-SI" smtClean="0"/>
              <a:t>Wikiverzo (za seminarje, projekte, predavanja)</a:t>
            </a:r>
          </a:p>
          <a:p>
            <a:r>
              <a:rPr lang="sl-SI" smtClean="0"/>
              <a:t>Zbirko (za slikovno gradivo)</a:t>
            </a:r>
          </a:p>
          <a:p>
            <a:r>
              <a:rPr lang="sl-SI" smtClean="0"/>
              <a:t>Wikislovar</a:t>
            </a:r>
          </a:p>
          <a:p>
            <a:r>
              <a:rPr lang="sl-SI" smtClean="0"/>
              <a:t>...</a:t>
            </a:r>
          </a:p>
        </p:txBody>
      </p:sp>
      <p:pic>
        <p:nvPicPr>
          <p:cNvPr id="16387" name="Picture 2" descr="Zbir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32350"/>
            <a:ext cx="6270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Wikiver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992563"/>
            <a:ext cx="914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Wikiknji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3330575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Wikivi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705100"/>
            <a:ext cx="7207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Wikislov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5491163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Wikipedia-logo-v2.sv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1924050"/>
            <a:ext cx="7191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200" smtClean="0">
                <a:latin typeface="Arial" charset="0"/>
              </a:rPr>
              <a:t>Slovenska gesla na poljski Wikiipediji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</a:t>
            </a:r>
          </a:p>
        </p:txBody>
      </p:sp>
      <p:sp>
        <p:nvSpPr>
          <p:cNvPr id="52226" name="Ograda vsebine 2"/>
          <p:cNvSpPr>
            <a:spLocks noGrp="1"/>
          </p:cNvSpPr>
          <p:nvPr>
            <p:ph idx="1"/>
          </p:nvPr>
        </p:nvSpPr>
        <p:spPr>
          <a:xfrm>
            <a:off x="457200" y="1412875"/>
            <a:ext cx="7467600" cy="46799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z="3200" smtClean="0"/>
              <a:t>Wikipedija in sestrska spletišča so </a:t>
            </a:r>
            <a:r>
              <a:rPr lang="sl-SI" sz="32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3200" smtClean="0"/>
              <a:t>. Odprta so za kreativno sodelovanje vsakogar, študente, zaprte v geto šolskega znanja, ki je pogosto namenjeno samo sebi, pa soočajo z resničnim strokovnim življenjem in tako krepijo njegovo družbeno odgovornost in učinkovitost.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Wikije uporabljajo tudi druga spletišča</a:t>
            </a:r>
            <a:endParaRPr lang="sl-SI"/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>
          <a:xfrm>
            <a:off x="457200" y="2205038"/>
            <a:ext cx="7467600" cy="3921125"/>
          </a:xfrm>
        </p:spPr>
        <p:txBody>
          <a:bodyPr/>
          <a:lstStyle/>
          <a:p>
            <a:r>
              <a:rPr lang="sl-SI" smtClean="0">
                <a:hlinkClick r:id="rId2"/>
              </a:rPr>
              <a:t>Koropedija</a:t>
            </a:r>
            <a:r>
              <a:rPr lang="sl-SI" smtClean="0"/>
              <a:t> (koroška wikipedija)</a:t>
            </a:r>
          </a:p>
          <a:p>
            <a:r>
              <a:rPr lang="sl-SI" smtClean="0">
                <a:hlinkClick r:id="rId3"/>
              </a:rPr>
              <a:t>Karl-May-Wiki</a:t>
            </a:r>
            <a:endParaRPr lang="sl-SI" smtClean="0"/>
          </a:p>
          <a:p>
            <a:r>
              <a:rPr lang="sl-SI" smtClean="0">
                <a:hlinkClick r:id="rId4"/>
              </a:rPr>
              <a:t>Butalopedija</a:t>
            </a:r>
            <a:r>
              <a:rPr lang="sl-SI" smtClean="0"/>
              <a:t> (brez besed :)</a:t>
            </a:r>
          </a:p>
          <a:p>
            <a:r>
              <a:rPr lang="sl-SI" smtClean="0"/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075612" cy="922337"/>
          </a:xfrm>
        </p:spPr>
        <p:txBody>
          <a:bodyPr/>
          <a:lstStyle/>
          <a:p>
            <a:r>
              <a:rPr lang="sl-SI" sz="3600" smtClean="0"/>
              <a:t>Kako se kaže pomembnost Wikipedije?</a:t>
            </a:r>
          </a:p>
        </p:txBody>
      </p:sp>
      <p:pic>
        <p:nvPicPr>
          <p:cNvPr id="18434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4413"/>
            <a:ext cx="87788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825" y="1052513"/>
            <a:ext cx="3897313" cy="208915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smtClean="0"/>
              <a:t>S kvaliteto njenih člankov se meri vitalnost jezikov in njihova sposobnost preživetja. Jeziki brez wikiskupnosti so obsojeni na izumrtje.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5088" y="6254750"/>
            <a:ext cx="1120776" cy="571500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19458" name="Ograda vsebine 2"/>
          <p:cNvSpPr txBox="1">
            <a:spLocks/>
          </p:cNvSpPr>
          <p:nvPr/>
        </p:nvSpPr>
        <p:spPr bwMode="auto">
          <a:xfrm>
            <a:off x="468313" y="1628775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16. stol.: prevod biblije (slovenščina je bila na 11. mestu na svetu)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19. stol.: nacionalna epopeja ali véliki tekst (Prešernov </a:t>
            </a:r>
            <a:r>
              <a:rPr lang="sl-SI" sz="3200" i="1"/>
              <a:t>Krst pri Savici</a:t>
            </a:r>
            <a:r>
              <a:rPr lang="sl-SI" sz="3200"/>
              <a:t>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90. leta 20. stol.: operacijski sistem Okna (slovenščina je na 30. mestu)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danes: število in kvaliteta člankov na Wikipediji (slovenščina lani na 38., letos na 39. mestu, </a:t>
            </a:r>
            <a:r>
              <a:rPr lang="sl-SI" sz="3200">
                <a:solidFill>
                  <a:srgbClr val="FF0000"/>
                </a:solidFill>
              </a:rPr>
              <a:t>v skupini vitalnih jezikov</a:t>
            </a:r>
            <a:r>
              <a:rPr lang="sl-SI" sz="320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András Kornai, </a:t>
            </a:r>
            <a:r>
              <a:rPr lang="sl-SI" smtClean="0">
                <a:hlinkClick r:id="rId2"/>
              </a:rPr>
              <a:t>Language death</a:t>
            </a:r>
            <a:r>
              <a:rPr lang="sl-SI" smtClean="0"/>
              <a:t> (Videolectures)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0" y="2708275"/>
            <a:ext cx="3995738" cy="4033838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16 velikih jezikov v </a:t>
            </a:r>
            <a:r>
              <a:rPr lang="sl-SI" i="1" smtClean="0"/>
              <a:t>comfort zone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>
                <a:solidFill>
                  <a:srgbClr val="FF0000"/>
                </a:solidFill>
              </a:rPr>
              <a:t>85 vitalnih jezikov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90 jezikov z nejasno usodo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22 zgodovinskih jezikov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6000 umirajočih jezikov</a:t>
            </a:r>
            <a:endParaRPr lang="sl-SI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836613"/>
            <a:ext cx="49768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1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531225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za njo ne stoji ne država ne mednarodne profitne družbe; slovenska Wikipedija nima nobenega zaposlenega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piscem ni za zaščito svojih avtorskih pravic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sem grejo ljudje zato, da bi kaj prispevali, ne samo da bi kaj vzeli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prispeva lahko vsakdo</a:t>
            </a:r>
            <a:endParaRPr lang="sl-SI" sz="320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uveljavlja sodelovanje namesto tekmovalnosti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949950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2592</TotalTime>
  <Words>1069</Words>
  <Application>Microsoft Office PowerPoint</Application>
  <PresentationFormat>On-screen Show (4:3)</PresentationFormat>
  <Paragraphs>144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Predloga načrta</vt:lpstr>
      </vt:variant>
      <vt:variant>
        <vt:i4>3</vt:i4>
      </vt:variant>
      <vt:variant>
        <vt:lpstr>Naslovi diapozitivov</vt:lpstr>
      </vt:variant>
      <vt:variant>
        <vt:i4>41</vt:i4>
      </vt:variant>
    </vt:vector>
  </HeadingPairs>
  <TitlesOfParts>
    <vt:vector size="49" baseType="lpstr">
      <vt:lpstr>Arial</vt:lpstr>
      <vt:lpstr>Franklin Gothic Book</vt:lpstr>
      <vt:lpstr>Wingdings 2</vt:lpstr>
      <vt:lpstr>Calibri</vt:lpstr>
      <vt:lpstr>Wingdings</vt:lpstr>
      <vt:lpstr>Technic</vt:lpstr>
      <vt:lpstr>Technic</vt:lpstr>
      <vt:lpstr>Technic</vt:lpstr>
      <vt:lpstr>Razložiti hočem, da ...</vt:lpstr>
      <vt:lpstr>Wikiji na univerzi</vt:lpstr>
      <vt:lpstr>Kaj je Wikipedíja?</vt:lpstr>
      <vt:lpstr>Wikiji neprofitne organizacije Wikimedije zajemajo</vt:lpstr>
      <vt:lpstr>Wikije uporabljajo tudi druga spletišča</vt:lpstr>
      <vt:lpstr>Kako se kaže pomembnost Wikipedije?</vt:lpstr>
      <vt:lpstr>Diapozitiv 7</vt:lpstr>
      <vt:lpstr>András Kornai, Language death (Videolectures)</vt:lpstr>
      <vt:lpstr>Diapozitiv 9</vt:lpstr>
      <vt:lpstr>Diapozitiv 10</vt:lpstr>
      <vt:lpstr>Poljska Wikipedija</vt:lpstr>
      <vt:lpstr>Diapozitiv 12</vt:lpstr>
      <vt:lpstr>Diapozitiv 13</vt:lpstr>
      <vt:lpstr>Wikipedija je blagoslov za Slovence, ker popravlja negativne poteze nacionalnega značaja</vt:lpstr>
      <vt:lpstr>Wikiji v šoli</vt:lpstr>
      <vt:lpstr>Študentski literarnovedni projekti na Wikipediji</vt:lpstr>
      <vt:lpstr>Diapozitiv 17</vt:lpstr>
      <vt:lpstr>Študentski projekti na Wikiviru</vt:lpstr>
      <vt:lpstr>Diapozitiv 19</vt:lpstr>
      <vt:lpstr>Spletne učilnice na Wikiverzi</vt:lpstr>
      <vt:lpstr>Diapozitiv 21</vt:lpstr>
      <vt:lpstr>Sestava spletne učilnice</vt:lpstr>
      <vt:lpstr>Diapozitiv 23</vt:lpstr>
      <vt:lpstr>Diapozitiv 24</vt:lpstr>
      <vt:lpstr>Diapozitiv 25</vt:lpstr>
      <vt:lpstr>Diapozitiv 26</vt:lpstr>
      <vt:lpstr>Diapozitiv 27</vt:lpstr>
      <vt:lpstr>Učbeniki na Wikiknjigah</vt:lpstr>
      <vt:lpstr>Diapozitiv 29</vt:lpstr>
      <vt:lpstr>Večpredstavno gradivo na Zbirki (Wikimedia Commons)</vt:lpstr>
      <vt:lpstr>Diapozitiv 31</vt:lpstr>
      <vt:lpstr>Diapozitiv 32</vt:lpstr>
      <vt:lpstr>Zgodovina strani</vt:lpstr>
      <vt:lpstr>V zgodovini strani je vsaka sprememba dokumentirana</vt:lpstr>
      <vt:lpstr>Poglej, če obstaja geslo tudi v drugih jezikih</vt:lpstr>
      <vt:lpstr>Kam po prvo pomoč?</vt:lpstr>
      <vt:lpstr>Diapozitiv 37</vt:lpstr>
      <vt:lpstr>Diapozitiv 38</vt:lpstr>
      <vt:lpstr>Začetniške napake in nesporazumi</vt:lpstr>
      <vt:lpstr>Slovenska gesla na poljski Wikiipediji</vt:lpstr>
      <vt:lpstr>Sklep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hladnikm</cp:lastModifiedBy>
  <cp:revision>40</cp:revision>
  <dcterms:created xsi:type="dcterms:W3CDTF">2012-09-27T14:40:57Z</dcterms:created>
  <dcterms:modified xsi:type="dcterms:W3CDTF">2014-02-17T12:27:41Z</dcterms:modified>
</cp:coreProperties>
</file>