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258" r:id="rId4"/>
    <p:sldId id="348" r:id="rId5"/>
    <p:sldId id="327" r:id="rId6"/>
    <p:sldId id="259" r:id="rId7"/>
    <p:sldId id="280" r:id="rId8"/>
    <p:sldId id="349" r:id="rId9"/>
    <p:sldId id="282" r:id="rId10"/>
    <p:sldId id="284" r:id="rId11"/>
    <p:sldId id="286" r:id="rId12"/>
    <p:sldId id="358" r:id="rId13"/>
    <p:sldId id="287" r:id="rId14"/>
    <p:sldId id="359" r:id="rId15"/>
    <p:sldId id="360" r:id="rId16"/>
    <p:sldId id="292" r:id="rId17"/>
    <p:sldId id="361" r:id="rId18"/>
    <p:sldId id="362" r:id="rId19"/>
    <p:sldId id="363" r:id="rId20"/>
    <p:sldId id="364" r:id="rId21"/>
    <p:sldId id="365" r:id="rId22"/>
    <p:sldId id="329" r:id="rId23"/>
    <p:sldId id="330" r:id="rId24"/>
    <p:sldId id="340" r:id="rId25"/>
    <p:sldId id="331" r:id="rId26"/>
    <p:sldId id="338" r:id="rId27"/>
    <p:sldId id="332" r:id="rId28"/>
    <p:sldId id="337" r:id="rId29"/>
    <p:sldId id="335" r:id="rId30"/>
    <p:sldId id="342" r:id="rId31"/>
    <p:sldId id="343" r:id="rId32"/>
    <p:sldId id="344" r:id="rId33"/>
    <p:sldId id="346" r:id="rId34"/>
    <p:sldId id="345" r:id="rId35"/>
    <p:sldId id="333" r:id="rId36"/>
    <p:sldId id="341" r:id="rId37"/>
    <p:sldId id="334" r:id="rId38"/>
    <p:sldId id="336" r:id="rId39"/>
    <p:sldId id="289" r:id="rId40"/>
    <p:sldId id="351" r:id="rId41"/>
    <p:sldId id="317" r:id="rId42"/>
    <p:sldId id="347" r:id="rId43"/>
    <p:sldId id="352" r:id="rId44"/>
    <p:sldId id="353" r:id="rId45"/>
    <p:sldId id="354" r:id="rId46"/>
    <p:sldId id="355" r:id="rId47"/>
    <p:sldId id="357" r:id="rId48"/>
    <p:sldId id="26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3/25/2014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lovlit.ff.uni-lj.si/oddelki/slovenistika/mh/Wikiji_za_webinar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rcentWikipediasGraph.png" TargetMode="External"/><Relationship Id="rId2" Type="http://schemas.openxmlformats.org/officeDocument/2006/relationships/hyperlink" Target="http://en.wikipedia.org/wiki/List_of_Wikipedia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Administratorj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France_Pre%C5%A1er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ogovor:Josef_Friedrich_Perkonig" TargetMode="External"/><Relationship Id="rId2" Type="http://schemas.openxmlformats.org/officeDocument/2006/relationships/hyperlink" Target="http://sl.wikipedia.org/wiki/Josef_Friedrich_Perkoni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sl.wikipedia.org/w/index.php?title=Josef_Friedrich_Perkonig&amp;action=edi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Wikipedija:Vadnic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Wikipedija:WikiProjekt_Slovenski_literarni_zgodovinarji" TargetMode="External"/><Relationship Id="rId2" Type="http://schemas.openxmlformats.org/officeDocument/2006/relationships/hyperlink" Target="https://sl.wikipedia.org/wiki/Wikiprojek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Portal:Literatura" TargetMode="External"/><Relationship Id="rId5" Type="http://schemas.openxmlformats.org/officeDocument/2006/relationships/hyperlink" Target="https://sl.wikipedia.org/wiki/Wikipedija:WikiProjekt_Slovenska_literarna_gesla_v_drugih_Wikipedijah" TargetMode="External"/><Relationship Id="rId4" Type="http://schemas.openxmlformats.org/officeDocument/2006/relationships/hyperlink" Target="https://sl.wikipedia.org/wiki/Wikipedija:WikiProjekt_Slovenska_literarna_ved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641.gvs.arnes.si/slovlit/" TargetMode="External"/><Relationship Id="rId2" Type="http://schemas.openxmlformats.org/officeDocument/2006/relationships/hyperlink" Target="https://sl.wikisource.org/wiki/Wikivir:Slovenska_leposlovna_klasik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versity.org/wiki/Glavna_stra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sl:Slovenska_knji%C5%BEevnost_1965%E2%80%932015" TargetMode="External"/><Relationship Id="rId2" Type="http://schemas.openxmlformats.org/officeDocument/2006/relationships/hyperlink" Target="https://sl.wikibooks.org/wiki/Nova_pisar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wikibooks.org/wiki/Uvod_v_mladinsko_knji%C5%BEevnost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Glavna_stra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Urejanje_stran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tionary.org/wiki/Glavna_stran" TargetMode="External"/><Relationship Id="rId13" Type="http://schemas.openxmlformats.org/officeDocument/2006/relationships/image" Target="../media/image5.gif"/><Relationship Id="rId3" Type="http://schemas.openxmlformats.org/officeDocument/2006/relationships/hyperlink" Target="https://sl.wikipedia.org/wiki/Glavna_stran" TargetMode="External"/><Relationship Id="rId7" Type="http://schemas.openxmlformats.org/officeDocument/2006/relationships/hyperlink" Target="https://commons.wikimedia.org/w/index.php?title=Glavna_stran&amp;uselang=sl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www.wikim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versity.org/wiki/Glavna_stra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l.wikibooks.org/wiki/Glavna_stra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sl.wikisource.org/wiki/Wikivir:Slovenska_leposlovna_klasika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books.org/wiki/Nova_pisarij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Ivo_Boscarol" TargetMode="External"/><Relationship Id="rId7" Type="http://schemas.openxmlformats.org/officeDocument/2006/relationships/hyperlink" Target="http://sl.wikipedia.org/wiki/Cerkev_svetega_Kancijana,_Kranj" TargetMode="External"/><Relationship Id="rId2" Type="http://schemas.openxmlformats.org/officeDocument/2006/relationships/hyperlink" Target="http://sl.wikipedia.org/wiki/Wikipedija:Portal_ob%C4%8De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Doberman" TargetMode="External"/><Relationship Id="rId5" Type="http://schemas.openxmlformats.org/officeDocument/2006/relationships/hyperlink" Target="http://sl.wikipedia.org/wiki/Che_Guevara" TargetMode="External"/><Relationship Id="rId4" Type="http://schemas.openxmlformats.org/officeDocument/2006/relationships/hyperlink" Target="http://sl.wikipedia.org/wiki/Nadia_Com%C4%83neci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arl-may-wiki.de/" TargetMode="External"/><Relationship Id="rId2" Type="http://schemas.openxmlformats.org/officeDocument/2006/relationships/hyperlink" Target="http://www.koropedija.si/index.php/Koropedija:Prva_str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talopedija.org/wiki/Glavna_stra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ideolectures.net/metaforum2012_kornai_languag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Wikiji za Webinar</a:t>
            </a:r>
            <a:br>
              <a:rPr lang="sl-SI" smtClean="0"/>
            </a:br>
            <a:r>
              <a:rPr lang="sl-SI" smtClean="0"/>
              <a:t>E</a:t>
            </a:r>
            <a:r>
              <a:rPr lang="sl-SI" cap="none" smtClean="0"/>
              <a:t>-učenje za visokošolske učitelje in sodelavce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395536" y="6021288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mtClean="0"/>
              <a:t>Prosojnice za tole predavanje so dostopne preko Wikiverze na </a:t>
            </a:r>
            <a:r>
              <a:rPr lang="sl-SI" smtClean="0">
                <a:hlinkClick r:id="rId2"/>
              </a:rPr>
              <a:t>http://slovlit.ff.uni-lj.si/oddelki/slovenistika/mh/Wikiji_za_webinar.pptx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Statistika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196752"/>
            <a:ext cx="8153400" cy="4899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na Wikipediji je </a:t>
            </a:r>
            <a:r>
              <a:rPr lang="sl-SI" sz="3000" b="1" smtClean="0">
                <a:hlinkClick r:id="rId2"/>
              </a:rPr>
              <a:t>286 jezikov</a:t>
            </a:r>
            <a:r>
              <a:rPr lang="sl-SI" sz="3000" b="1" smtClean="0"/>
              <a:t> = obstaja 286 nacionalnih Wikipedij </a:t>
            </a:r>
            <a:r>
              <a:rPr lang="sl-SI" sz="3000" smtClean="0"/>
              <a:t>(</a:t>
            </a:r>
            <a:r>
              <a:rPr lang="sl-SI" sz="3000" smtClean="0">
                <a:hlinkClick r:id="rId3"/>
              </a:rPr>
              <a:t>delež angleške</a:t>
            </a:r>
            <a:r>
              <a:rPr lang="sl-SI" sz="3000" smtClean="0"/>
              <a:t> je 21 % in pada</a:t>
            </a:r>
            <a:r>
              <a:rPr lang="sl-SI" sz="2800" smtClean="0"/>
              <a:t>)</a:t>
            </a:r>
            <a:endParaRPr lang="sl-SI" sz="3000" smtClean="0"/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skupaj 30 mio gesel </a:t>
            </a:r>
            <a:r>
              <a:rPr lang="sl-SI" sz="3000" smtClean="0"/>
              <a:t>(letni prirastek 3 milijone gesel);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Britannica 228.000 gesel</a:t>
            </a:r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uporaba:</a:t>
            </a:r>
            <a:r>
              <a:rPr lang="sl-SI" sz="3000" smtClean="0"/>
              <a:t> angleško 54 %, japonsko 10 %, nemško 8%, špansko 5 %, rusko 4 %, francosko 4 %, italijansko 3%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000" smtClean="0"/>
              <a:t>kaj je z ostalimi 6000 </a:t>
            </a:r>
            <a:r>
              <a:rPr lang="sl-SI" sz="3000" smtClean="0"/>
              <a:t>in več jeziki</a:t>
            </a:r>
            <a:r>
              <a:rPr lang="sl-SI" sz="3000" smtClean="0"/>
              <a:t>, ki se ne pišejo?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Slovenska Wikipedija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112568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b="1" smtClean="0"/>
              <a:t>140.000</a:t>
            </a:r>
            <a:r>
              <a:rPr lang="sl-SI" sz="2400" smtClean="0"/>
              <a:t> </a:t>
            </a:r>
            <a:r>
              <a:rPr lang="sl-SI" sz="2400" smtClean="0"/>
              <a:t>gesel od leta 2002 (prim. </a:t>
            </a:r>
            <a:r>
              <a:rPr lang="sl-SI" sz="2400" i="1" smtClean="0"/>
              <a:t>Enciklopedija Slovenije</a:t>
            </a:r>
            <a:r>
              <a:rPr lang="sl-SI" sz="2400" smtClean="0"/>
              <a:t> 1000, angleška Wikipedija 4.400.000 gesel)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registriranih je </a:t>
            </a: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109.000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slovenskih uporabnikov, tj. tistih, ki urejajo Wikipedijo (5 % populacije; približno toliko  je Cobiss registriral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tudi živih slovenskih avtorjev)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aktivnih uporabnikov je v enem mesecu </a:t>
            </a: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(0,025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 populacije)</a:t>
            </a:r>
            <a:r>
              <a:rPr lang="sl-SI" sz="2400" smtClean="0"/>
              <a:t>;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najbolj pridnih 20 prispeva 83 % vnosov</a:t>
            </a: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smtClean="0"/>
              <a:t>članek doživi povprečno 14 urejanj</a:t>
            </a:r>
            <a:endParaRPr kumimoji="0" lang="sl-SI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trdo jedro slovenskih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wikipedistov tvori </a:t>
            </a:r>
            <a:r>
              <a:rPr kumimoji="0" lang="sl-SI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33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administratorjev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prostovoljcev (med 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njimi tri ženske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sl-SI" smtClean="0"/>
              <a:t>Kdo je </a:t>
            </a:r>
            <a:r>
              <a:rPr lang="sl-SI" smtClean="0"/>
              <a:t>slehernik</a:t>
            </a:r>
            <a:r>
              <a:rPr lang="sl-SI" smtClean="0"/>
              <a:t>, ki piše na Wikipedijo?</a:t>
            </a:r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328592" cy="25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159" y="2924944"/>
            <a:ext cx="7477842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Nevarnosti za vogalom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vandalizem; stražarji ga odpravijo še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isti minuti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diletantizem;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rešitev je čim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širši krog sodelavcev, angažma strokovnjakov (sami smo krivi, če na Wikipediji ne najdemo informacij s svojega področja ali če so te slabe!), administratorjev in mentorjev pri študentskih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projektih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l-SI" sz="3000" smtClean="0"/>
              <a:t>pismouštvo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65" y="2060848"/>
            <a:ext cx="86318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ročno 4"/>
          <p:cNvSpPr/>
          <p:nvPr/>
        </p:nvSpPr>
        <p:spPr>
          <a:xfrm>
            <a:off x="5818909" y="4969164"/>
            <a:ext cx="2770909" cy="858981"/>
          </a:xfrm>
          <a:custGeom>
            <a:avLst/>
            <a:gdLst>
              <a:gd name="connsiteX0" fmla="*/ 332509 w 2770909"/>
              <a:gd name="connsiteY0" fmla="*/ 0 h 858981"/>
              <a:gd name="connsiteX1" fmla="*/ 295564 w 2770909"/>
              <a:gd name="connsiteY1" fmla="*/ 9236 h 858981"/>
              <a:gd name="connsiteX2" fmla="*/ 230909 w 2770909"/>
              <a:gd name="connsiteY2" fmla="*/ 46181 h 858981"/>
              <a:gd name="connsiteX3" fmla="*/ 175491 w 2770909"/>
              <a:gd name="connsiteY3" fmla="*/ 83127 h 858981"/>
              <a:gd name="connsiteX4" fmla="*/ 120073 w 2770909"/>
              <a:gd name="connsiteY4" fmla="*/ 129309 h 858981"/>
              <a:gd name="connsiteX5" fmla="*/ 64655 w 2770909"/>
              <a:gd name="connsiteY5" fmla="*/ 230909 h 858981"/>
              <a:gd name="connsiteX6" fmla="*/ 46182 w 2770909"/>
              <a:gd name="connsiteY6" fmla="*/ 258618 h 858981"/>
              <a:gd name="connsiteX7" fmla="*/ 27709 w 2770909"/>
              <a:gd name="connsiteY7" fmla="*/ 314036 h 858981"/>
              <a:gd name="connsiteX8" fmla="*/ 0 w 2770909"/>
              <a:gd name="connsiteY8" fmla="*/ 415636 h 858981"/>
              <a:gd name="connsiteX9" fmla="*/ 9236 w 2770909"/>
              <a:gd name="connsiteY9" fmla="*/ 581891 h 858981"/>
              <a:gd name="connsiteX10" fmla="*/ 27709 w 2770909"/>
              <a:gd name="connsiteY10" fmla="*/ 609600 h 858981"/>
              <a:gd name="connsiteX11" fmla="*/ 83127 w 2770909"/>
              <a:gd name="connsiteY11" fmla="*/ 655781 h 858981"/>
              <a:gd name="connsiteX12" fmla="*/ 138546 w 2770909"/>
              <a:gd name="connsiteY12" fmla="*/ 674254 h 858981"/>
              <a:gd name="connsiteX13" fmla="*/ 175491 w 2770909"/>
              <a:gd name="connsiteY13" fmla="*/ 692727 h 858981"/>
              <a:gd name="connsiteX14" fmla="*/ 240146 w 2770909"/>
              <a:gd name="connsiteY14" fmla="*/ 701963 h 858981"/>
              <a:gd name="connsiteX15" fmla="*/ 332509 w 2770909"/>
              <a:gd name="connsiteY15" fmla="*/ 720436 h 858981"/>
              <a:gd name="connsiteX16" fmla="*/ 434109 w 2770909"/>
              <a:gd name="connsiteY16" fmla="*/ 729672 h 858981"/>
              <a:gd name="connsiteX17" fmla="*/ 517236 w 2770909"/>
              <a:gd name="connsiteY17" fmla="*/ 748145 h 858981"/>
              <a:gd name="connsiteX18" fmla="*/ 683491 w 2770909"/>
              <a:gd name="connsiteY18" fmla="*/ 766618 h 858981"/>
              <a:gd name="connsiteX19" fmla="*/ 803564 w 2770909"/>
              <a:gd name="connsiteY19" fmla="*/ 785091 h 858981"/>
              <a:gd name="connsiteX20" fmla="*/ 886691 w 2770909"/>
              <a:gd name="connsiteY20" fmla="*/ 803563 h 858981"/>
              <a:gd name="connsiteX21" fmla="*/ 960582 w 2770909"/>
              <a:gd name="connsiteY21" fmla="*/ 812800 h 858981"/>
              <a:gd name="connsiteX22" fmla="*/ 1006764 w 2770909"/>
              <a:gd name="connsiteY22" fmla="*/ 822036 h 858981"/>
              <a:gd name="connsiteX23" fmla="*/ 1219200 w 2770909"/>
              <a:gd name="connsiteY23" fmla="*/ 831272 h 858981"/>
              <a:gd name="connsiteX24" fmla="*/ 1256146 w 2770909"/>
              <a:gd name="connsiteY24" fmla="*/ 840509 h 858981"/>
              <a:gd name="connsiteX25" fmla="*/ 1403927 w 2770909"/>
              <a:gd name="connsiteY25" fmla="*/ 858981 h 858981"/>
              <a:gd name="connsiteX26" fmla="*/ 2096655 w 2770909"/>
              <a:gd name="connsiteY26" fmla="*/ 849745 h 858981"/>
              <a:gd name="connsiteX27" fmla="*/ 2142836 w 2770909"/>
              <a:gd name="connsiteY27" fmla="*/ 840509 h 858981"/>
              <a:gd name="connsiteX28" fmla="*/ 2244436 w 2770909"/>
              <a:gd name="connsiteY28" fmla="*/ 822036 h 858981"/>
              <a:gd name="connsiteX29" fmla="*/ 2382982 w 2770909"/>
              <a:gd name="connsiteY29" fmla="*/ 803563 h 858981"/>
              <a:gd name="connsiteX30" fmla="*/ 2466109 w 2770909"/>
              <a:gd name="connsiteY30" fmla="*/ 785091 h 858981"/>
              <a:gd name="connsiteX31" fmla="*/ 2503055 w 2770909"/>
              <a:gd name="connsiteY31" fmla="*/ 775854 h 858981"/>
              <a:gd name="connsiteX32" fmla="*/ 2604655 w 2770909"/>
              <a:gd name="connsiteY32" fmla="*/ 766618 h 858981"/>
              <a:gd name="connsiteX33" fmla="*/ 2669309 w 2770909"/>
              <a:gd name="connsiteY33" fmla="*/ 729672 h 858981"/>
              <a:gd name="connsiteX34" fmla="*/ 2687782 w 2770909"/>
              <a:gd name="connsiteY34" fmla="*/ 674254 h 858981"/>
              <a:gd name="connsiteX35" fmla="*/ 2715491 w 2770909"/>
              <a:gd name="connsiteY35" fmla="*/ 637309 h 858981"/>
              <a:gd name="connsiteX36" fmla="*/ 2743200 w 2770909"/>
              <a:gd name="connsiteY36" fmla="*/ 563418 h 858981"/>
              <a:gd name="connsiteX37" fmla="*/ 2761673 w 2770909"/>
              <a:gd name="connsiteY37" fmla="*/ 508000 h 858981"/>
              <a:gd name="connsiteX38" fmla="*/ 2770909 w 2770909"/>
              <a:gd name="connsiteY38" fmla="*/ 480291 h 858981"/>
              <a:gd name="connsiteX39" fmla="*/ 2761673 w 2770909"/>
              <a:gd name="connsiteY39" fmla="*/ 378691 h 858981"/>
              <a:gd name="connsiteX40" fmla="*/ 2743200 w 2770909"/>
              <a:gd name="connsiteY40" fmla="*/ 350981 h 858981"/>
              <a:gd name="connsiteX41" fmla="*/ 2669309 w 2770909"/>
              <a:gd name="connsiteY41" fmla="*/ 277091 h 858981"/>
              <a:gd name="connsiteX42" fmla="*/ 2595418 w 2770909"/>
              <a:gd name="connsiteY42" fmla="*/ 249381 h 858981"/>
              <a:gd name="connsiteX43" fmla="*/ 2567709 w 2770909"/>
              <a:gd name="connsiteY43" fmla="*/ 230909 h 858981"/>
              <a:gd name="connsiteX44" fmla="*/ 2419927 w 2770909"/>
              <a:gd name="connsiteY44" fmla="*/ 175491 h 858981"/>
              <a:gd name="connsiteX45" fmla="*/ 2355273 w 2770909"/>
              <a:gd name="connsiteY45" fmla="*/ 166254 h 858981"/>
              <a:gd name="connsiteX46" fmla="*/ 2179782 w 2770909"/>
              <a:gd name="connsiteY46" fmla="*/ 138545 h 858981"/>
              <a:gd name="connsiteX47" fmla="*/ 2032000 w 2770909"/>
              <a:gd name="connsiteY47" fmla="*/ 110836 h 858981"/>
              <a:gd name="connsiteX48" fmla="*/ 1985818 w 2770909"/>
              <a:gd name="connsiteY48" fmla="*/ 101600 h 858981"/>
              <a:gd name="connsiteX49" fmla="*/ 1948873 w 2770909"/>
              <a:gd name="connsiteY49" fmla="*/ 92363 h 858981"/>
              <a:gd name="connsiteX50" fmla="*/ 1865746 w 2770909"/>
              <a:gd name="connsiteY50" fmla="*/ 83127 h 858981"/>
              <a:gd name="connsiteX51" fmla="*/ 1708727 w 2770909"/>
              <a:gd name="connsiteY51" fmla="*/ 55418 h 858981"/>
              <a:gd name="connsiteX52" fmla="*/ 1653309 w 2770909"/>
              <a:gd name="connsiteY52" fmla="*/ 46181 h 858981"/>
              <a:gd name="connsiteX53" fmla="*/ 277091 w 2770909"/>
              <a:gd name="connsiteY53" fmla="*/ 36945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70909" h="858981">
                <a:moveTo>
                  <a:pt x="332509" y="0"/>
                </a:moveTo>
                <a:cubicBezTo>
                  <a:pt x="320194" y="3079"/>
                  <a:pt x="306918" y="3559"/>
                  <a:pt x="295564" y="9236"/>
                </a:cubicBezTo>
                <a:cubicBezTo>
                  <a:pt x="183731" y="65152"/>
                  <a:pt x="315658" y="17932"/>
                  <a:pt x="230909" y="46181"/>
                </a:cubicBezTo>
                <a:lnTo>
                  <a:pt x="175491" y="83127"/>
                </a:lnTo>
                <a:cubicBezTo>
                  <a:pt x="148246" y="101291"/>
                  <a:pt x="142297" y="102640"/>
                  <a:pt x="120073" y="129309"/>
                </a:cubicBezTo>
                <a:cubicBezTo>
                  <a:pt x="91911" y="163103"/>
                  <a:pt x="92706" y="188833"/>
                  <a:pt x="64655" y="230909"/>
                </a:cubicBezTo>
                <a:lnTo>
                  <a:pt x="46182" y="258618"/>
                </a:lnTo>
                <a:cubicBezTo>
                  <a:pt x="40024" y="277091"/>
                  <a:pt x="32432" y="295145"/>
                  <a:pt x="27709" y="314036"/>
                </a:cubicBezTo>
                <a:cubicBezTo>
                  <a:pt x="6875" y="397372"/>
                  <a:pt x="17264" y="363841"/>
                  <a:pt x="0" y="415636"/>
                </a:cubicBezTo>
                <a:cubicBezTo>
                  <a:pt x="3079" y="471054"/>
                  <a:pt x="1387" y="526945"/>
                  <a:pt x="9236" y="581891"/>
                </a:cubicBezTo>
                <a:cubicBezTo>
                  <a:pt x="10806" y="592880"/>
                  <a:pt x="20602" y="601072"/>
                  <a:pt x="27709" y="609600"/>
                </a:cubicBezTo>
                <a:cubicBezTo>
                  <a:pt x="40505" y="624955"/>
                  <a:pt x="63894" y="647233"/>
                  <a:pt x="83127" y="655781"/>
                </a:cubicBezTo>
                <a:cubicBezTo>
                  <a:pt x="100921" y="663689"/>
                  <a:pt x="121130" y="665546"/>
                  <a:pt x="138546" y="674254"/>
                </a:cubicBezTo>
                <a:cubicBezTo>
                  <a:pt x="150861" y="680412"/>
                  <a:pt x="162207" y="689104"/>
                  <a:pt x="175491" y="692727"/>
                </a:cubicBezTo>
                <a:cubicBezTo>
                  <a:pt x="196494" y="698455"/>
                  <a:pt x="218727" y="698069"/>
                  <a:pt x="240146" y="701963"/>
                </a:cubicBezTo>
                <a:cubicBezTo>
                  <a:pt x="318652" y="716237"/>
                  <a:pt x="230058" y="708383"/>
                  <a:pt x="332509" y="720436"/>
                </a:cubicBezTo>
                <a:cubicBezTo>
                  <a:pt x="366282" y="724409"/>
                  <a:pt x="400242" y="726593"/>
                  <a:pt x="434109" y="729672"/>
                </a:cubicBezTo>
                <a:cubicBezTo>
                  <a:pt x="477170" y="744027"/>
                  <a:pt x="456858" y="738856"/>
                  <a:pt x="517236" y="748145"/>
                </a:cubicBezTo>
                <a:cubicBezTo>
                  <a:pt x="598385" y="760629"/>
                  <a:pt x="587031" y="757848"/>
                  <a:pt x="683491" y="766618"/>
                </a:cubicBezTo>
                <a:cubicBezTo>
                  <a:pt x="776544" y="789881"/>
                  <a:pt x="643995" y="758496"/>
                  <a:pt x="803564" y="785091"/>
                </a:cubicBezTo>
                <a:cubicBezTo>
                  <a:pt x="831563" y="789757"/>
                  <a:pt x="858738" y="798630"/>
                  <a:pt x="886691" y="803563"/>
                </a:cubicBezTo>
                <a:cubicBezTo>
                  <a:pt x="911135" y="807877"/>
                  <a:pt x="936049" y="809026"/>
                  <a:pt x="960582" y="812800"/>
                </a:cubicBezTo>
                <a:cubicBezTo>
                  <a:pt x="976098" y="815187"/>
                  <a:pt x="991105" y="820918"/>
                  <a:pt x="1006764" y="822036"/>
                </a:cubicBezTo>
                <a:cubicBezTo>
                  <a:pt x="1077463" y="827086"/>
                  <a:pt x="1148388" y="828193"/>
                  <a:pt x="1219200" y="831272"/>
                </a:cubicBezTo>
                <a:cubicBezTo>
                  <a:pt x="1231515" y="834351"/>
                  <a:pt x="1243539" y="839026"/>
                  <a:pt x="1256146" y="840509"/>
                </a:cubicBezTo>
                <a:cubicBezTo>
                  <a:pt x="1410433" y="858661"/>
                  <a:pt x="1332192" y="835070"/>
                  <a:pt x="1403927" y="858981"/>
                </a:cubicBezTo>
                <a:lnTo>
                  <a:pt x="2096655" y="849745"/>
                </a:lnTo>
                <a:cubicBezTo>
                  <a:pt x="2112349" y="849353"/>
                  <a:pt x="2127351" y="843090"/>
                  <a:pt x="2142836" y="840509"/>
                </a:cubicBezTo>
                <a:cubicBezTo>
                  <a:pt x="2302955" y="813822"/>
                  <a:pt x="2138035" y="845680"/>
                  <a:pt x="2244436" y="822036"/>
                </a:cubicBezTo>
                <a:cubicBezTo>
                  <a:pt x="2307043" y="808124"/>
                  <a:pt x="2302423" y="811619"/>
                  <a:pt x="2382982" y="803563"/>
                </a:cubicBezTo>
                <a:cubicBezTo>
                  <a:pt x="2473111" y="781031"/>
                  <a:pt x="2360541" y="808551"/>
                  <a:pt x="2466109" y="785091"/>
                </a:cubicBezTo>
                <a:cubicBezTo>
                  <a:pt x="2478501" y="782337"/>
                  <a:pt x="2490472" y="777532"/>
                  <a:pt x="2503055" y="775854"/>
                </a:cubicBezTo>
                <a:cubicBezTo>
                  <a:pt x="2536763" y="771360"/>
                  <a:pt x="2570788" y="769697"/>
                  <a:pt x="2604655" y="766618"/>
                </a:cubicBezTo>
                <a:cubicBezTo>
                  <a:pt x="2610311" y="763790"/>
                  <a:pt x="2663375" y="739167"/>
                  <a:pt x="2669309" y="729672"/>
                </a:cubicBezTo>
                <a:cubicBezTo>
                  <a:pt x="2679629" y="713160"/>
                  <a:pt x="2676099" y="689831"/>
                  <a:pt x="2687782" y="674254"/>
                </a:cubicBezTo>
                <a:lnTo>
                  <a:pt x="2715491" y="637309"/>
                </a:lnTo>
                <a:cubicBezTo>
                  <a:pt x="2735487" y="557321"/>
                  <a:pt x="2711001" y="643913"/>
                  <a:pt x="2743200" y="563418"/>
                </a:cubicBezTo>
                <a:cubicBezTo>
                  <a:pt x="2750432" y="545339"/>
                  <a:pt x="2755515" y="526473"/>
                  <a:pt x="2761673" y="508000"/>
                </a:cubicBezTo>
                <a:lnTo>
                  <a:pt x="2770909" y="480291"/>
                </a:lnTo>
                <a:cubicBezTo>
                  <a:pt x="2767830" y="446424"/>
                  <a:pt x="2768798" y="411942"/>
                  <a:pt x="2761673" y="378691"/>
                </a:cubicBezTo>
                <a:cubicBezTo>
                  <a:pt x="2759347" y="367836"/>
                  <a:pt x="2749652" y="360014"/>
                  <a:pt x="2743200" y="350981"/>
                </a:cubicBezTo>
                <a:cubicBezTo>
                  <a:pt x="2720519" y="319227"/>
                  <a:pt x="2705925" y="296807"/>
                  <a:pt x="2669309" y="277091"/>
                </a:cubicBezTo>
                <a:cubicBezTo>
                  <a:pt x="2646148" y="264620"/>
                  <a:pt x="2619365" y="260266"/>
                  <a:pt x="2595418" y="249381"/>
                </a:cubicBezTo>
                <a:cubicBezTo>
                  <a:pt x="2585312" y="244788"/>
                  <a:pt x="2577788" y="235561"/>
                  <a:pt x="2567709" y="230909"/>
                </a:cubicBezTo>
                <a:cubicBezTo>
                  <a:pt x="2552456" y="223869"/>
                  <a:pt x="2450906" y="182640"/>
                  <a:pt x="2419927" y="175491"/>
                </a:cubicBezTo>
                <a:cubicBezTo>
                  <a:pt x="2398714" y="170596"/>
                  <a:pt x="2376824" y="169333"/>
                  <a:pt x="2355273" y="166254"/>
                </a:cubicBezTo>
                <a:cubicBezTo>
                  <a:pt x="2248110" y="130532"/>
                  <a:pt x="2347436" y="158663"/>
                  <a:pt x="2179782" y="138545"/>
                </a:cubicBezTo>
                <a:cubicBezTo>
                  <a:pt x="2053993" y="123450"/>
                  <a:pt x="2106107" y="127303"/>
                  <a:pt x="2032000" y="110836"/>
                </a:cubicBezTo>
                <a:cubicBezTo>
                  <a:pt x="2016675" y="107431"/>
                  <a:pt x="2001143" y="105006"/>
                  <a:pt x="1985818" y="101600"/>
                </a:cubicBezTo>
                <a:cubicBezTo>
                  <a:pt x="1973426" y="98846"/>
                  <a:pt x="1961419" y="94293"/>
                  <a:pt x="1948873" y="92363"/>
                </a:cubicBezTo>
                <a:cubicBezTo>
                  <a:pt x="1921318" y="88124"/>
                  <a:pt x="1893455" y="86206"/>
                  <a:pt x="1865746" y="83127"/>
                </a:cubicBezTo>
                <a:cubicBezTo>
                  <a:pt x="1769475" y="51037"/>
                  <a:pt x="1844722" y="71418"/>
                  <a:pt x="1708727" y="55418"/>
                </a:cubicBezTo>
                <a:cubicBezTo>
                  <a:pt x="1690128" y="53230"/>
                  <a:pt x="1672034" y="46471"/>
                  <a:pt x="1653309" y="46181"/>
                </a:cubicBezTo>
                <a:lnTo>
                  <a:pt x="277091" y="3694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Vandaliziranje </a:t>
            </a:r>
            <a:r>
              <a:rPr lang="sl-SI" smtClean="0"/>
              <a:t>gesel, primer </a:t>
            </a:r>
            <a:r>
              <a:rPr lang="sl-SI" smtClean="0">
                <a:hlinkClick r:id="rId3"/>
              </a:rPr>
              <a:t>France Prešeren</a:t>
            </a:r>
            <a:endParaRPr 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30" y="1700808"/>
            <a:ext cx="762744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sl-SI" smtClean="0"/>
              <a:t>Vandalizem na slovenski Wikipediji pomaga preganjati tudi Tamilec </a:t>
            </a:r>
            <a:endParaRPr 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sl-SI" sz="3600" smtClean="0"/>
              <a:t>Wikipedija je blagoslov za Slovence, ker popravlja negativne poteze nacionalnega značaja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248471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sl-SI" smtClean="0"/>
              <a:t>s principom dajanja (ne pa delitve)</a:t>
            </a:r>
          </a:p>
          <a:p>
            <a:pPr lvl="1"/>
            <a:r>
              <a:rPr lang="sl-SI" smtClean="0"/>
              <a:t>s principom sodelovanja, kooperativnosti (ne pa tekmovanja in privoščljivosti)</a:t>
            </a:r>
          </a:p>
          <a:p>
            <a:pPr lvl="1"/>
            <a:r>
              <a:rPr lang="sl-SI" smtClean="0"/>
              <a:t>s prostovoljnim zastonjkarstvom (ne pa s koristoljubjem)</a:t>
            </a:r>
          </a:p>
          <a:p>
            <a:pPr lvl="1"/>
            <a:r>
              <a:rPr lang="sl-SI" smtClean="0"/>
              <a:t>z vpetostjo v svet (ne pa s samozadostnostjo)</a:t>
            </a:r>
          </a:p>
          <a:p>
            <a:pPr lvl="1"/>
            <a:r>
              <a:rPr lang="sl-SI" smtClean="0"/>
              <a:t>z naslonitvijo na lastno pamet (ne pa z odvisnostjo od avtoritet)</a:t>
            </a:r>
          </a:p>
          <a:p>
            <a:pPr lvl="1"/>
            <a:r>
              <a:rPr lang="sl-SI" smtClean="0"/>
              <a:t>s pluralnostjo (ne pa z ekskluzivnimi resnicami)</a:t>
            </a:r>
          </a:p>
          <a:p>
            <a:pPr lvl="1"/>
            <a:r>
              <a:rPr lang="sl-SI" smtClean="0"/>
              <a:t>z odpovedjo avtorskemu napuhu</a:t>
            </a:r>
          </a:p>
          <a:p>
            <a:pPr lvl="1"/>
            <a:r>
              <a:rPr lang="sl-SI" smtClean="0"/>
              <a:t>s potrpežljivostjo</a:t>
            </a:r>
          </a:p>
          <a:p>
            <a:pPr lvl="1"/>
            <a:r>
              <a:rPr lang="sl-SI" smtClean="0"/>
              <a:t>z zavestjo o nedokončnosti in spreminjavem značaju znanja</a:t>
            </a:r>
          </a:p>
          <a:p>
            <a:pPr lvl="1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987824" y="5657671"/>
            <a:ext cx="615617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sl-SI" smtClean="0"/>
          </a:p>
          <a:p>
            <a:r>
              <a:rPr lang="sl-SI" b="1" smtClean="0"/>
              <a:t>Wikipedije, ki je v bistvu strašno občutljiv in ranljiv sistem, ne bi bilo brez optimističnega prepričanja, da so človekova dejanja v glavnem dobronamerna.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Sestavni deli članka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251520" y="3717032"/>
            <a:ext cx="8658671" cy="280831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Članek </a:t>
            </a:r>
            <a:b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Stran, Preberi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Pogovor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(diskusija o uredniških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dilemah)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Uredi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oz.</a:t>
            </a:r>
            <a:r>
              <a:rPr kumimoji="0" lang="sl-SI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Uredi kodo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Zgodovina</a:t>
            </a:r>
          </a:p>
        </p:txBody>
      </p:sp>
      <p:pic>
        <p:nvPicPr>
          <p:cNvPr id="2051" name="Picture 3" descr="C:\Users\Hladnik\Desktop\Zaslonski posnetki\1-Josef Friedrich Perkonig - Wikipedija, prosta enciklopedija - Mozilla Firefox 7.5.2013 852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980728"/>
            <a:ext cx="7020272" cy="280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143000"/>
          </a:xfrm>
        </p:spPr>
        <p:txBody>
          <a:bodyPr>
            <a:noAutofit/>
          </a:bodyPr>
          <a:lstStyle/>
          <a:p>
            <a:r>
              <a:rPr lang="sl-SI" sz="3600" smtClean="0"/>
              <a:t>Na pogovorni strani gesel se pisci dogovorimo za najprimernejše formulacije</a:t>
            </a:r>
            <a:endParaRPr lang="sl-SI" sz="360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982686"/>
            <a:ext cx="7251827" cy="50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 zgodovini strani je vsaka sprememba dokumentirana</a:t>
            </a:r>
            <a:endParaRPr lang="sl-SI"/>
          </a:p>
        </p:txBody>
      </p:sp>
      <p:pic>
        <p:nvPicPr>
          <p:cNvPr id="1024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7246281" cy="5257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830302" y="4054764"/>
            <a:ext cx="1152509" cy="637309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Razložiti hočem, da ...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Wikipedija ni samo enciklopedija na spletu, ampak prostor, ki nas nagovarja k sodelovanju </a:t>
            </a:r>
          </a:p>
          <a:p>
            <a:r>
              <a:rPr lang="sl-SI" smtClean="0"/>
              <a:t>je posvojitev Wikipedije nujna za naš jezikovni in kulturni obstoj</a:t>
            </a:r>
          </a:p>
          <a:p>
            <a:r>
              <a:rPr lang="sl-SI" smtClean="0"/>
              <a:t>je odlično pedagoško orodje in</a:t>
            </a:r>
          </a:p>
          <a:p>
            <a:r>
              <a:rPr lang="sl-SI" smtClean="0"/>
              <a:t>podati nekaj praktičnih napotkov za prve korake na Wikipediji in sorodnih spletiščih</a:t>
            </a:r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Poglej, če obstaja geslo tudi v drugih jezikih</a:t>
            </a:r>
            <a:endParaRPr lang="sl-SI"/>
          </a:p>
        </p:txBody>
      </p:sp>
      <p:pic>
        <p:nvPicPr>
          <p:cNvPr id="12290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7917628" cy="5257800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323528" y="5381359"/>
            <a:ext cx="1152128" cy="1476641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076056" y="5733256"/>
            <a:ext cx="3888432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mtClean="0">
                <a:solidFill>
                  <a:schemeClr val="bg1"/>
                </a:solidFill>
              </a:rPr>
              <a:t>S klikanjem na drugojezična gesla se razkrije, v kolikšni meri je geslo nacionalno specifično.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27984" y="908720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sl-SI" smtClean="0"/>
              <a:t>Pri priredbi člankov iz angleške Wikipedije se je treba izogibati suženjskega prevajanja. Prevajalnike uporabljamo samo za branje nepoznanih jezikov. </a:t>
            </a: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Kam po prvo pomoč?</a:t>
            </a:r>
            <a:endParaRPr lang="sl-SI"/>
          </a:p>
        </p:txBody>
      </p:sp>
      <p:pic>
        <p:nvPicPr>
          <p:cNvPr id="3075" name="Picture 3" descr="F:\perkonig_pomo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054677" cy="3721167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395536" y="594928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smtClean="0">
                <a:hlinkClick r:id="rId3"/>
              </a:rPr>
              <a:t>Vadnica na Wikipediji</a:t>
            </a:r>
            <a:endParaRPr lang="sl-S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Wikiji v šoli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študentski projekti na Wikipediji</a:t>
            </a:r>
          </a:p>
          <a:p>
            <a:r>
              <a:rPr lang="sl-SI" smtClean="0"/>
              <a:t>študentski projekti na Wikiviru</a:t>
            </a:r>
          </a:p>
          <a:p>
            <a:r>
              <a:rPr lang="sl-SI" smtClean="0"/>
              <a:t>spletne učilnice na Wikiverzi</a:t>
            </a:r>
          </a:p>
          <a:p>
            <a:r>
              <a:rPr lang="sl-SI" smtClean="0"/>
              <a:t>učbeniki na Wikiknjigah</a:t>
            </a:r>
          </a:p>
          <a:p>
            <a:r>
              <a:rPr lang="sl-SI" smtClean="0"/>
              <a:t>večpredstavno gradivo v Zbirki (Commons</a:t>
            </a:r>
            <a:r>
              <a:rPr lang="sl-SI" smtClean="0"/>
              <a:t>)</a:t>
            </a:r>
          </a:p>
          <a:p>
            <a:endParaRPr lang="sl-SI" smtClean="0"/>
          </a:p>
          <a:p>
            <a:r>
              <a:rPr lang="sl-SI" smtClean="0"/>
              <a:t>udeležene stroke</a:t>
            </a:r>
            <a:r>
              <a:rPr lang="sl-SI" smtClean="0"/>
              <a:t>: zgodovina, teologija, literarna veda, bibliotekarstvo</a:t>
            </a:r>
            <a:r>
              <a:rPr lang="sl-SI" smtClean="0"/>
              <a:t>, </a:t>
            </a:r>
            <a:r>
              <a:rPr lang="sl-SI" smtClean="0"/>
              <a:t>varnost</a:t>
            </a:r>
            <a:endParaRPr lang="sl-SI" smtClean="0"/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>
                <a:hlinkClick r:id="rId2"/>
              </a:rPr>
              <a:t>Študentski </a:t>
            </a:r>
            <a:r>
              <a:rPr lang="sl-SI" smtClean="0">
                <a:hlinkClick r:id="rId2"/>
              </a:rPr>
              <a:t>literarnovedni </a:t>
            </a:r>
            <a:r>
              <a:rPr lang="sl-SI" smtClean="0">
                <a:hlinkClick r:id="rId2"/>
              </a:rPr>
              <a:t>projekti na Wikipediji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204864"/>
            <a:ext cx="7467600" cy="3196952"/>
          </a:xfrm>
        </p:spPr>
        <p:txBody>
          <a:bodyPr/>
          <a:lstStyle/>
          <a:p>
            <a:r>
              <a:rPr lang="sl-SI" smtClean="0">
                <a:hlinkClick r:id="rId3"/>
              </a:rPr>
              <a:t>Slovenski </a:t>
            </a:r>
            <a:r>
              <a:rPr lang="sl-SI" smtClean="0">
                <a:hlinkClick r:id="rId3"/>
              </a:rPr>
              <a:t>literarni zgodovinarji</a:t>
            </a:r>
            <a:endParaRPr lang="sl-SI" smtClean="0"/>
          </a:p>
          <a:p>
            <a:r>
              <a:rPr lang="sl-SI" smtClean="0">
                <a:hlinkClick r:id="rId4"/>
              </a:rPr>
              <a:t>Slovenska literarna veda</a:t>
            </a:r>
            <a:endParaRPr lang="sl-SI" smtClean="0"/>
          </a:p>
          <a:p>
            <a:r>
              <a:rPr lang="sl-SI" smtClean="0">
                <a:hlinkClick r:id="rId5"/>
              </a:rPr>
              <a:t>slovenistična </a:t>
            </a:r>
            <a:r>
              <a:rPr lang="sl-SI" smtClean="0">
                <a:hlinkClick r:id="rId5"/>
              </a:rPr>
              <a:t>gesla v drugih </a:t>
            </a:r>
            <a:r>
              <a:rPr lang="sl-SI" smtClean="0">
                <a:hlinkClick r:id="rId5"/>
              </a:rPr>
              <a:t>Wikipedijah</a:t>
            </a:r>
            <a:endParaRPr lang="sl-SI" smtClean="0"/>
          </a:p>
          <a:p>
            <a:r>
              <a:rPr lang="sl-SI" smtClean="0"/>
              <a:t>cilj je oblikovanje strokovnega portala, npr. </a:t>
            </a:r>
            <a:r>
              <a:rPr lang="sl-SI" smtClean="0">
                <a:hlinkClick r:id="rId6"/>
              </a:rPr>
              <a:t>Portal:Literatura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7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Študentski projekti na Wikiviru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Slovenska leposlovna klasika</a:t>
            </a:r>
            <a:r>
              <a:rPr lang="sl-SI" smtClean="0"/>
              <a:t> 2007-</a:t>
            </a:r>
          </a:p>
          <a:p>
            <a:r>
              <a:rPr lang="sl-SI" smtClean="0"/>
              <a:t>prirastek 4 mio besed/leto</a:t>
            </a:r>
          </a:p>
          <a:p>
            <a:r>
              <a:rPr lang="sl-SI" smtClean="0"/>
              <a:t>podpora Ministrstva za kulturo</a:t>
            </a:r>
          </a:p>
          <a:p>
            <a:r>
              <a:rPr lang="sl-SI" smtClean="0"/>
              <a:t>vir: dLib, Internet Archive</a:t>
            </a:r>
          </a:p>
          <a:p>
            <a:r>
              <a:rPr lang="sl-SI" smtClean="0"/>
              <a:t>cilj: vpis v podatkovno zbirko </a:t>
            </a:r>
            <a:r>
              <a:rPr lang="sl-SI" smtClean="0">
                <a:hlinkClick r:id="rId3"/>
              </a:rPr>
              <a:t>Slovensko leposlovje na spletu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6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Spletne učilnice na Wikiverzi</a:t>
            </a:r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773016"/>
          </a:xfrm>
        </p:spPr>
        <p:txBody>
          <a:bodyPr>
            <a:normAutofit/>
          </a:bodyPr>
          <a:lstStyle/>
          <a:p>
            <a:r>
              <a:rPr lang="sl-SI" sz="2800" smtClean="0"/>
              <a:t>smeri: slovenistika FF, PeF, slovenistika na Univerzi v Novi Gorici</a:t>
            </a:r>
          </a:p>
          <a:p>
            <a:r>
              <a:rPr lang="sl-SI" sz="2800" smtClean="0"/>
              <a:t>moja predavanja in seminarji: Uvod v študij slovenske književnosti, Strokovno pisanje, Slovenska proza 1900–1950, Magistrski seminar, Slovenska dramatika</a:t>
            </a:r>
          </a:p>
          <a:p>
            <a:r>
              <a:rPr lang="sl-SI" sz="2800" smtClean="0"/>
              <a:t>podiplomska predavanja, projekti, objave, razno</a:t>
            </a:r>
            <a:endParaRPr lang="sl-SI" sz="2800"/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5589240"/>
            <a:ext cx="840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smtClean="0">
                <a:solidFill>
                  <a:srgbClr val="FF0000"/>
                </a:solidFill>
              </a:rPr>
              <a:t>Wikiverza je peskovnik, kjer se organizira delo in pripravljajo članki za Wikipedijo.</a:t>
            </a:r>
            <a:endParaRPr lang="sl-SI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490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Sestava spletne učilnice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opis predmeta, lokacija</a:t>
            </a:r>
          </a:p>
          <a:p>
            <a:r>
              <a:rPr lang="sl-SI" smtClean="0"/>
              <a:t>urnik, obveznosti, izpitni roki</a:t>
            </a:r>
          </a:p>
          <a:p>
            <a:r>
              <a:rPr lang="sl-SI" smtClean="0"/>
              <a:t>študijsko gradivo</a:t>
            </a:r>
          </a:p>
          <a:p>
            <a:r>
              <a:rPr lang="sl-SI" smtClean="0"/>
              <a:t>seminarske naloge</a:t>
            </a:r>
          </a:p>
          <a:p>
            <a:pPr lvl="1"/>
            <a:r>
              <a:rPr lang="sl-SI" smtClean="0"/>
              <a:t>teme: literarnovedni pojmi, spomeniki, literarne biogfrafije, nagrade, poti</a:t>
            </a:r>
          </a:p>
          <a:p>
            <a:pPr lvl="1"/>
            <a:r>
              <a:rPr lang="sl-SI" smtClean="0"/>
              <a:t>spletišča: Wikipedija, Wikivir, Geopedija</a:t>
            </a:r>
          </a:p>
          <a:p>
            <a:r>
              <a:rPr lang="sl-SI" smtClean="0"/>
              <a:t>napotki</a:t>
            </a:r>
          </a:p>
          <a:p>
            <a:r>
              <a:rPr lang="sl-SI" smtClean="0"/>
              <a:t>povezave</a:t>
            </a:r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</a:t>
            </a:r>
            <a:r>
              <a:rPr lang="sl-SI" smtClean="0"/>
              <a:t>so wikiji?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mtClean="0"/>
              <a:t>Wikiji (&lt; havajsko </a:t>
            </a:r>
            <a:r>
              <a:rPr lang="sl-SI" i="1" smtClean="0"/>
              <a:t>wikiwiki</a:t>
            </a:r>
            <a:r>
              <a:rPr lang="sl-SI" smtClean="0"/>
              <a:t> ’res hitro’) so žargonski izraz za skupek spletišč, ki so se z Wikipedijo v jedru pojavila 2001 in </a:t>
            </a:r>
            <a:r>
              <a:rPr lang="sl-SI" sz="2800" smtClean="0"/>
              <a:t>so </a:t>
            </a:r>
            <a:r>
              <a:rPr lang="sl-SI" sz="2800" smtClean="0">
                <a:solidFill>
                  <a:srgbClr val="FF0000"/>
                </a:solidFill>
              </a:rPr>
              <a:t>vzorčna oblika sodobne pismenosti</a:t>
            </a:r>
            <a:r>
              <a:rPr lang="sl-SI" sz="2800" smtClean="0"/>
              <a:t>. </a:t>
            </a:r>
            <a:r>
              <a:rPr lang="sl-SI" smtClean="0"/>
              <a:t>Spleta ne vidijo le kot vira informacij, ampak kot prostor, kjer informacije oblikujemo in objavljamo sami, in to na svojo pobudo, brez želje po zaslužku, v sodelovanju z drugimi in zunaj inštitucij. Wikiji so metafora sodobne pismenosti in pozitivne utopične vizije prihodnje družbe. </a:t>
            </a:r>
            <a:r>
              <a:rPr lang="sl-SI" smtClean="0"/>
              <a:t/>
            </a:r>
            <a:br>
              <a:rPr lang="sl-SI" smtClean="0"/>
            </a:br>
            <a:endParaRPr lang="sl-SI" smtClean="0"/>
          </a:p>
          <a:p>
            <a:pPr marL="0" indent="0">
              <a:buNone/>
            </a:pPr>
            <a:r>
              <a:rPr lang="sl-SI" sz="2400" smtClean="0"/>
              <a:t>Ta oblika </a:t>
            </a:r>
            <a:r>
              <a:rPr lang="sl-SI" sz="2400" smtClean="0">
                <a:solidFill>
                  <a:srgbClr val="FF0000"/>
                </a:solidFill>
              </a:rPr>
              <a:t>distribuirane kooperativne omrežne produkcije znanja</a:t>
            </a:r>
            <a:r>
              <a:rPr lang="sl-SI" sz="2400" smtClean="0"/>
              <a:t> je deležna tako civilizacijskega navdušenja kot dvoma. 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7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7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9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1835696" y="486916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FF0000"/>
                </a:solidFill>
              </a:rPr>
              <a:t>Pogovorna stran je za komunikacijo med seminaristi. 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6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1691680" y="5301208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>
                <a:solidFill>
                  <a:srgbClr val="FF0000"/>
                </a:solidFill>
              </a:rPr>
              <a:t>Za ta namen je pripravna tudi študentova uporabniška stran.</a:t>
            </a:r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9854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Učbeniki na Wikiknjigah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Nova pisarija </a:t>
            </a:r>
            <a:r>
              <a:rPr lang="sl-SI" smtClean="0"/>
              <a:t>(učbenik o spletnem pisanju v nastajanju)</a:t>
            </a:r>
          </a:p>
          <a:p>
            <a:r>
              <a:rPr lang="sl-SI" smtClean="0">
                <a:hlinkClick r:id="rId3"/>
              </a:rPr>
              <a:t>Slovenska književnost 1965–2015</a:t>
            </a:r>
            <a:r>
              <a:rPr lang="sl-SI" smtClean="0"/>
              <a:t> (koncept literarne zgodovine)</a:t>
            </a:r>
          </a:p>
          <a:p>
            <a:r>
              <a:rPr lang="sl-SI" smtClean="0">
                <a:hlinkClick r:id="rId4"/>
              </a:rPr>
              <a:t>Uvod v slovensko mladinsko književnost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64488" cy="69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Večpredstavno gradivo na </a:t>
            </a:r>
            <a:r>
              <a:rPr lang="sl-SI" smtClean="0">
                <a:hlinkClick r:id="rId2"/>
              </a:rPr>
              <a:t>Zbirki</a:t>
            </a:r>
            <a:r>
              <a:rPr lang="sl-SI" smtClean="0"/>
              <a:t> (Wikimedia Commons)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988840"/>
            <a:ext cx="7467600" cy="4525963"/>
          </a:xfrm>
        </p:spPr>
        <p:txBody>
          <a:bodyPr/>
          <a:lstStyle/>
          <a:p>
            <a:r>
              <a:rPr lang="sl-SI" smtClean="0"/>
              <a:t>postavljanje </a:t>
            </a:r>
            <a:r>
              <a:rPr lang="sl-SI" smtClean="0"/>
              <a:t>fotografij v </a:t>
            </a:r>
            <a:r>
              <a:rPr lang="sl-SI" sz="3200" smtClean="0"/>
              <a:t>prosti dostop </a:t>
            </a:r>
            <a:r>
              <a:rPr lang="sl-SI" sz="3200" smtClean="0"/>
              <a:t>(</a:t>
            </a:r>
            <a:r>
              <a:rPr lang="sl-SI" sz="3200" i="1" smtClean="0"/>
              <a:t>open access</a:t>
            </a:r>
            <a:r>
              <a:rPr lang="sl-SI" sz="3200" smtClean="0"/>
              <a:t>) </a:t>
            </a:r>
            <a:endParaRPr lang="sl-SI" smtClean="0"/>
          </a:p>
          <a:p>
            <a:r>
              <a:rPr lang="sl-SI" smtClean="0"/>
              <a:t>licenciranje cc (</a:t>
            </a:r>
            <a:r>
              <a:rPr lang="sl-SI" i="1" smtClean="0"/>
              <a:t>creative commons</a:t>
            </a:r>
            <a:r>
              <a:rPr lang="sl-SI" smtClean="0"/>
              <a:t>)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sl-SI" sz="4800" smtClean="0"/>
              <a:t>Pomoč &gt; </a:t>
            </a:r>
            <a:r>
              <a:rPr lang="sl-SI" sz="4800" smtClean="0">
                <a:hlinkClick r:id="rId2"/>
              </a:rPr>
              <a:t>Kako se uredi stran </a:t>
            </a:r>
            <a:endParaRPr lang="sl-SI" sz="4800" smtClean="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odstavek  = prazna vrsta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enoto v seznamu  napove zvezdica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naslove delamo z enačaji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==xxxx==</a:t>
            </a:r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smtClean="0"/>
              <a:t>ležeči tisk napravimo z dvema apostrofoma </a:t>
            </a:r>
            <a:r>
              <a:rPr lang="sl-SI" sz="3000" smtClean="0">
                <a:solidFill>
                  <a:srgbClr val="FFFF00"/>
                </a:solidFill>
              </a:rPr>
              <a:t>’’xxxx’’</a:t>
            </a:r>
            <a:r>
              <a:rPr lang="sl-SI" sz="3000" smtClean="0"/>
              <a:t>,</a:t>
            </a:r>
            <a:r>
              <a:rPr lang="sl-SI" sz="3000" smtClean="0">
                <a:solidFill>
                  <a:srgbClr val="FFFF00"/>
                </a:solidFill>
              </a:rPr>
              <a:t> </a:t>
            </a:r>
            <a:r>
              <a:rPr lang="sl-SI" sz="3000" smtClean="0"/>
              <a:t>krepkega s tremi </a:t>
            </a:r>
            <a:r>
              <a:rPr lang="sl-SI" sz="3000" smtClean="0">
                <a:solidFill>
                  <a:srgbClr val="FFFF00"/>
                </a:solidFill>
              </a:rPr>
              <a:t>’’’xxxx’’’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povezave napravimo z oglatimi oklepaji </a:t>
            </a:r>
            <a:b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[[Ljubljana|Ljubljani]]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modre</a:t>
            </a:r>
            <a:r>
              <a:rPr kumimoji="0" lang="sl-SI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povezave pripeljejo na že obstoječa gesla, rdeče kličejo k pisanju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sliko vstavimo preko menija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Wikiji neprofitne organizacije </a:t>
            </a:r>
            <a:r>
              <a:rPr lang="sl-SI" smtClean="0">
                <a:hlinkClick r:id="rId2"/>
              </a:rPr>
              <a:t>Wikimedije</a:t>
            </a:r>
            <a:r>
              <a:rPr lang="sl-SI" smtClean="0"/>
              <a:t> zajemajo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392488"/>
          </a:xfrm>
        </p:spPr>
        <p:txBody>
          <a:bodyPr>
            <a:normAutofit/>
          </a:bodyPr>
          <a:lstStyle/>
          <a:p>
            <a:r>
              <a:rPr lang="sl-SI" smtClean="0"/>
              <a:t>spletno enciklopedijo </a:t>
            </a:r>
            <a:r>
              <a:rPr lang="sl-SI" smtClean="0">
                <a:hlinkClick r:id="rId3"/>
              </a:rPr>
              <a:t>Wikipedijo</a:t>
            </a:r>
            <a:r>
              <a:rPr lang="sl-SI" smtClean="0"/>
              <a:t> </a:t>
            </a:r>
          </a:p>
          <a:p>
            <a:r>
              <a:rPr lang="sl-SI" smtClean="0">
                <a:hlinkClick r:id="rId4"/>
              </a:rPr>
              <a:t>Wikivir</a:t>
            </a:r>
            <a:r>
              <a:rPr lang="sl-SI" smtClean="0"/>
              <a:t> (za stara besedila)</a:t>
            </a:r>
          </a:p>
          <a:p>
            <a:r>
              <a:rPr lang="sl-SI" smtClean="0">
                <a:hlinkClick r:id="rId5"/>
              </a:rPr>
              <a:t>Wikiknjige</a:t>
            </a:r>
            <a:r>
              <a:rPr lang="sl-SI" smtClean="0"/>
              <a:t> (za naše knjige in priročnike)</a:t>
            </a:r>
          </a:p>
          <a:p>
            <a:r>
              <a:rPr lang="sl-SI" smtClean="0">
                <a:hlinkClick r:id="rId6"/>
              </a:rPr>
              <a:t>Wikiverzo</a:t>
            </a:r>
            <a:r>
              <a:rPr lang="sl-SI" smtClean="0"/>
              <a:t> (za seminarje, projekte, predavanja)</a:t>
            </a:r>
          </a:p>
          <a:p>
            <a:r>
              <a:rPr lang="sl-SI" smtClean="0">
                <a:hlinkClick r:id="rId7"/>
              </a:rPr>
              <a:t>Zbirko</a:t>
            </a:r>
            <a:r>
              <a:rPr lang="sl-SI" smtClean="0"/>
              <a:t> (za slikovno gradivo)</a:t>
            </a:r>
          </a:p>
          <a:p>
            <a:r>
              <a:rPr lang="sl-SI" smtClean="0">
                <a:hlinkClick r:id="rId8"/>
              </a:rPr>
              <a:t>Wikislovar</a:t>
            </a:r>
            <a:endParaRPr lang="sl-SI" smtClean="0"/>
          </a:p>
          <a:p>
            <a:r>
              <a:rPr lang="sl-SI" smtClean="0"/>
              <a:t>...</a:t>
            </a:r>
            <a:endParaRPr lang="sl-SI"/>
          </a:p>
        </p:txBody>
      </p:sp>
      <p:pic>
        <p:nvPicPr>
          <p:cNvPr id="2050" name="Picture 2" descr="Zbir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3" y="4832282"/>
            <a:ext cx="626777" cy="828966"/>
          </a:xfrm>
          <a:prstGeom prst="rect">
            <a:avLst/>
          </a:prstGeom>
          <a:noFill/>
        </p:spPr>
      </p:pic>
      <p:pic>
        <p:nvPicPr>
          <p:cNvPr id="2052" name="Picture 4" descr="Wikiverz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3" y="3993028"/>
            <a:ext cx="915141" cy="732116"/>
          </a:xfrm>
          <a:prstGeom prst="rect">
            <a:avLst/>
          </a:prstGeom>
          <a:noFill/>
        </p:spPr>
      </p:pic>
      <p:pic>
        <p:nvPicPr>
          <p:cNvPr id="2054" name="Picture 6" descr="Wikiknji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1" y="3330326"/>
            <a:ext cx="746743" cy="746746"/>
          </a:xfrm>
          <a:prstGeom prst="rect">
            <a:avLst/>
          </a:prstGeom>
          <a:noFill/>
        </p:spPr>
      </p:pic>
      <p:pic>
        <p:nvPicPr>
          <p:cNvPr id="2056" name="Picture 8" descr="Wikivi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704806"/>
            <a:ext cx="720080" cy="761230"/>
          </a:xfrm>
          <a:prstGeom prst="rect">
            <a:avLst/>
          </a:prstGeom>
          <a:noFill/>
        </p:spPr>
      </p:pic>
      <p:pic>
        <p:nvPicPr>
          <p:cNvPr id="2058" name="Picture 10" descr="Wikislov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5490406"/>
            <a:ext cx="936104" cy="642427"/>
          </a:xfrm>
          <a:prstGeom prst="rect">
            <a:avLst/>
          </a:prstGeom>
          <a:noFill/>
        </p:spPr>
      </p:pic>
      <p:pic>
        <p:nvPicPr>
          <p:cNvPr id="2060" name="Picture 12" descr="Wikipedia-logo-v2.sv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1923312"/>
            <a:ext cx="720080" cy="65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 člankov na Wikipediji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429200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leksikonski slog oz.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jedrnatost 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sl-SI" sz="2000" strike="sngStrike" smtClean="0"/>
              <a:t>anekdotičnost, informacije, ki za slovenskega bralca niso zanimive, ponavljanja, fraze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soglasnost, sodelovanje,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strpnost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tj. upoštevanje 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drugega</a:t>
            </a:r>
            <a:endParaRPr lang="sl-SI" sz="2000" smtClean="0"/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 smtClean="0"/>
              <a:t>vrednostna nevtralnost </a:t>
            </a:r>
            <a:r>
              <a:rPr lang="sl-SI" sz="2000" smtClean="0"/>
              <a:t>(</a:t>
            </a:r>
            <a:r>
              <a:rPr lang="sl-SI" sz="2000" strike="sngStrike" smtClean="0"/>
              <a:t>zato ne piši o samem sebi in se ne opredeljuj</a:t>
            </a:r>
            <a:r>
              <a:rPr lang="sl-SI" sz="2000" smtClean="0"/>
              <a:t>)</a:t>
            </a:r>
            <a:endParaRPr lang="sl-SI" sz="2800" smtClean="0"/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sl-SI" sz="2800" smtClean="0"/>
              <a:t>n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avajanje </a:t>
            </a:r>
            <a:r>
              <a:rPr lang="sl-SI" sz="2800" smtClean="0"/>
              <a:t>virov </a:t>
            </a:r>
            <a:r>
              <a:rPr lang="sl-SI" sz="2000" smtClean="0"/>
              <a:t>(tj. priznavanje predhodnih a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vtorjev)</a:t>
            </a:r>
            <a:endParaRPr kumimoji="0" lang="sl-SI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smtClean="0"/>
              <a:t>Začetniške napake in nesporazumi</a:t>
            </a:r>
            <a:endParaRPr lang="sl-SI" b="1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>
            <a:normAutofit fontScale="92500" lnSpcReduction="20000"/>
          </a:bodyPr>
          <a:lstStyle/>
          <a:p>
            <a:r>
              <a:rPr lang="sl-SI" smtClean="0"/>
              <a:t>preintenzivno členjenje na odstavke </a:t>
            </a:r>
            <a:r>
              <a:rPr lang="sl-SI" sz="2400" smtClean="0"/>
              <a:t>(odstavek naj združuje vsaj tri povedi, sicer gre za naštevanje, ki zahteva uporabo seznamskih alinej)</a:t>
            </a:r>
            <a:endParaRPr lang="sl-SI" smtClean="0"/>
          </a:p>
          <a:p>
            <a:r>
              <a:rPr lang="sl-SI" sz="3200" smtClean="0"/>
              <a:t>mašila </a:t>
            </a:r>
            <a:r>
              <a:rPr lang="sl-SI" sz="2400" smtClean="0"/>
              <a:t>(</a:t>
            </a:r>
            <a:r>
              <a:rPr lang="sl-SI" sz="2400" i="1" smtClean="0"/>
              <a:t>tudi, še, poleg tega, potem, prav tako, kasneje, kot smo že zapisali ...</a:t>
            </a:r>
            <a:r>
              <a:rPr lang="sl-SI" sz="2400" smtClean="0"/>
              <a:t>)</a:t>
            </a:r>
            <a:endParaRPr lang="sl-SI" smtClean="0"/>
          </a:p>
          <a:p>
            <a:r>
              <a:rPr lang="sl-SI" smtClean="0"/>
              <a:t>prva oseba &gt; tretja oseba</a:t>
            </a:r>
          </a:p>
          <a:p>
            <a:r>
              <a:rPr lang="sl-SI" smtClean="0"/>
              <a:t>ne briši obstoječih informacij, ampak jih popravljaj in dopolnjuj</a:t>
            </a:r>
          </a:p>
          <a:p>
            <a:r>
              <a:rPr lang="sl-SI" smtClean="0"/>
              <a:t>neenotnost citiranja</a:t>
            </a:r>
          </a:p>
          <a:p>
            <a:r>
              <a:rPr lang="sl-SI" smtClean="0"/>
              <a:t>jeza, kadar nam kdo poseže v besedilo</a:t>
            </a:r>
          </a:p>
          <a:p>
            <a:endParaRPr lang="sl-SI" smtClean="0"/>
          </a:p>
          <a:p>
            <a:endParaRPr lang="sl-SI" smtClean="0"/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Poseg na Wikiverzo za vajo?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/>
              <a:t>Delavnica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1628775"/>
            <a:ext cx="8137525" cy="489585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prijavi se na Wikipedijo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preglej zgodovino </a:t>
            </a:r>
            <a:r>
              <a:rPr lang="sl-SI" smtClean="0"/>
              <a:t>izbranega članka, njegovo pogovorno </a:t>
            </a:r>
            <a:r>
              <a:rPr lang="sl-SI" smtClean="0"/>
              <a:t>stran, povezave na druge Wikipedije in kategorije na dnu članka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uredi stran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popravi pravopis in slog v naključnem članku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[[ ]] označi potencialna gesla (osebnosti, inštitucije, pojme</a:t>
            </a:r>
            <a:r>
              <a:rPr lang="sl-SI" smtClean="0"/>
              <a:t>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dodaj manjkajoče vire</a:t>
            </a:r>
            <a:endParaRPr lang="sl-SI" smtClean="0"/>
          </a:p>
          <a:p>
            <a:pPr lvl="1">
              <a:defRPr/>
            </a:pPr>
            <a:r>
              <a:rPr lang="sl-SI" smtClean="0"/>
              <a:t>poenoti citiranje </a:t>
            </a:r>
            <a:r>
              <a:rPr lang="sl-SI" smtClean="0"/>
              <a:t>virov (</a:t>
            </a:r>
            <a:r>
              <a:rPr lang="sl-SI" smtClean="0"/>
              <a:t>navodila </a:t>
            </a:r>
            <a:r>
              <a:rPr lang="sl-SI" smtClean="0"/>
              <a:t>za citiranje na spletu so v knjigi </a:t>
            </a:r>
            <a:r>
              <a:rPr lang="sl-SI" i="1" smtClean="0">
                <a:hlinkClick r:id="rId2"/>
              </a:rPr>
              <a:t>Nova </a:t>
            </a:r>
            <a:r>
              <a:rPr lang="sl-SI" i="1" smtClean="0">
                <a:hlinkClick r:id="rId2"/>
              </a:rPr>
              <a:t>pisarija</a:t>
            </a:r>
            <a:r>
              <a:rPr lang="sl-SI" i="1" smtClean="0"/>
              <a:t> </a:t>
            </a:r>
            <a:r>
              <a:rPr lang="sl-SI" smtClean="0"/>
              <a:t>na Wikiknjigah in na Wpji</a:t>
            </a:r>
            <a:r>
              <a:rPr lang="sl-SI" smtClean="0"/>
              <a:t>)</a:t>
            </a:r>
            <a:endParaRPr lang="sl-SI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napiši </a:t>
            </a:r>
            <a:r>
              <a:rPr lang="sl-SI" smtClean="0"/>
              <a:t>samostojen članek na temo, ki jo </a:t>
            </a:r>
            <a:r>
              <a:rPr lang="sl-SI" smtClean="0"/>
              <a:t>poznaš</a:t>
            </a:r>
            <a:endParaRPr lang="sl-SI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Popravi obstoječi članek</a:t>
            </a:r>
          </a:p>
        </p:txBody>
      </p:sp>
      <p:sp>
        <p:nvSpPr>
          <p:cNvPr id="296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smtClean="0">
                <a:hlinkClick r:id="rId2"/>
              </a:rPr>
              <a:t>Wikipedija:Portal občestva</a:t>
            </a:r>
            <a:r>
              <a:rPr lang="sl-SI" b="1" smtClean="0"/>
              <a:t> &gt; Seznami nalog, npr.</a:t>
            </a:r>
          </a:p>
          <a:p>
            <a:pPr lvl="1"/>
            <a:r>
              <a:rPr lang="sl-SI" smtClean="0">
                <a:hlinkClick r:id="rId3"/>
              </a:rPr>
              <a:t>Ivo Boscarol</a:t>
            </a:r>
            <a:endParaRPr lang="sl-SI" smtClean="0"/>
          </a:p>
          <a:p>
            <a:pPr lvl="1"/>
            <a:r>
              <a:rPr lang="sl-SI" smtClean="0">
                <a:hlinkClick r:id="rId4"/>
              </a:rPr>
              <a:t>Nadia Comăneci</a:t>
            </a:r>
            <a:endParaRPr lang="sl-SI" smtClean="0"/>
          </a:p>
          <a:p>
            <a:pPr lvl="1"/>
            <a:r>
              <a:rPr lang="sl-SI" smtClean="0">
                <a:hlinkClick r:id="rId5"/>
              </a:rPr>
              <a:t>Che Guevara</a:t>
            </a:r>
            <a:endParaRPr lang="sl-SI" smtClean="0"/>
          </a:p>
          <a:p>
            <a:pPr lvl="1"/>
            <a:r>
              <a:rPr lang="sl-SI" smtClean="0">
                <a:hlinkClick r:id="rId6"/>
              </a:rPr>
              <a:t>doberman</a:t>
            </a:r>
            <a:endParaRPr lang="sl-SI" smtClean="0"/>
          </a:p>
          <a:p>
            <a:pPr lvl="1"/>
            <a:r>
              <a:rPr lang="sl-SI" smtClean="0">
                <a:hlinkClick r:id="rId7"/>
              </a:rPr>
              <a:t>cerkev svetega Kancijana, Kranj</a:t>
            </a:r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Poenoti citiranje virov v </a:t>
            </a:r>
            <a:r>
              <a:rPr lang="sl-SI" smtClean="0"/>
              <a:t>članku</a:t>
            </a:r>
            <a:endParaRPr lang="sl-SI"/>
          </a:p>
        </p:txBody>
      </p:sp>
      <p:sp>
        <p:nvSpPr>
          <p:cNvPr id="30723" name="PoljeZBesedilom 4"/>
          <p:cNvSpPr txBox="1">
            <a:spLocks noChangeArrowheads="1"/>
          </p:cNvSpPr>
          <p:nvPr/>
        </p:nvSpPr>
        <p:spPr bwMode="auto">
          <a:xfrm>
            <a:off x="251520" y="3717032"/>
            <a:ext cx="86412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l-SI" sz="2200" smtClean="0"/>
              <a:t> na </a:t>
            </a:r>
            <a:r>
              <a:rPr lang="sl-SI" sz="2200"/>
              <a:t>koncu vsake enote je pika</a:t>
            </a:r>
          </a:p>
          <a:p>
            <a:pPr>
              <a:buFont typeface="Arial" charset="0"/>
              <a:buChar char="•"/>
            </a:pPr>
            <a:r>
              <a:rPr lang="sl-SI" sz="2200"/>
              <a:t> </a:t>
            </a:r>
            <a:r>
              <a:rPr lang="sl-SI" sz="2200" smtClean="0"/>
              <a:t>naslovi samostojnih publikacij </a:t>
            </a:r>
            <a:r>
              <a:rPr lang="sl-SI" sz="2200"/>
              <a:t>so </a:t>
            </a:r>
            <a:r>
              <a:rPr lang="sl-SI" sz="2200" smtClean="0"/>
              <a:t>ležeči</a:t>
            </a:r>
            <a:endParaRPr lang="sl-SI" sz="2200"/>
          </a:p>
          <a:p>
            <a:pPr>
              <a:buFont typeface="Arial" charset="0"/>
              <a:buChar char="•"/>
            </a:pPr>
            <a:r>
              <a:rPr lang="sl-SI" sz="2200"/>
              <a:t> postavljanje imena za priimek in letnice na začetek je nesmiselno</a:t>
            </a:r>
          </a:p>
          <a:p>
            <a:pPr>
              <a:buFont typeface="Arial" charset="0"/>
              <a:buChar char="•"/>
            </a:pPr>
            <a:r>
              <a:rPr lang="sl-SI" sz="2200"/>
              <a:t> namesto vezajev </a:t>
            </a:r>
            <a:r>
              <a:rPr lang="sl-SI" sz="2200" smtClean="0"/>
              <a:t>so med stranmi in letnicami pomišljaji</a:t>
            </a:r>
            <a:endParaRPr lang="sl-SI" sz="2200"/>
          </a:p>
        </p:txBody>
      </p:sp>
      <p:pic>
        <p:nvPicPr>
          <p:cNvPr id="30724" name="Picture 2" descr="F:\Zaslonski posnetki\1-Matija Čop - Wikipedija, prosta enciklopedija - Mozilla Firefox 7.5.2013 14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1700213"/>
            <a:ext cx="90693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r>
              <a:rPr lang="sl-SI" smtClean="0"/>
              <a:t>Dodaj povezavo na Cobiss</a:t>
            </a:r>
          </a:p>
        </p:txBody>
      </p:sp>
      <p:sp>
        <p:nvSpPr>
          <p:cNvPr id="31747" name="Ograda vsebine 2"/>
          <p:cNvSpPr>
            <a:spLocks noGrp="1"/>
          </p:cNvSpPr>
          <p:nvPr>
            <p:ph idx="1"/>
          </p:nvPr>
        </p:nvSpPr>
        <p:spPr>
          <a:xfrm>
            <a:off x="468313" y="1341438"/>
            <a:ext cx="8362950" cy="2332037"/>
          </a:xfrm>
        </p:spPr>
        <p:txBody>
          <a:bodyPr/>
          <a:lstStyle/>
          <a:p>
            <a:r>
              <a:rPr lang="sl-SI" sz="2400" smtClean="0">
                <a:solidFill>
                  <a:srgbClr val="FFFF00"/>
                </a:solidFill>
              </a:rPr>
              <a:t>prej</a:t>
            </a:r>
          </a:p>
          <a:p>
            <a:pPr lvl="1"/>
            <a:r>
              <a:rPr lang="sl-SI" sz="2000" smtClean="0"/>
              <a:t>Kamenik, I. (1967)1/4. Matija Čop - bibliotekar. </a:t>
            </a:r>
            <a:r>
              <a:rPr lang="sl-SI" sz="2000" i="1" smtClean="0"/>
              <a:t>Revija Knjižnica.11.</a:t>
            </a:r>
            <a:r>
              <a:rPr lang="sl-SI" sz="2000" smtClean="0"/>
              <a:t>, str. 53-63. </a:t>
            </a:r>
          </a:p>
          <a:p>
            <a:r>
              <a:rPr lang="sl-SI" sz="2400" smtClean="0">
                <a:solidFill>
                  <a:srgbClr val="FFFF00"/>
                </a:solidFill>
              </a:rPr>
              <a:t>popravljeno</a:t>
            </a:r>
          </a:p>
          <a:p>
            <a:pPr lvl="1"/>
            <a:r>
              <a:rPr lang="sl-SI" sz="2000" smtClean="0"/>
              <a:t>Ignac Kamenik: Matija Čop </a:t>
            </a:r>
            <a:r>
              <a:rPr lang="en-US" sz="2000" smtClean="0"/>
              <a:t>–</a:t>
            </a:r>
            <a:r>
              <a:rPr lang="sl-SI" sz="2000" smtClean="0"/>
              <a:t> bibliotekar. </a:t>
            </a:r>
            <a:r>
              <a:rPr lang="sl-SI" sz="2000" i="1" smtClean="0"/>
              <a:t>Knjižnica </a:t>
            </a:r>
            <a:r>
              <a:rPr lang="sl-SI" sz="2000" smtClean="0"/>
              <a:t>11/1</a:t>
            </a:r>
            <a:r>
              <a:rPr lang="en-US" sz="2000" smtClean="0"/>
              <a:t>–</a:t>
            </a:r>
            <a:r>
              <a:rPr lang="sl-SI" sz="2000" smtClean="0"/>
              <a:t>4 (1967). 53</a:t>
            </a:r>
            <a:r>
              <a:rPr lang="en-US" sz="2000" smtClean="0"/>
              <a:t>–</a:t>
            </a:r>
            <a:r>
              <a:rPr lang="sl-SI" sz="2000" smtClean="0"/>
              <a:t>63. {{COBISS|ID=52834560}}</a:t>
            </a:r>
          </a:p>
        </p:txBody>
      </p:sp>
      <p:pic>
        <p:nvPicPr>
          <p:cNvPr id="31748" name="Picture 3" descr="F:\Zaslonski posnetki\1-COBISSOPAC - Mozilla Firefox 7.5.2013 142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3667125"/>
            <a:ext cx="4638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Zakaj prispevati na Wikipedijo?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trike="sngStrike" smtClean="0"/>
              <a:t>zaradi zaslužka?</a:t>
            </a:r>
          </a:p>
          <a:p>
            <a:r>
              <a:rPr lang="sl-SI" strike="sngStrike" smtClean="0"/>
              <a:t>zaradi napredovanja v službi?</a:t>
            </a:r>
          </a:p>
          <a:p>
            <a:r>
              <a:rPr lang="sl-SI" smtClean="0"/>
              <a:t>ker je delo na Wikipediji človeku v veselje, veselje pa je tisto čustvo, zaradi katerega smo radi na svetu</a:t>
            </a:r>
          </a:p>
          <a:p>
            <a:r>
              <a:rPr lang="sl-SI" smtClean="0"/>
              <a:t>ker je za javno dobro</a:t>
            </a:r>
          </a:p>
          <a:p>
            <a:endParaRPr lang="sl-SI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Sklep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7"/>
            <a:ext cx="7467600" cy="468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smtClean="0"/>
              <a:t>Wikipedija in sestrska spletišča so </a:t>
            </a:r>
            <a:r>
              <a:rPr lang="sl-SI" sz="3200" smtClean="0">
                <a:solidFill>
                  <a:srgbClr val="FF0000"/>
                </a:solidFill>
              </a:rPr>
              <a:t>vzorčna oblika sodobne pismenosti</a:t>
            </a:r>
            <a:r>
              <a:rPr lang="sl-SI" sz="3200" smtClean="0"/>
              <a:t>. Odprta so za kreativno sodelovanje </a:t>
            </a:r>
            <a:r>
              <a:rPr lang="sl-SI" sz="3200" smtClean="0"/>
              <a:t>vsakogar. Študente</a:t>
            </a:r>
            <a:r>
              <a:rPr lang="sl-SI" sz="3200" smtClean="0"/>
              <a:t>, zaprte v geto šolskega znanja, ki je pogosto namenjeno samo sebi, </a:t>
            </a:r>
            <a:r>
              <a:rPr lang="sl-SI" sz="3200" smtClean="0"/>
              <a:t>soočajo </a:t>
            </a:r>
            <a:r>
              <a:rPr lang="sl-SI" sz="3200" smtClean="0"/>
              <a:t>z resničnim strokovnim življenjem in tako krepijo njegovo družbeno </a:t>
            </a:r>
            <a:r>
              <a:rPr lang="sl-SI" sz="3200" smtClean="0"/>
              <a:t>odgovornost.</a:t>
            </a:r>
            <a:endParaRPr lang="sl-SI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Wikije uporabljajo tudi druga spletišča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/>
          <a:lstStyle/>
          <a:p>
            <a:r>
              <a:rPr lang="sl-SI" smtClean="0">
                <a:hlinkClick r:id="rId2"/>
              </a:rPr>
              <a:t>Koropedija</a:t>
            </a:r>
            <a:r>
              <a:rPr lang="sl-SI" smtClean="0"/>
              <a:t> (koroška wikipedija)</a:t>
            </a:r>
          </a:p>
          <a:p>
            <a:r>
              <a:rPr lang="sl-SI" smtClean="0">
                <a:hlinkClick r:id="rId3"/>
              </a:rPr>
              <a:t>Karl-May-Wiki</a:t>
            </a:r>
            <a:endParaRPr lang="sl-SI" smtClean="0"/>
          </a:p>
          <a:p>
            <a:r>
              <a:rPr lang="sl-SI" smtClean="0">
                <a:hlinkClick r:id="rId4"/>
              </a:rPr>
              <a:t>Butalopedija</a:t>
            </a:r>
            <a:r>
              <a:rPr lang="sl-SI" smtClean="0"/>
              <a:t> (brez besed :)</a:t>
            </a:r>
          </a:p>
          <a:p>
            <a:r>
              <a:rPr lang="sl-SI" smtClean="0"/>
              <a:t>...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75240" cy="922114"/>
          </a:xfrm>
        </p:spPr>
        <p:txBody>
          <a:bodyPr>
            <a:noAutofit/>
          </a:bodyPr>
          <a:lstStyle/>
          <a:p>
            <a:r>
              <a:rPr lang="sl-SI" sz="3600" smtClean="0"/>
              <a:t>Kako se kaže pomembnost Wikipedije?</a:t>
            </a:r>
            <a:endParaRPr lang="sl-SI" sz="3600"/>
          </a:p>
        </p:txBody>
      </p:sp>
      <p:pic>
        <p:nvPicPr>
          <p:cNvPr id="2050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057"/>
            <a:ext cx="8778240" cy="5743575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76056" y="1052736"/>
            <a:ext cx="3898776" cy="136815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smtClean="0"/>
              <a:t>Jeziki tekmujejo med seboj glede na število in kvaliteto gesel na Wikipediji.</a:t>
            </a:r>
            <a:endParaRPr lang="sl-SI" sz="2400"/>
          </a:p>
        </p:txBody>
      </p:sp>
      <p:sp>
        <p:nvSpPr>
          <p:cNvPr id="5" name="Prostoročno 4"/>
          <p:cNvSpPr/>
          <p:nvPr/>
        </p:nvSpPr>
        <p:spPr>
          <a:xfrm>
            <a:off x="-64655" y="6254304"/>
            <a:ext cx="1120007" cy="571369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Civilizacijski kazalci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467544" y="16288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stol.: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prevod biblije (slovenščina je bila na 11. mestu na svetu)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3200" smtClean="0"/>
              <a:t>19. stol.: nacionalna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epopeja ali véliki tekst (Prešernov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2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Krst pri Savici</a:t>
            </a:r>
            <a:r>
              <a:rPr kumimoji="0" lang="sl-SI" sz="3200" b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3200" smtClean="0"/>
              <a:t>90. leta 20. stol.: operacijski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Okna (slovenščina je na 30. mestu)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danes: število in kvaliteta člankov na Wikipediji (slovenščina lani na 38., letos na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40. 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mestu, 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skupini vitalnih jezikov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András Kornai, </a:t>
            </a:r>
            <a:r>
              <a:rPr lang="sl-SI" smtClean="0">
                <a:hlinkClick r:id="rId2"/>
              </a:rPr>
              <a:t>Language death</a:t>
            </a:r>
            <a:r>
              <a:rPr lang="sl-SI" smtClean="0"/>
              <a:t> (Videolectures)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0" y="2708920"/>
            <a:ext cx="3995936" cy="4032448"/>
          </a:xfrm>
        </p:spPr>
        <p:txBody>
          <a:bodyPr>
            <a:normAutofit fontScale="92500" lnSpcReduction="10000"/>
          </a:bodyPr>
          <a:lstStyle/>
          <a:p>
            <a:r>
              <a:rPr lang="sl-SI" smtClean="0"/>
              <a:t>16 velikih jezikov v </a:t>
            </a:r>
            <a:r>
              <a:rPr lang="sl-SI" i="1" smtClean="0"/>
              <a:t>comfort zone</a:t>
            </a:r>
          </a:p>
          <a:p>
            <a:r>
              <a:rPr lang="sl-SI" smtClean="0">
                <a:solidFill>
                  <a:srgbClr val="FF0000"/>
                </a:solidFill>
              </a:rPr>
              <a:t>85 vitalnih jezikov </a:t>
            </a:r>
          </a:p>
          <a:p>
            <a:r>
              <a:rPr lang="sl-SI" smtClean="0"/>
              <a:t>90 jezikov z nejasno usodo</a:t>
            </a:r>
          </a:p>
          <a:p>
            <a:r>
              <a:rPr lang="sl-SI" smtClean="0"/>
              <a:t>22 zgodovinskih jezikov</a:t>
            </a:r>
          </a:p>
          <a:p>
            <a:r>
              <a:rPr lang="sl-SI" smtClean="0"/>
              <a:t>6000 umirajočih jezikov</a:t>
            </a:r>
            <a:endParaRPr lang="sl-S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18" y="836712"/>
            <a:ext cx="49764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076056" y="4769768"/>
            <a:ext cx="3898776" cy="20882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kvaliteto člankov na Wikipediji se meri vitalnost jezikov in njihova sposobnost preživetja. Jeziki brez wikiskupnosti so obsojeni na izumrtje.</a:t>
            </a: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140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Drugačnost Wikipedije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323528" y="1268760"/>
            <a:ext cx="8531225" cy="4495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za njo ne stoji ne država ne mednarodne profitne družbe; slovenska Wikipedija nima nobenega zaposlenega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piscem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 za zaščito svojih avtorskih pravic</a:t>
            </a:r>
          </a:p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sem grejo ljudje zato, da bi kaj prispevali, ne samo da bi kaj vzeli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prispeva lahko vsakdo (emancipatornost, odgovornost)</a:t>
            </a:r>
            <a:endParaRPr lang="sl-SI" sz="3200" smtClean="0">
              <a:solidFill>
                <a:schemeClr val="bg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uveljavlja sodelovanje namesto tekmovalnosti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mednarodna primerljivost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samorefleksivnost (pogovorna stran, historiat gesla)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6135687"/>
            <a:ext cx="4264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2770</TotalTime>
  <Words>1543</Words>
  <Application>Microsoft Office PowerPoint</Application>
  <PresentationFormat>Diaprojekcija na zaslonu (4:3)</PresentationFormat>
  <Paragraphs>185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49" baseType="lpstr">
      <vt:lpstr>Technic</vt:lpstr>
      <vt:lpstr>Wikiji za Webinar E-učenje za visokošolske učitelje in sodelavce</vt:lpstr>
      <vt:lpstr>Razložiti hočem, da ...</vt:lpstr>
      <vt:lpstr>Kaj so wikiji?</vt:lpstr>
      <vt:lpstr>Wikiji neprofitne organizacije Wikimedije zajemajo</vt:lpstr>
      <vt:lpstr>Wikije uporabljajo tudi druga spletišča</vt:lpstr>
      <vt:lpstr>Kako se kaže pomembnost Wikipedije?</vt:lpstr>
      <vt:lpstr>Diapozitiv 7</vt:lpstr>
      <vt:lpstr>András Kornai, Language death (Videolectures)</vt:lpstr>
      <vt:lpstr>Diapozitiv 9</vt:lpstr>
      <vt:lpstr>Diapozitiv 10</vt:lpstr>
      <vt:lpstr>Diapozitiv 11</vt:lpstr>
      <vt:lpstr>Kdo je slehernik, ki piše na Wikipedijo?</vt:lpstr>
      <vt:lpstr>Diapozitiv 13</vt:lpstr>
      <vt:lpstr>Vandaliziranje gesel, primer France Prešeren</vt:lpstr>
      <vt:lpstr>Vandalizem na slovenski Wikipediji pomaga preganjati tudi Tamilec </vt:lpstr>
      <vt:lpstr>Wikipedija je blagoslov za Slovence, ker popravlja negativne poteze nacionalnega značaja</vt:lpstr>
      <vt:lpstr>Diapozitiv 17</vt:lpstr>
      <vt:lpstr>Na pogovorni strani gesel se pisci dogovorimo za najprimernejše formulacije</vt:lpstr>
      <vt:lpstr>V zgodovini strani je vsaka sprememba dokumentirana</vt:lpstr>
      <vt:lpstr>Poglej, če obstaja geslo tudi v drugih jezikih</vt:lpstr>
      <vt:lpstr>Kam po prvo pomoč?</vt:lpstr>
      <vt:lpstr>Wikiji v šoli</vt:lpstr>
      <vt:lpstr>Študentski literarnovedni projekti na Wikipediji</vt:lpstr>
      <vt:lpstr>Diapozitiv 24</vt:lpstr>
      <vt:lpstr>Študentski projekti na Wikiviru</vt:lpstr>
      <vt:lpstr>Diapozitiv 26</vt:lpstr>
      <vt:lpstr>Spletne učilnice na Wikiverzi</vt:lpstr>
      <vt:lpstr>Diapozitiv 28</vt:lpstr>
      <vt:lpstr>Sestava spletne učilnice</vt:lpstr>
      <vt:lpstr>Diapozitiv 30</vt:lpstr>
      <vt:lpstr>Diapozitiv 31</vt:lpstr>
      <vt:lpstr>Diapozitiv 32</vt:lpstr>
      <vt:lpstr>Diapozitiv 33</vt:lpstr>
      <vt:lpstr>Diapozitiv 34</vt:lpstr>
      <vt:lpstr>Učbeniki na Wikiknjigah</vt:lpstr>
      <vt:lpstr>Diapozitiv 36</vt:lpstr>
      <vt:lpstr>Večpredstavno gradivo na Zbirki (Wikimedia Commons)</vt:lpstr>
      <vt:lpstr>Diapozitiv 38</vt:lpstr>
      <vt:lpstr>Diapozitiv 39</vt:lpstr>
      <vt:lpstr>Diapozitiv 40</vt:lpstr>
      <vt:lpstr>Začetniške napake in nesporazumi</vt:lpstr>
      <vt:lpstr>Poseg na Wikiverzo za vajo?</vt:lpstr>
      <vt:lpstr>Delavnica</vt:lpstr>
      <vt:lpstr>Popravi obstoječi članek</vt:lpstr>
      <vt:lpstr>Poenoti citiranje virov v članku</vt:lpstr>
      <vt:lpstr>Dodaj povezavo na Cobiss</vt:lpstr>
      <vt:lpstr>Zakaj prispevati na Wikipedijo?</vt:lpstr>
      <vt:lpstr>Sklep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Wikiji in šola</dc:title>
  <dc:creator>Rec.</dc:creator>
  <cp:lastModifiedBy>Rec.</cp:lastModifiedBy>
  <cp:revision>45</cp:revision>
  <dcterms:created xsi:type="dcterms:W3CDTF">2012-09-27T14:40:57Z</dcterms:created>
  <dcterms:modified xsi:type="dcterms:W3CDTF">2014-03-25T13:58:21Z</dcterms:modified>
</cp:coreProperties>
</file>