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9" r:id="rId13"/>
    <p:sldId id="270" r:id="rId14"/>
    <p:sldId id="271" r:id="rId15"/>
    <p:sldId id="272" r:id="rId16"/>
    <p:sldId id="266" r:id="rId1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sl-SI" smtClean="0"/>
              <a:t>Kliknite, če želite urediti slog naslova matrice</a:t>
            </a:r>
            <a:endParaRPr kumimoji="0" lang="en-US"/>
          </a:p>
        </p:txBody>
      </p:sp>
      <p:sp>
        <p:nvSpPr>
          <p:cNvPr id="3" name="Podnaslov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sl-SI" smtClean="0"/>
              <a:t>Kliknite, če želite urediti slog podnaslova matrice</a:t>
            </a:r>
            <a:endParaRPr kumimoji="0" lang="en-US"/>
          </a:p>
        </p:txBody>
      </p:sp>
      <p:sp>
        <p:nvSpPr>
          <p:cNvPr id="4" name="Ograda datuma 3"/>
          <p:cNvSpPr>
            <a:spLocks noGrp="1"/>
          </p:cNvSpPr>
          <p:nvPr>
            <p:ph type="dt" sz="half" idx="10"/>
          </p:nvPr>
        </p:nvSpPr>
        <p:spPr/>
        <p:txBody>
          <a:bodyPr/>
          <a:lstStyle/>
          <a:p>
            <a:pPr>
              <a:defRPr/>
            </a:pPr>
            <a:fld id="{AD3B5B2A-3438-411A-9309-EEFA6F67FAAC}" type="datetimeFigureOut">
              <a:rPr lang="sl-SI" smtClean="0"/>
              <a:pPr>
                <a:defRPr/>
              </a:pPr>
              <a:t>11.4.2011</a:t>
            </a:fld>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52031FD5-9488-4A49-9C84-7005A37D7909}" type="slidenum">
              <a:rPr lang="sl-SI" smtClean="0"/>
              <a:pPr>
                <a:defRPr/>
              </a:pPr>
              <a:t>‹#›</a:t>
            </a:fld>
            <a:endParaRPr lang="sl-SI"/>
          </a:p>
        </p:txBody>
      </p:sp>
      <p:sp>
        <p:nvSpPr>
          <p:cNvPr id="10" name="Pravokotni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pPr>
              <a:defRPr/>
            </a:pPr>
            <a:fld id="{D8A2D796-D5AC-4540-9547-6A179E5083A1}" type="datetimeFigureOut">
              <a:rPr lang="sl-SI" smtClean="0"/>
              <a:pPr>
                <a:defRPr/>
              </a:pPr>
              <a:t>11.4.2011</a:t>
            </a:fld>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9791EE8B-EC10-48E7-9041-F108C0CDAF0D}" type="slidenum">
              <a:rPr lang="sl-SI" smtClean="0"/>
              <a:pPr>
                <a:defRPr/>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9" name="Pravokotni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Pravokotni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vpični naslov 1"/>
          <p:cNvSpPr>
            <a:spLocks noGrp="1"/>
          </p:cNvSpPr>
          <p:nvPr>
            <p:ph type="title" orient="vert"/>
          </p:nvPr>
        </p:nvSpPr>
        <p:spPr>
          <a:xfrm>
            <a:off x="6781800" y="274640"/>
            <a:ext cx="1905000" cy="5851525"/>
          </a:xfrm>
        </p:spPr>
        <p:txBody>
          <a:bodyPr vert="eaVert"/>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304800"/>
            <a:ext cx="6019800" cy="5851525"/>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pPr>
              <a:defRPr/>
            </a:pPr>
            <a:fld id="{C95D5816-C227-49BB-BDB8-BAA00EF08D16}" type="datetimeFigureOut">
              <a:rPr lang="sl-SI" smtClean="0"/>
              <a:pPr>
                <a:defRPr/>
              </a:pPr>
              <a:t>11.4.2011</a:t>
            </a:fld>
            <a:endParaRPr lang="sl-SI"/>
          </a:p>
        </p:txBody>
      </p:sp>
      <p:sp>
        <p:nvSpPr>
          <p:cNvPr id="5" name="Ograda noge 4"/>
          <p:cNvSpPr>
            <a:spLocks noGrp="1"/>
          </p:cNvSpPr>
          <p:nvPr>
            <p:ph type="ftr" sz="quarter" idx="11"/>
          </p:nvPr>
        </p:nvSpPr>
        <p:spPr>
          <a:xfrm>
            <a:off x="2640597" y="6377459"/>
            <a:ext cx="3836404" cy="365125"/>
          </a:xfrm>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B3A8C067-1C81-455E-AA25-B43280ED6F8E}" type="slidenum">
              <a:rPr lang="sl-SI" smtClean="0"/>
              <a:pPr>
                <a:defRPr/>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155448"/>
            <a:ext cx="8229600" cy="1252728"/>
          </a:xfrm>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pPr>
              <a:defRPr/>
            </a:pPr>
            <a:fld id="{EDA52D84-93FF-413C-ACAF-66EF36BE15AF}" type="datetimeFigureOut">
              <a:rPr lang="sl-SI" smtClean="0"/>
              <a:pPr>
                <a:defRPr/>
              </a:pPr>
              <a:t>11.4.2011</a:t>
            </a:fld>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7B6E1E23-0027-4851-BCBD-6F8E22306827}" type="slidenum">
              <a:rPr lang="sl-SI" smtClean="0"/>
              <a:pPr>
                <a:defRPr/>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Pravokotni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p>
            <a:pPr>
              <a:defRPr/>
            </a:pPr>
            <a:fld id="{DC5344DC-8466-4D27-99BF-A2272913397E}" type="datetimeFigureOut">
              <a:rPr lang="sl-SI" smtClean="0"/>
              <a:pPr>
                <a:defRPr/>
              </a:pPr>
              <a:t>11.4.2011</a:t>
            </a:fld>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8A620168-6AD4-46AD-86E2-D8CB53695BE1}" type="slidenum">
              <a:rPr lang="sl-SI" smtClean="0"/>
              <a:pPr>
                <a:defRPr/>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pPr>
              <a:defRPr/>
            </a:pPr>
            <a:fld id="{46268476-21A3-4DF3-A09F-C214EC1C79D4}" type="datetimeFigureOut">
              <a:rPr lang="sl-SI" smtClean="0"/>
              <a:pPr>
                <a:defRPr/>
              </a:pPr>
              <a:t>11.4.2011</a:t>
            </a:fld>
            <a:endParaRPr lang="sl-SI"/>
          </a:p>
        </p:txBody>
      </p:sp>
      <p:sp>
        <p:nvSpPr>
          <p:cNvPr id="6" name="Ograda noge 5"/>
          <p:cNvSpPr>
            <a:spLocks noGrp="1"/>
          </p:cNvSpPr>
          <p:nvPr>
            <p:ph type="ftr" sz="quarter" idx="11"/>
          </p:nvPr>
        </p:nvSpPr>
        <p:spPr/>
        <p:txBody>
          <a:bodyPr/>
          <a:lstStyle/>
          <a:p>
            <a:pPr>
              <a:defRPr/>
            </a:pPr>
            <a:endParaRPr lang="sl-SI"/>
          </a:p>
        </p:txBody>
      </p:sp>
      <p:sp>
        <p:nvSpPr>
          <p:cNvPr id="7" name="Ograda številke diapozitiva 6"/>
          <p:cNvSpPr>
            <a:spLocks noGrp="1"/>
          </p:cNvSpPr>
          <p:nvPr>
            <p:ph type="sldNum" sz="quarter" idx="12"/>
          </p:nvPr>
        </p:nvSpPr>
        <p:spPr/>
        <p:txBody>
          <a:bodyPr/>
          <a:lstStyle/>
          <a:p>
            <a:pPr>
              <a:defRPr/>
            </a:pPr>
            <a:fld id="{006D7640-7305-4002-A689-5EE489C6B62F}" type="slidenum">
              <a:rPr lang="sl-SI" smtClean="0"/>
              <a:pPr>
                <a:defRPr/>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4" name="Ograda vsebine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besedila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6" name="Ograda vsebine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p>
            <a:pPr>
              <a:defRPr/>
            </a:pPr>
            <a:fld id="{43AD1BB1-5CD6-4676-8DC6-425E817A678D}" type="datetimeFigureOut">
              <a:rPr lang="sl-SI" smtClean="0"/>
              <a:pPr>
                <a:defRPr/>
              </a:pPr>
              <a:t>11.4.2011</a:t>
            </a:fld>
            <a:endParaRPr lang="sl-SI"/>
          </a:p>
        </p:txBody>
      </p:sp>
      <p:sp>
        <p:nvSpPr>
          <p:cNvPr id="8" name="Ograda noge 7"/>
          <p:cNvSpPr>
            <a:spLocks noGrp="1"/>
          </p:cNvSpPr>
          <p:nvPr>
            <p:ph type="ftr" sz="quarter" idx="11"/>
          </p:nvPr>
        </p:nvSpPr>
        <p:spPr/>
        <p:txBody>
          <a:bodyPr/>
          <a:lstStyle/>
          <a:p>
            <a:pPr>
              <a:defRPr/>
            </a:pPr>
            <a:endParaRPr lang="sl-SI"/>
          </a:p>
        </p:txBody>
      </p:sp>
      <p:sp>
        <p:nvSpPr>
          <p:cNvPr id="9" name="Ograda številke diapozitiva 8"/>
          <p:cNvSpPr>
            <a:spLocks noGrp="1"/>
          </p:cNvSpPr>
          <p:nvPr>
            <p:ph type="sldNum" sz="quarter" idx="12"/>
          </p:nvPr>
        </p:nvSpPr>
        <p:spPr/>
        <p:txBody>
          <a:bodyPr/>
          <a:lstStyle/>
          <a:p>
            <a:pPr>
              <a:defRPr/>
            </a:pPr>
            <a:fld id="{55786119-A55F-4F1F-914C-01A5FE991DDF}" type="slidenum">
              <a:rPr lang="sl-SI" smtClean="0"/>
              <a:pPr>
                <a:defRPr/>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pPr>
              <a:defRPr/>
            </a:pPr>
            <a:fld id="{DD48A173-54B8-4FD0-8348-C84B4E8C9111}" type="datetimeFigureOut">
              <a:rPr lang="sl-SI" smtClean="0"/>
              <a:pPr>
                <a:defRPr/>
              </a:pPr>
              <a:t>11.4.2011</a:t>
            </a:fld>
            <a:endParaRPr lang="sl-SI"/>
          </a:p>
        </p:txBody>
      </p:sp>
      <p:sp>
        <p:nvSpPr>
          <p:cNvPr id="4" name="Ograda noge 3"/>
          <p:cNvSpPr>
            <a:spLocks noGrp="1"/>
          </p:cNvSpPr>
          <p:nvPr>
            <p:ph type="ftr" sz="quarter" idx="11"/>
          </p:nvPr>
        </p:nvSpPr>
        <p:spPr/>
        <p:txBody>
          <a:bodyPr/>
          <a:lstStyle/>
          <a:p>
            <a:pPr>
              <a:defRPr/>
            </a:pPr>
            <a:endParaRPr lang="sl-SI"/>
          </a:p>
        </p:txBody>
      </p:sp>
      <p:sp>
        <p:nvSpPr>
          <p:cNvPr id="5" name="Ograda številke diapozitiva 4"/>
          <p:cNvSpPr>
            <a:spLocks noGrp="1"/>
          </p:cNvSpPr>
          <p:nvPr>
            <p:ph type="sldNum" sz="quarter" idx="12"/>
          </p:nvPr>
        </p:nvSpPr>
        <p:spPr/>
        <p:txBody>
          <a:bodyPr/>
          <a:lstStyle/>
          <a:p>
            <a:pPr>
              <a:defRPr/>
            </a:pPr>
            <a:fld id="{7326C7CC-2598-46FE-9302-D5434D15657A}" type="slidenum">
              <a:rPr lang="sl-SI" smtClean="0"/>
              <a:pPr>
                <a:defRPr/>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pPr>
              <a:defRPr/>
            </a:pPr>
            <a:fld id="{CD567834-54FA-4215-A9BF-0488CDF9743A}" type="datetimeFigureOut">
              <a:rPr lang="sl-SI" smtClean="0"/>
              <a:pPr>
                <a:defRPr/>
              </a:pPr>
              <a:t>11.4.2011</a:t>
            </a:fld>
            <a:endParaRPr lang="sl-SI"/>
          </a:p>
        </p:txBody>
      </p:sp>
      <p:sp>
        <p:nvSpPr>
          <p:cNvPr id="3" name="Ograda noge 2"/>
          <p:cNvSpPr>
            <a:spLocks noGrp="1"/>
          </p:cNvSpPr>
          <p:nvPr>
            <p:ph type="ftr" sz="quarter" idx="11"/>
          </p:nvPr>
        </p:nvSpPr>
        <p:spPr/>
        <p:txBody>
          <a:bodyPr/>
          <a:lstStyle/>
          <a:p>
            <a:pPr>
              <a:defRPr/>
            </a:pPr>
            <a:endParaRPr lang="sl-SI"/>
          </a:p>
        </p:txBody>
      </p:sp>
      <p:sp>
        <p:nvSpPr>
          <p:cNvPr id="4" name="Ograda številke diapozitiva 3"/>
          <p:cNvSpPr>
            <a:spLocks noGrp="1"/>
          </p:cNvSpPr>
          <p:nvPr>
            <p:ph type="sldNum" sz="quarter" idx="12"/>
          </p:nvPr>
        </p:nvSpPr>
        <p:spPr/>
        <p:txBody>
          <a:bodyPr/>
          <a:lstStyle/>
          <a:p>
            <a:pPr>
              <a:defRPr/>
            </a:pPr>
            <a:fld id="{FC0090DF-078F-4DE6-9E1C-CBE6A0302920}" type="slidenum">
              <a:rPr lang="sl-SI" smtClean="0"/>
              <a:pPr>
                <a:defRPr/>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vsebine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besedila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p:txBody>
          <a:bodyPr/>
          <a:lstStyle/>
          <a:p>
            <a:pPr>
              <a:defRPr/>
            </a:pPr>
            <a:fld id="{14369707-A4A1-44C3-843F-4600CD732F2B}" type="datetimeFigureOut">
              <a:rPr lang="sl-SI" smtClean="0"/>
              <a:pPr>
                <a:defRPr/>
              </a:pPr>
              <a:t>11.4.2011</a:t>
            </a:fld>
            <a:endParaRPr lang="sl-SI"/>
          </a:p>
        </p:txBody>
      </p:sp>
      <p:sp>
        <p:nvSpPr>
          <p:cNvPr id="6" name="Ograda noge 5"/>
          <p:cNvSpPr>
            <a:spLocks noGrp="1"/>
          </p:cNvSpPr>
          <p:nvPr>
            <p:ph type="ftr" sz="quarter" idx="11"/>
          </p:nvPr>
        </p:nvSpPr>
        <p:spPr/>
        <p:txBody>
          <a:bodyPr/>
          <a:lstStyle/>
          <a:p>
            <a:pPr>
              <a:defRPr/>
            </a:pPr>
            <a:endParaRPr lang="sl-SI"/>
          </a:p>
        </p:txBody>
      </p:sp>
      <p:sp>
        <p:nvSpPr>
          <p:cNvPr id="7" name="Ograda številke diapozitiva 6"/>
          <p:cNvSpPr>
            <a:spLocks noGrp="1"/>
          </p:cNvSpPr>
          <p:nvPr>
            <p:ph type="sldNum" sz="quarter" idx="12"/>
          </p:nvPr>
        </p:nvSpPr>
        <p:spPr/>
        <p:txBody>
          <a:bodyPr/>
          <a:lstStyle/>
          <a:p>
            <a:pPr>
              <a:defRPr/>
            </a:pPr>
            <a:fld id="{E0F5F234-3753-4D59-AF6F-60300C7A540B}" type="slidenum">
              <a:rPr lang="sl-SI" smtClean="0"/>
              <a:pPr>
                <a:defRPr/>
              </a:pPr>
              <a:t>‹#›</a:t>
            </a:fld>
            <a:endParaRPr lang="sl-SI"/>
          </a:p>
        </p:txBody>
      </p:sp>
      <p:sp>
        <p:nvSpPr>
          <p:cNvPr id="12" name="Pravokotni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a:xfrm>
            <a:off x="164592" y="1170432"/>
            <a:ext cx="2523744" cy="201168"/>
          </a:xfrm>
        </p:spPr>
        <p:txBody>
          <a:bodyPr/>
          <a:lstStyle/>
          <a:p>
            <a:pPr>
              <a:defRPr/>
            </a:pPr>
            <a:fld id="{AD5845FD-0EE0-4BB9-99B2-2B0EB0BC9502}" type="datetimeFigureOut">
              <a:rPr lang="sl-SI" smtClean="0"/>
              <a:pPr>
                <a:defRPr/>
              </a:pPr>
              <a:t>11.4.2011</a:t>
            </a:fld>
            <a:endParaRPr lang="sl-SI"/>
          </a:p>
        </p:txBody>
      </p:sp>
      <p:sp>
        <p:nvSpPr>
          <p:cNvPr id="11" name="Pravokotni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Ograda no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sl-SI"/>
          </a:p>
        </p:txBody>
      </p:sp>
      <p:sp>
        <p:nvSpPr>
          <p:cNvPr id="7" name="Ograda številke diapozitiva 6"/>
          <p:cNvSpPr>
            <a:spLocks noGrp="1"/>
          </p:cNvSpPr>
          <p:nvPr>
            <p:ph type="sldNum" sz="quarter" idx="12"/>
          </p:nvPr>
        </p:nvSpPr>
        <p:spPr>
          <a:xfrm>
            <a:off x="8339328" y="1170432"/>
            <a:ext cx="733864" cy="201168"/>
          </a:xfrm>
        </p:spPr>
        <p:txBody>
          <a:bodyPr/>
          <a:lstStyle/>
          <a:p>
            <a:pPr>
              <a:defRPr/>
            </a:pPr>
            <a:fld id="{EF502E6B-602D-4C6F-82DA-51F83472C7CC}" type="slidenum">
              <a:rPr lang="sl-SI" smtClean="0"/>
              <a:pPr>
                <a:defRPr/>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avokotni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Pravokotni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Ograda naslova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4" name="Ograda datum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E37D8D47-48ED-4958-BCDE-E5F684B63221}" type="datetimeFigureOut">
              <a:rPr lang="sl-SI" smtClean="0"/>
              <a:pPr>
                <a:defRPr/>
              </a:pPr>
              <a:t>11.4.2011</a:t>
            </a:fld>
            <a:endParaRPr lang="sl-SI"/>
          </a:p>
        </p:txBody>
      </p:sp>
      <p:sp>
        <p:nvSpPr>
          <p:cNvPr id="5" name="Ograda no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sl-SI"/>
          </a:p>
        </p:txBody>
      </p:sp>
      <p:sp>
        <p:nvSpPr>
          <p:cNvPr id="6" name="Ograda številke diapoz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7558F532-6B95-4EF5-AD08-80FB5F4F0B9E}" type="slidenum">
              <a:rPr lang="sl-SI" smtClean="0"/>
              <a:pPr>
                <a:defRPr/>
              </a:pPr>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File:PercentWikipediasGraph.p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ts.wikimedia.org/SL/Sitemap.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wikipedia.org/wiki/Wikipedija:%C4%8Clanki,_ki_bi_jih_morala_imeti_vsaka_Wikipedija" TargetMode="External"/><Relationship Id="rId2" Type="http://schemas.openxmlformats.org/officeDocument/2006/relationships/hyperlink" Target="http://sl.wikipedia.org/wiki/Wikipedija:Administratorji#Seznam_administratorje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ta.wikimedia.org/wiki/Slovene_student_projects_in_Wikipedia_and_Wikisource" TargetMode="External"/><Relationship Id="rId2" Type="http://schemas.openxmlformats.org/officeDocument/2006/relationships/hyperlink" Target="http://en.wikipedia.org/wiki/Jaron_Lani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utalopedija.org/" TargetMode="External"/><Relationship Id="rId2" Type="http://schemas.openxmlformats.org/officeDocument/2006/relationships/hyperlink" Target="http://sl.wikipedia.org/wiki/Zdravljica" TargetMode="External"/><Relationship Id="rId1" Type="http://schemas.openxmlformats.org/officeDocument/2006/relationships/slideLayout" Target="../slideLayouts/slideLayout2.xml"/><Relationship Id="rId4" Type="http://schemas.openxmlformats.org/officeDocument/2006/relationships/hyperlink" Target="http://de.uncyclopedia.org/wiki/Hauptseit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l.wikipedia.org/wiki/Josef_Friedrich_Perkoni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l.wikisource.org/wiki/Teksti_za_prvi_letnik_slovenistov_2010/11" TargetMode="External"/><Relationship Id="rId3" Type="http://schemas.openxmlformats.org/officeDocument/2006/relationships/hyperlink" Target="http://sl.wikipedia.org/wiki/Wikipedija:WikiProjekt%20Slovenska_literarna_veda" TargetMode="External"/><Relationship Id="rId7" Type="http://schemas.openxmlformats.org/officeDocument/2006/relationships/hyperlink" Target="http://sl.wikisource.org/wiki/Wikivir:Slovenska_leposlovna_klasika" TargetMode="External"/><Relationship Id="rId2" Type="http://schemas.openxmlformats.org/officeDocument/2006/relationships/hyperlink" Target="http://sl.wikipedia.org/wiki/Wikiprojekt" TargetMode="External"/><Relationship Id="rId1" Type="http://schemas.openxmlformats.org/officeDocument/2006/relationships/slideLayout" Target="../slideLayouts/slideLayout2.xml"/><Relationship Id="rId6" Type="http://schemas.openxmlformats.org/officeDocument/2006/relationships/hyperlink" Target="http://sl.wikipedia.org/wiki/Wikipedija:WikiProjekt_Bibliotekarji_o_romanih" TargetMode="External"/><Relationship Id="rId11" Type="http://schemas.openxmlformats.org/officeDocument/2006/relationships/hyperlink" Target="http://sl.wikibooks.org/wiki/Slovenska_knji%C5%BEevnost_1965%E2%80%932015" TargetMode="External"/><Relationship Id="rId5" Type="http://schemas.openxmlformats.org/officeDocument/2006/relationships/hyperlink" Target="http://sl.wikipedia.org/wiki/Wikipedija:WikiProjekt_Slovenska_mladinska_knji%C5%BEevnost" TargetMode="External"/><Relationship Id="rId10" Type="http://schemas.openxmlformats.org/officeDocument/2006/relationships/hyperlink" Target="http://sl.wikipedia.org/wiki/Portal:Literatura" TargetMode="External"/><Relationship Id="rId4" Type="http://schemas.openxmlformats.org/officeDocument/2006/relationships/hyperlink" Target="http://sl.wikipedia.org/wiki/Wikipedija:WikiProjekt_Slovenska_literarna_gesla_v_drugih_Wikipedijah" TargetMode="External"/><Relationship Id="rId9" Type="http://schemas.openxmlformats.org/officeDocument/2006/relationships/hyperlink" Target="http://beta.wikiversity.org/wiki/Uvod_v_%C5%A1tudij_slovenske_knji%C5%BEevnosti_E_2010/11"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l.wikipedia.org/wiki/Wikipedija:Urejanje_stran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slov 1"/>
          <p:cNvSpPr>
            <a:spLocks noGrp="1"/>
          </p:cNvSpPr>
          <p:nvPr>
            <p:ph type="ctrTitle"/>
          </p:nvPr>
        </p:nvSpPr>
        <p:spPr/>
        <p:txBody>
          <a:bodyPr/>
          <a:lstStyle/>
          <a:p>
            <a:pPr eaLnBrk="1" hangingPunct="1"/>
            <a:r>
              <a:rPr lang="sl-SI" b="1" smtClean="0"/>
              <a:t>Wikipedija in njena žlahta za seminarsko rabo</a:t>
            </a:r>
            <a:endParaRPr lang="sl-SI" smtClean="0"/>
          </a:p>
        </p:txBody>
      </p:sp>
      <p:sp>
        <p:nvSpPr>
          <p:cNvPr id="3" name="Podnaslov 2"/>
          <p:cNvSpPr>
            <a:spLocks noGrp="1"/>
          </p:cNvSpPr>
          <p:nvPr>
            <p:ph type="subTitle" idx="1"/>
          </p:nvPr>
        </p:nvSpPr>
        <p:spPr/>
        <p:txBody>
          <a:bodyPr rtlCol="0">
            <a:normAutofit/>
          </a:bodyPr>
          <a:lstStyle/>
          <a:p>
            <a:pPr algn="r" eaLnBrk="1" fontAlgn="auto" hangingPunct="1">
              <a:spcAft>
                <a:spcPts val="0"/>
              </a:spcAft>
              <a:buFont typeface="Arial" pitchFamily="34" charset="0"/>
              <a:buNone/>
              <a:defRPr/>
            </a:pPr>
            <a:endParaRPr lang="sl-SI" smtClean="0"/>
          </a:p>
          <a:p>
            <a:pPr algn="r" eaLnBrk="1" fontAlgn="auto" hangingPunct="1">
              <a:spcAft>
                <a:spcPts val="0"/>
              </a:spcAft>
              <a:buFont typeface="Arial" pitchFamily="34" charset="0"/>
              <a:buNone/>
              <a:defRPr/>
            </a:pPr>
            <a:endParaRPr lang="sl-SI" smtClean="0"/>
          </a:p>
          <a:p>
            <a:pPr algn="r" eaLnBrk="1" fontAlgn="auto" hangingPunct="1">
              <a:spcAft>
                <a:spcPts val="0"/>
              </a:spcAft>
              <a:buFont typeface="Arial" pitchFamily="34" charset="0"/>
              <a:buNone/>
              <a:defRPr/>
            </a:pPr>
            <a:r>
              <a:rPr lang="sl-SI" sz="2000" smtClean="0"/>
              <a:t>Miran Hladnik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p:cNvSpPr>
            <a:spLocks noGrp="1"/>
          </p:cNvSpPr>
          <p:nvPr>
            <p:ph type="title"/>
          </p:nvPr>
        </p:nvSpPr>
        <p:spPr/>
        <p:txBody>
          <a:bodyPr/>
          <a:lstStyle/>
          <a:p>
            <a:pPr eaLnBrk="1" hangingPunct="1"/>
            <a:r>
              <a:rPr lang="sl-SI" smtClean="0"/>
              <a:t>Principi</a:t>
            </a:r>
          </a:p>
        </p:txBody>
      </p:sp>
      <p:sp>
        <p:nvSpPr>
          <p:cNvPr id="11267" name="Ograda vsebine 2"/>
          <p:cNvSpPr>
            <a:spLocks noGrp="1"/>
          </p:cNvSpPr>
          <p:nvPr>
            <p:ph idx="1"/>
          </p:nvPr>
        </p:nvSpPr>
        <p:spPr/>
        <p:txBody>
          <a:bodyPr/>
          <a:lstStyle/>
          <a:p>
            <a:pPr eaLnBrk="1" hangingPunct="1">
              <a:spcBef>
                <a:spcPts val="600"/>
              </a:spcBef>
              <a:spcAft>
                <a:spcPts val="600"/>
              </a:spcAft>
            </a:pPr>
            <a:r>
              <a:rPr lang="sl-SI" smtClean="0"/>
              <a:t>Leksikonski slog</a:t>
            </a:r>
          </a:p>
          <a:p>
            <a:pPr eaLnBrk="1" hangingPunct="1">
              <a:spcBef>
                <a:spcPts val="600"/>
              </a:spcBef>
              <a:spcAft>
                <a:spcPts val="600"/>
              </a:spcAft>
            </a:pPr>
            <a:r>
              <a:rPr lang="sl-SI" smtClean="0"/>
              <a:t>Konsenzualnost, kooperativnost, toleranca</a:t>
            </a:r>
          </a:p>
          <a:p>
            <a:pPr eaLnBrk="1" hangingPunct="1">
              <a:spcBef>
                <a:spcPts val="600"/>
              </a:spcBef>
              <a:spcAft>
                <a:spcPts val="600"/>
              </a:spcAft>
            </a:pPr>
            <a:r>
              <a:rPr lang="sl-SI" smtClean="0"/>
              <a:t>Navajanje virov</a:t>
            </a:r>
          </a:p>
          <a:p>
            <a:pPr eaLnBrk="1" hangingPunct="1">
              <a:spcBef>
                <a:spcPts val="600"/>
              </a:spcBef>
              <a:spcAft>
                <a:spcPts val="600"/>
              </a:spcAft>
            </a:pPr>
            <a:r>
              <a:rPr lang="sl-SI" smtClean="0"/>
              <a:t>Občutljivost za avtorsko lastnino</a:t>
            </a:r>
          </a:p>
          <a:p>
            <a:pPr eaLnBrk="1" hangingPunct="1">
              <a:spcBef>
                <a:spcPts val="600"/>
              </a:spcBef>
              <a:spcAft>
                <a:spcPts val="600"/>
              </a:spcAft>
            </a:pPr>
            <a:r>
              <a:rPr lang="sl-SI" smtClean="0"/>
              <a:t>Ne piši o samem </a:t>
            </a:r>
            <a:r>
              <a:rPr lang="sl-SI" smtClean="0"/>
              <a:t>sebi</a:t>
            </a:r>
            <a:endParaRPr lang="sl-SI"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p:cNvSpPr>
            <a:spLocks noGrp="1"/>
          </p:cNvSpPr>
          <p:nvPr>
            <p:ph type="title"/>
          </p:nvPr>
        </p:nvSpPr>
        <p:spPr/>
        <p:txBody>
          <a:bodyPr/>
          <a:lstStyle/>
          <a:p>
            <a:pPr eaLnBrk="1" hangingPunct="1"/>
            <a:r>
              <a:rPr lang="sl-SI" smtClean="0"/>
              <a:t>Delavnica</a:t>
            </a:r>
          </a:p>
        </p:txBody>
      </p:sp>
      <p:sp>
        <p:nvSpPr>
          <p:cNvPr id="3" name="Ograda vsebine 2"/>
          <p:cNvSpPr>
            <a:spLocks noGrp="1"/>
          </p:cNvSpPr>
          <p:nvPr>
            <p:ph idx="1"/>
          </p:nvPr>
        </p:nvSpPr>
        <p:spPr/>
        <p:txBody>
          <a:bodyPr rtlCol="0">
            <a:normAutofit/>
          </a:bodyPr>
          <a:lstStyle/>
          <a:p>
            <a:pPr eaLnBrk="1" fontAlgn="auto" hangingPunct="1">
              <a:spcBef>
                <a:spcPts val="600"/>
              </a:spcBef>
              <a:spcAft>
                <a:spcPts val="600"/>
              </a:spcAft>
              <a:buFont typeface="Arial" pitchFamily="34" charset="0"/>
              <a:buChar char="•"/>
              <a:defRPr/>
            </a:pPr>
            <a:r>
              <a:rPr lang="sl-SI" smtClean="0"/>
              <a:t>Prijavi se </a:t>
            </a:r>
            <a:r>
              <a:rPr lang="sl-SI" smtClean="0"/>
              <a:t>(ali pa tudi ne)</a:t>
            </a:r>
          </a:p>
          <a:p>
            <a:pPr eaLnBrk="1" fontAlgn="auto" hangingPunct="1">
              <a:spcBef>
                <a:spcPts val="600"/>
              </a:spcBef>
              <a:spcAft>
                <a:spcPts val="600"/>
              </a:spcAft>
              <a:buFont typeface="Arial" pitchFamily="34" charset="0"/>
              <a:buChar char="•"/>
              <a:defRPr/>
            </a:pPr>
            <a:r>
              <a:rPr lang="sl-SI" smtClean="0"/>
              <a:t>Popravljanje in dopolnjevanje obstoječih gesel oz. škrbin (stub)</a:t>
            </a:r>
          </a:p>
          <a:p>
            <a:pPr eaLnBrk="1" fontAlgn="auto" hangingPunct="1">
              <a:spcBef>
                <a:spcPts val="600"/>
              </a:spcBef>
              <a:spcAft>
                <a:spcPts val="600"/>
              </a:spcAft>
              <a:buFont typeface="Arial" pitchFamily="34" charset="0"/>
              <a:buChar char="•"/>
              <a:defRPr/>
            </a:pPr>
            <a:r>
              <a:rPr lang="sl-SI" smtClean="0"/>
              <a:t>Kreiranje novega </a:t>
            </a:r>
            <a:r>
              <a:rPr lang="sl-SI" smtClean="0"/>
              <a:t>gesla</a:t>
            </a:r>
            <a:endParaRPr lang="sl-SI" smtClean="0"/>
          </a:p>
          <a:p>
            <a:pPr eaLnBrk="1" fontAlgn="auto" hangingPunct="1">
              <a:spcBef>
                <a:spcPts val="600"/>
              </a:spcBef>
              <a:spcAft>
                <a:spcPts val="600"/>
              </a:spcAft>
              <a:buFont typeface="Arial" pitchFamily="34" charset="0"/>
              <a:buChar char="•"/>
              <a:defRPr/>
            </a:pPr>
            <a:r>
              <a:rPr lang="sl-SI" smtClean="0"/>
              <a:t>Kopiranje teksta </a:t>
            </a:r>
            <a:r>
              <a:rPr lang="sl-SI" smtClean="0"/>
              <a:t>v WP in njegovo </a:t>
            </a:r>
            <a:r>
              <a:rPr lang="sl-SI" smtClean="0"/>
              <a:t>urejanje</a:t>
            </a:r>
          </a:p>
          <a:p>
            <a:pPr eaLnBrk="1" fontAlgn="auto" hangingPunct="1">
              <a:spcBef>
                <a:spcPts val="600"/>
              </a:spcBef>
              <a:spcAft>
                <a:spcPts val="600"/>
              </a:spcAft>
              <a:buFont typeface="Arial" pitchFamily="34" charset="0"/>
              <a:buChar char="•"/>
              <a:defRPr/>
            </a:pPr>
            <a:r>
              <a:rPr lang="sl-SI" smtClean="0"/>
              <a:t>Koordinacija </a:t>
            </a:r>
            <a:r>
              <a:rPr lang="sl-SI" smtClean="0"/>
              <a:t>med gesli: kategorizacija, seznami, mednarodne </a:t>
            </a:r>
            <a:r>
              <a:rPr lang="sl-SI" smtClean="0"/>
              <a:t>povezave</a:t>
            </a:r>
            <a:endParaRPr lang="sl-SI"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mtClean="0"/>
              <a:t>Viri </a:t>
            </a:r>
            <a:r>
              <a:rPr lang="sl-SI" smtClean="0"/>
              <a:t>za </a:t>
            </a:r>
            <a:r>
              <a:rPr lang="sl-SI" smtClean="0"/>
              <a:t>pisanje </a:t>
            </a:r>
            <a:r>
              <a:rPr lang="sl-SI" smtClean="0"/>
              <a:t>slovenskih enciklopedičnih člankov</a:t>
            </a:r>
            <a:endParaRPr lang="sl-SI"/>
          </a:p>
        </p:txBody>
      </p:sp>
      <p:sp>
        <p:nvSpPr>
          <p:cNvPr id="3" name="Ograda vsebine 2"/>
          <p:cNvSpPr>
            <a:spLocks noGrp="1"/>
          </p:cNvSpPr>
          <p:nvPr>
            <p:ph idx="1"/>
          </p:nvPr>
        </p:nvSpPr>
        <p:spPr/>
        <p:txBody>
          <a:bodyPr>
            <a:normAutofit fontScale="77500" lnSpcReduction="20000"/>
          </a:bodyPr>
          <a:lstStyle/>
          <a:p>
            <a:r>
              <a:rPr lang="sl-SI" smtClean="0"/>
              <a:t>ES, SBL, PSBL</a:t>
            </a:r>
          </a:p>
          <a:p>
            <a:r>
              <a:rPr lang="sl-SI" smtClean="0"/>
              <a:t>SSKJ, </a:t>
            </a:r>
            <a:r>
              <a:rPr lang="sl-SI" smtClean="0"/>
              <a:t>etimološki </a:t>
            </a:r>
            <a:r>
              <a:rPr lang="sl-SI" smtClean="0"/>
              <a:t>slovar</a:t>
            </a:r>
            <a:endParaRPr lang="sl-SI" smtClean="0"/>
          </a:p>
          <a:p>
            <a:r>
              <a:rPr lang="sl-SI" smtClean="0"/>
              <a:t>Leksikoni Slovenska književnost, Literatura, Rečnik književnih termina</a:t>
            </a:r>
          </a:p>
          <a:p>
            <a:r>
              <a:rPr lang="sl-SI" smtClean="0"/>
              <a:t>Diplomske </a:t>
            </a:r>
            <a:r>
              <a:rPr lang="sl-SI" smtClean="0"/>
              <a:t>naloge iz slovenske književnosti</a:t>
            </a:r>
          </a:p>
          <a:p>
            <a:r>
              <a:rPr lang="sl-SI" smtClean="0"/>
              <a:t>Druge </a:t>
            </a:r>
            <a:r>
              <a:rPr lang="sl-SI" smtClean="0"/>
              <a:t>podatkovne </a:t>
            </a:r>
            <a:r>
              <a:rPr lang="sl-SI" smtClean="0"/>
              <a:t>zbirke </a:t>
            </a:r>
            <a:r>
              <a:rPr lang="sl-SI" smtClean="0"/>
              <a:t>(kmečka povest, zgodovinski roman)</a:t>
            </a:r>
            <a:endParaRPr lang="sl-SI" smtClean="0"/>
          </a:p>
          <a:p>
            <a:r>
              <a:rPr lang="sl-SI" smtClean="0"/>
              <a:t>Cobiss</a:t>
            </a:r>
          </a:p>
          <a:p>
            <a:r>
              <a:rPr lang="sl-SI" smtClean="0"/>
              <a:t>Nova beseda</a:t>
            </a:r>
          </a:p>
          <a:p>
            <a:r>
              <a:rPr lang="sl-SI" smtClean="0"/>
              <a:t>dLib</a:t>
            </a:r>
          </a:p>
          <a:p>
            <a:r>
              <a:rPr lang="sl-SI" smtClean="0"/>
              <a:t>Googlove </a:t>
            </a:r>
            <a:r>
              <a:rPr lang="sl-SI" smtClean="0"/>
              <a:t>slike</a:t>
            </a:r>
          </a:p>
          <a:p>
            <a:r>
              <a:rPr lang="sl-SI" smtClean="0"/>
              <a:t>Najdi.si </a:t>
            </a:r>
            <a:r>
              <a:rPr lang="sl-SI" smtClean="0"/>
              <a:t>za </a:t>
            </a:r>
            <a:r>
              <a:rPr lang="sl-SI" smtClean="0"/>
              <a:t>ugotavljanje frekvence konkurenčnih termionov</a:t>
            </a:r>
          </a:p>
          <a:p>
            <a:r>
              <a:rPr lang="sl-SI" smtClean="0"/>
              <a:t>tuje Wikipedije, drugi internetni viri</a:t>
            </a:r>
            <a:endParaRPr lang="sl-SI"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mtClean="0"/>
              <a:t>Na </a:t>
            </a:r>
            <a:r>
              <a:rPr lang="sl-SI" smtClean="0"/>
              <a:t>napakah se učimo</a:t>
            </a:r>
            <a:endParaRPr lang="sl-SI"/>
          </a:p>
        </p:txBody>
      </p:sp>
      <p:sp>
        <p:nvSpPr>
          <p:cNvPr id="3" name="Ograda vsebine 2"/>
          <p:cNvSpPr>
            <a:spLocks noGrp="1"/>
          </p:cNvSpPr>
          <p:nvPr>
            <p:ph idx="1"/>
          </p:nvPr>
        </p:nvSpPr>
        <p:spPr/>
        <p:txBody>
          <a:bodyPr/>
          <a:lstStyle/>
          <a:p>
            <a:r>
              <a:rPr lang="sl-SI" smtClean="0"/>
              <a:t>Kopiranje iz virov v WP brez sprememb</a:t>
            </a:r>
          </a:p>
          <a:p>
            <a:r>
              <a:rPr lang="sl-SI" smtClean="0"/>
              <a:t>Preveč </a:t>
            </a:r>
            <a:r>
              <a:rPr lang="sl-SI" smtClean="0"/>
              <a:t>ali premalo seznamov</a:t>
            </a:r>
          </a:p>
          <a:p>
            <a:r>
              <a:rPr lang="sl-SI" smtClean="0"/>
              <a:t>Urejenost </a:t>
            </a:r>
            <a:r>
              <a:rPr lang="sl-SI" smtClean="0"/>
              <a:t>seznamov (ABC, kronološko)</a:t>
            </a:r>
          </a:p>
          <a:p>
            <a:r>
              <a:rPr lang="sl-SI" smtClean="0"/>
              <a:t>Razdrobljenost </a:t>
            </a:r>
            <a:r>
              <a:rPr lang="sl-SI" smtClean="0"/>
              <a:t>na odstavke ali poglavja</a:t>
            </a:r>
          </a:p>
          <a:p>
            <a:r>
              <a:rPr lang="sl-SI" smtClean="0"/>
              <a:t>Navajanje </a:t>
            </a:r>
            <a:r>
              <a:rPr lang="sl-SI" smtClean="0"/>
              <a:t>spletnih naslovov</a:t>
            </a:r>
          </a:p>
          <a:p>
            <a:r>
              <a:rPr lang="sl-SI" smtClean="0"/>
              <a:t>Intewikiji</a:t>
            </a:r>
            <a:endParaRPr lang="sl-SI" smtClean="0"/>
          </a:p>
          <a:p>
            <a:r>
              <a:rPr lang="sl-SI" smtClean="0"/>
              <a:t>Kategorizacija</a:t>
            </a:r>
            <a:endParaRPr lang="sl-SI" smtClean="0"/>
          </a:p>
          <a:p>
            <a:r>
              <a:rPr lang="sl-SI" smtClean="0"/>
              <a:t>Preusmeritev </a:t>
            </a:r>
            <a:r>
              <a:rPr lang="sl-SI" smtClean="0"/>
              <a:t>z </a:t>
            </a:r>
            <a:r>
              <a:rPr lang="sl-SI" smtClean="0"/>
              <a:t>alternativnih </a:t>
            </a:r>
            <a:r>
              <a:rPr lang="sl-SI" smtClean="0"/>
              <a:t>gesel</a:t>
            </a:r>
            <a:endParaRPr lang="sl-SI" smtClean="0"/>
          </a:p>
          <a:p>
            <a:r>
              <a:rPr lang="sl-SI" smtClean="0"/>
              <a:t>Manjkajoče povezave na Cobiss ID</a:t>
            </a:r>
            <a:endParaRPr lang="sl-SI"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Janez Nepomuk Primic</a:t>
            </a:r>
            <a:endParaRPr lang="sl-SI"/>
          </a:p>
        </p:txBody>
      </p:sp>
      <p:sp>
        <p:nvSpPr>
          <p:cNvPr id="3" name="Ograda vsebine 2"/>
          <p:cNvSpPr>
            <a:spLocks noGrp="1"/>
          </p:cNvSpPr>
          <p:nvPr>
            <p:ph idx="1"/>
          </p:nvPr>
        </p:nvSpPr>
        <p:spPr/>
        <p:txBody>
          <a:bodyPr/>
          <a:lstStyle/>
          <a:p>
            <a:r>
              <a:rPr lang="sl-SI" smtClean="0"/>
              <a:t>Historiat: 2004 predlagan za brisanje zaradi možne kršitve avtorskih pravic</a:t>
            </a:r>
          </a:p>
          <a:p>
            <a:r>
              <a:rPr lang="sl-SI" smtClean="0"/>
              <a:t>Popravki pravopisne in stilistične narave</a:t>
            </a:r>
          </a:p>
          <a:p>
            <a:endParaRPr lang="sl-SI" smtClean="0"/>
          </a:p>
          <a:p>
            <a:endParaRPr lang="sl-SI" smtClean="0"/>
          </a:p>
          <a:p>
            <a:endParaRPr lang="sl-SI" smtClean="0"/>
          </a:p>
          <a:p>
            <a:endParaRPr lang="sl-SI"/>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Jernej Kopitar</a:t>
            </a:r>
            <a:endParaRPr lang="sl-SI"/>
          </a:p>
        </p:txBody>
      </p:sp>
      <p:sp>
        <p:nvSpPr>
          <p:cNvPr id="3" name="Ograda vsebine 2"/>
          <p:cNvSpPr>
            <a:spLocks noGrp="1"/>
          </p:cNvSpPr>
          <p:nvPr>
            <p:ph idx="1"/>
          </p:nvPr>
        </p:nvSpPr>
        <p:spPr/>
        <p:txBody>
          <a:bodyPr/>
          <a:lstStyle/>
          <a:p>
            <a:r>
              <a:rPr lang="sl-SI" smtClean="0"/>
              <a:t>Historiat: 20. aprila 2010 je administrator opazil kršenje avtorskih pravic, 13. julija 2010 je sporno vsebino gesla odstranil</a:t>
            </a:r>
          </a:p>
          <a:p>
            <a:r>
              <a:rPr lang="sl-SI" smtClean="0"/>
              <a:t>Slovensko geslo je zdaj po dolžini med 15 drugimi na dnu</a:t>
            </a:r>
          </a:p>
          <a:p>
            <a:r>
              <a:rPr lang="sl-SI" smtClean="0"/>
              <a:t>Dopolnimo geslo z izbrisano vsebino, tako da jo prej modificiramo</a:t>
            </a:r>
          </a:p>
          <a:p>
            <a:endParaRPr lang="sl-S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p:cNvSpPr>
            <a:spLocks noGrp="1"/>
          </p:cNvSpPr>
          <p:nvPr>
            <p:ph type="title"/>
          </p:nvPr>
        </p:nvSpPr>
        <p:spPr/>
        <p:txBody>
          <a:bodyPr/>
          <a:lstStyle/>
          <a:p>
            <a:pPr eaLnBrk="1" hangingPunct="1"/>
            <a:r>
              <a:rPr lang="sl-SI" smtClean="0"/>
              <a:t>Sklep</a:t>
            </a:r>
          </a:p>
        </p:txBody>
      </p:sp>
      <p:sp>
        <p:nvSpPr>
          <p:cNvPr id="3" name="Ograda vsebine 2"/>
          <p:cNvSpPr>
            <a:spLocks noGrp="1"/>
          </p:cNvSpPr>
          <p:nvPr>
            <p:ph idx="1"/>
          </p:nvPr>
        </p:nvSpPr>
        <p:spPr/>
        <p:txBody>
          <a:bodyPr rtlCol="0">
            <a:normAutofit lnSpcReduction="10000"/>
          </a:bodyPr>
          <a:lstStyle/>
          <a:p>
            <a:pPr indent="0" eaLnBrk="1" fontAlgn="auto" hangingPunct="1">
              <a:spcAft>
                <a:spcPts val="0"/>
              </a:spcAft>
              <a:buNone/>
              <a:defRPr/>
            </a:pPr>
            <a:r>
              <a:rPr lang="sl-SI" smtClean="0"/>
              <a:t>Zdi se mi, da ne pretiravam, ko trdim, da je od angažmaja </a:t>
            </a:r>
            <a:r>
              <a:rPr lang="sl-SI" smtClean="0"/>
              <a:t>na WP odvisno </a:t>
            </a:r>
            <a:r>
              <a:rPr lang="sl-SI" smtClean="0"/>
              <a:t>naše strokovno preživetje (gre za dejanski vpliv na iskalce informacij in ne na šolski geto). Zato apeliram, da v WP in podobnih projektih ugledamo enkratno priložnost za promocijo svojega dela, ne pa njegovega sovražnika. Samo od nas je odvisno, ali bomo to priložnost izkoristili ali jo bomo prepustili vitalnejšim posameznikom in strokam.</a:t>
            </a:r>
          </a:p>
          <a:p>
            <a:pPr eaLnBrk="1" fontAlgn="auto" hangingPunct="1">
              <a:spcAft>
                <a:spcPts val="0"/>
              </a:spcAft>
              <a:buFont typeface="Arial" pitchFamily="34" charset="0"/>
              <a:buChar char="•"/>
              <a:defRPr/>
            </a:pPr>
            <a:endParaRPr lang="sl-SI"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slov 1"/>
          <p:cNvSpPr>
            <a:spLocks noGrp="1"/>
          </p:cNvSpPr>
          <p:nvPr>
            <p:ph type="title"/>
          </p:nvPr>
        </p:nvSpPr>
        <p:spPr/>
        <p:txBody>
          <a:bodyPr/>
          <a:lstStyle/>
          <a:p>
            <a:pPr eaLnBrk="1" hangingPunct="1"/>
            <a:r>
              <a:rPr lang="sl-SI" smtClean="0"/>
              <a:t>Splošno</a:t>
            </a:r>
          </a:p>
        </p:txBody>
      </p:sp>
      <p:sp>
        <p:nvSpPr>
          <p:cNvPr id="3075" name="Ograda vsebine 2"/>
          <p:cNvSpPr>
            <a:spLocks noGrp="1"/>
          </p:cNvSpPr>
          <p:nvPr>
            <p:ph idx="1"/>
          </p:nvPr>
        </p:nvSpPr>
        <p:spPr/>
        <p:txBody>
          <a:bodyPr>
            <a:normAutofit/>
          </a:bodyPr>
          <a:lstStyle/>
          <a:p>
            <a:pPr eaLnBrk="1" hangingPunct="1">
              <a:lnSpc>
                <a:spcPct val="80000"/>
              </a:lnSpc>
              <a:spcBef>
                <a:spcPts val="600"/>
              </a:spcBef>
              <a:spcAft>
                <a:spcPts val="600"/>
              </a:spcAft>
            </a:pPr>
            <a:r>
              <a:rPr lang="sl-SI" smtClean="0"/>
              <a:t>Pri iskanju </a:t>
            </a:r>
            <a:r>
              <a:rPr lang="sl-SI" smtClean="0"/>
              <a:t>informacij po spletu </a:t>
            </a:r>
            <a:r>
              <a:rPr lang="sl-SI" smtClean="0"/>
              <a:t>so na </a:t>
            </a:r>
            <a:r>
              <a:rPr lang="sl-SI" smtClean="0"/>
              <a:t>prvem mestu </a:t>
            </a:r>
            <a:r>
              <a:rPr lang="sl-SI" smtClean="0"/>
              <a:t>zadetki </a:t>
            </a:r>
            <a:r>
              <a:rPr lang="sl-SI" smtClean="0"/>
              <a:t>z WP.</a:t>
            </a:r>
          </a:p>
          <a:p>
            <a:pPr eaLnBrk="1" hangingPunct="1">
              <a:lnSpc>
                <a:spcPct val="80000"/>
              </a:lnSpc>
              <a:spcBef>
                <a:spcPts val="600"/>
              </a:spcBef>
              <a:spcAft>
                <a:spcPts val="600"/>
              </a:spcAft>
            </a:pPr>
            <a:r>
              <a:rPr lang="sl-SI" smtClean="0"/>
              <a:t>Slovenska WP: </a:t>
            </a:r>
            <a:r>
              <a:rPr lang="sl-SI" b="1" smtClean="0"/>
              <a:t>105.000</a:t>
            </a:r>
            <a:r>
              <a:rPr lang="sl-SI" smtClean="0"/>
              <a:t> gesel od leta 2002. </a:t>
            </a:r>
          </a:p>
          <a:p>
            <a:pPr eaLnBrk="1" hangingPunct="1">
              <a:lnSpc>
                <a:spcPct val="80000"/>
              </a:lnSpc>
              <a:spcBef>
                <a:spcPts val="600"/>
              </a:spcBef>
              <a:spcAft>
                <a:spcPts val="600"/>
              </a:spcAft>
            </a:pPr>
            <a:r>
              <a:rPr lang="sl-SI" smtClean="0"/>
              <a:t>Za primerjavo: Enciklopedija Slovenije 1000 gesel v 16. zvezkih, angl. WP 3.560.000 gesel, Britannica 228.000 gesel.</a:t>
            </a:r>
          </a:p>
          <a:p>
            <a:pPr eaLnBrk="1" hangingPunct="1">
              <a:lnSpc>
                <a:spcPct val="80000"/>
              </a:lnSpc>
              <a:spcBef>
                <a:spcPts val="600"/>
              </a:spcBef>
              <a:spcAft>
                <a:spcPts val="600"/>
              </a:spcAft>
            </a:pPr>
            <a:r>
              <a:rPr lang="sl-SI" b="1" smtClean="0"/>
              <a:t>279 jezikov, skupaj 17 mio člankov </a:t>
            </a:r>
            <a:r>
              <a:rPr lang="sl-SI" smtClean="0"/>
              <a:t>(angl. del je 21 % in pada! gl. </a:t>
            </a:r>
            <a:r>
              <a:rPr lang="sl-SI" smtClean="0">
                <a:hlinkClick r:id="rId2"/>
              </a:rPr>
              <a:t>graf</a:t>
            </a:r>
            <a:r>
              <a:rPr lang="sl-SI" smtClean="0"/>
              <a:t>). </a:t>
            </a:r>
            <a:endParaRPr lang="sl-SI" smtClean="0"/>
          </a:p>
          <a:p>
            <a:pPr eaLnBrk="1" hangingPunct="1">
              <a:lnSpc>
                <a:spcPct val="80000"/>
              </a:lnSpc>
              <a:spcBef>
                <a:spcPts val="600"/>
              </a:spcBef>
              <a:spcAft>
                <a:spcPts val="600"/>
              </a:spcAft>
            </a:pPr>
            <a:r>
              <a:rPr lang="sl-SI" smtClean="0"/>
              <a:t>Kaj je z ostalimi 6000 jeziki, ki se ne pišejo?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slov 1"/>
          <p:cNvSpPr>
            <a:spLocks noGrp="1"/>
          </p:cNvSpPr>
          <p:nvPr>
            <p:ph type="title"/>
          </p:nvPr>
        </p:nvSpPr>
        <p:spPr/>
        <p:txBody>
          <a:bodyPr/>
          <a:lstStyle/>
          <a:p>
            <a:pPr eaLnBrk="1" hangingPunct="1"/>
            <a:r>
              <a:rPr lang="sl-SI" smtClean="0"/>
              <a:t>Branje in pisanje gesel</a:t>
            </a:r>
          </a:p>
        </p:txBody>
      </p:sp>
      <p:sp>
        <p:nvSpPr>
          <p:cNvPr id="3" name="Ograda vsebine 2"/>
          <p:cNvSpPr>
            <a:spLocks noGrp="1"/>
          </p:cNvSpPr>
          <p:nvPr>
            <p:ph idx="1"/>
          </p:nvPr>
        </p:nvSpPr>
        <p:spPr/>
        <p:txBody>
          <a:bodyPr rtlCol="0">
            <a:normAutofit fontScale="92500" lnSpcReduction="20000"/>
          </a:bodyPr>
          <a:lstStyle/>
          <a:p>
            <a:pPr eaLnBrk="1" fontAlgn="auto" hangingPunct="1">
              <a:spcBef>
                <a:spcPts val="600"/>
              </a:spcBef>
              <a:spcAft>
                <a:spcPts val="600"/>
              </a:spcAft>
              <a:buFont typeface="Arial" pitchFamily="34" charset="0"/>
              <a:buChar char="•"/>
              <a:defRPr/>
            </a:pPr>
            <a:r>
              <a:rPr lang="sl-SI" smtClean="0"/>
              <a:t>Uporaba: angleško 54 %, japonsko </a:t>
            </a:r>
            <a:r>
              <a:rPr lang="sl-SI" smtClean="0"/>
              <a:t>10 %, </a:t>
            </a:r>
            <a:r>
              <a:rPr lang="sl-SI" smtClean="0"/>
              <a:t>nemško 8%, špansko </a:t>
            </a:r>
            <a:r>
              <a:rPr lang="sl-SI" smtClean="0"/>
              <a:t>5 %, </a:t>
            </a:r>
            <a:r>
              <a:rPr lang="sl-SI" smtClean="0"/>
              <a:t>rusko </a:t>
            </a:r>
            <a:r>
              <a:rPr lang="sl-SI" smtClean="0"/>
              <a:t>4 %, </a:t>
            </a:r>
            <a:r>
              <a:rPr lang="sl-SI" smtClean="0"/>
              <a:t>francosko </a:t>
            </a:r>
            <a:r>
              <a:rPr lang="sl-SI" smtClean="0"/>
              <a:t>4 %, </a:t>
            </a:r>
            <a:r>
              <a:rPr lang="sl-SI" smtClean="0"/>
              <a:t>italijansko 3% (gl. </a:t>
            </a:r>
            <a:r>
              <a:rPr lang="sl-SI" smtClean="0">
                <a:hlinkClick r:id="rId2"/>
              </a:rPr>
              <a:t>graf Statistika</a:t>
            </a:r>
            <a:r>
              <a:rPr lang="sl-SI" smtClean="0"/>
              <a:t>).</a:t>
            </a:r>
          </a:p>
          <a:p>
            <a:pPr eaLnBrk="1" fontAlgn="auto" hangingPunct="1">
              <a:spcBef>
                <a:spcPts val="600"/>
              </a:spcBef>
              <a:spcAft>
                <a:spcPts val="600"/>
              </a:spcAft>
              <a:buFont typeface="Arial" pitchFamily="34" charset="0"/>
              <a:buChar char="•"/>
              <a:defRPr/>
            </a:pPr>
            <a:r>
              <a:rPr lang="sl-SI" smtClean="0"/>
              <a:t>Pri </a:t>
            </a:r>
            <a:r>
              <a:rPr lang="sl-SI" smtClean="0"/>
              <a:t>vsakem geslu so levo linki na tujejezična gesla. Če ne znamo kitajsko, nam prevajalnik da grobo informacijo.</a:t>
            </a:r>
          </a:p>
          <a:p>
            <a:pPr eaLnBrk="1" fontAlgn="auto" hangingPunct="1">
              <a:spcBef>
                <a:spcPts val="600"/>
              </a:spcBef>
              <a:spcAft>
                <a:spcPts val="600"/>
              </a:spcAft>
              <a:buFont typeface="Arial" pitchFamily="34" charset="0"/>
              <a:buChar char="•"/>
              <a:defRPr/>
            </a:pPr>
            <a:r>
              <a:rPr lang="sl-SI" smtClean="0"/>
              <a:t>Slovenščina je na 34. mestu, pada na lestvici, kar pomeni, da se jeziki na WP emancipirajo; glede na število govorcev bi morala biti nekje na 150. mestu (pri prevodu biblije je bila </a:t>
            </a:r>
            <a:r>
              <a:rPr lang="sl-SI" smtClean="0"/>
              <a:t>slovenščina na </a:t>
            </a:r>
            <a:r>
              <a:rPr lang="sl-SI" smtClean="0"/>
              <a:t>11., pri prevodu OS Windows pa na 30. mestu).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slov 1"/>
          <p:cNvSpPr>
            <a:spLocks noGrp="1"/>
          </p:cNvSpPr>
          <p:nvPr>
            <p:ph type="title"/>
          </p:nvPr>
        </p:nvSpPr>
        <p:spPr/>
        <p:txBody>
          <a:bodyPr/>
          <a:lstStyle/>
          <a:p>
            <a:pPr eaLnBrk="1" hangingPunct="1"/>
            <a:r>
              <a:rPr lang="sl-SI" smtClean="0"/>
              <a:t>Kdo vse to koordinira?</a:t>
            </a:r>
          </a:p>
        </p:txBody>
      </p:sp>
      <p:sp>
        <p:nvSpPr>
          <p:cNvPr id="3" name="Ograda vsebine 2"/>
          <p:cNvSpPr>
            <a:spLocks noGrp="1"/>
          </p:cNvSpPr>
          <p:nvPr>
            <p:ph idx="1"/>
          </p:nvPr>
        </p:nvSpPr>
        <p:spPr/>
        <p:txBody>
          <a:bodyPr rtlCol="0">
            <a:noAutofit/>
          </a:bodyPr>
          <a:lstStyle/>
          <a:p>
            <a:pPr eaLnBrk="1" fontAlgn="auto" hangingPunct="1">
              <a:spcBef>
                <a:spcPts val="600"/>
              </a:spcBef>
              <a:spcAft>
                <a:spcPts val="600"/>
              </a:spcAft>
              <a:buFont typeface="Arial" pitchFamily="34" charset="0"/>
              <a:buChar char="•"/>
              <a:defRPr/>
            </a:pPr>
            <a:r>
              <a:rPr lang="sl-SI" sz="2000" smtClean="0"/>
              <a:t>Uporabniki = uredniki, administratorji. Registriranih je 76.000 uporabnikov (pribl. toliko kot blogarjev = 3,8 % populacije), kar je sicer množica, vendar še vedno manjšina. </a:t>
            </a:r>
          </a:p>
          <a:p>
            <a:pPr eaLnBrk="1" fontAlgn="auto" hangingPunct="1">
              <a:spcBef>
                <a:spcPts val="600"/>
              </a:spcBef>
              <a:spcAft>
                <a:spcPts val="600"/>
              </a:spcAft>
              <a:buFont typeface="Arial" pitchFamily="34" charset="0"/>
              <a:buChar char="•"/>
              <a:defRPr/>
            </a:pPr>
            <a:r>
              <a:rPr lang="sl-SI" sz="2000" smtClean="0"/>
              <a:t>Aktivnih uporabnikov je bilo zadnji mesec 600. Opravili so 24.000 urejanj, pri čemer najbolj pridnih 20 prispeva 83 % vseh vnosov. </a:t>
            </a:r>
          </a:p>
          <a:p>
            <a:pPr eaLnBrk="1" fontAlgn="auto" hangingPunct="1">
              <a:spcBef>
                <a:spcPts val="600"/>
              </a:spcBef>
              <a:spcAft>
                <a:spcPts val="600"/>
              </a:spcAft>
              <a:buFont typeface="Arial" pitchFamily="34" charset="0"/>
              <a:buChar char="•"/>
              <a:defRPr/>
            </a:pPr>
            <a:r>
              <a:rPr lang="sl-SI" sz="2000" smtClean="0"/>
              <a:t>Kdo so to? </a:t>
            </a:r>
            <a:r>
              <a:rPr lang="sl-SI" sz="2000" smtClean="0">
                <a:hlinkClick r:id="rId2"/>
              </a:rPr>
              <a:t>Seznam administratorjev </a:t>
            </a:r>
            <a:r>
              <a:rPr lang="sl-SI" sz="2000" smtClean="0"/>
              <a:t>(32): Klemen Kocjančič (študent teologije), Yerpo (biolog na Nacionalnem inštitutu za biologijo), Sporti (?), XJamRastafire (dipl. ing. strojništva *1964), Grejo (Gregor, *1945). Matjaž Zaplotnik je na 16., M. Hladnik na 17. mestu, potem pa že kmalu študentke pri naših projektih. </a:t>
            </a:r>
          </a:p>
          <a:p>
            <a:pPr eaLnBrk="1" fontAlgn="auto" hangingPunct="1">
              <a:spcBef>
                <a:spcPts val="600"/>
              </a:spcBef>
              <a:spcAft>
                <a:spcPts val="600"/>
              </a:spcAft>
              <a:buFont typeface="Arial" pitchFamily="34" charset="0"/>
              <a:buChar char="•"/>
              <a:defRPr/>
            </a:pPr>
            <a:r>
              <a:rPr lang="sl-SI" sz="2000" smtClean="0"/>
              <a:t>Apel: </a:t>
            </a:r>
            <a:r>
              <a:rPr lang="sl-SI" sz="2000" smtClean="0">
                <a:hlinkClick r:id="rId3"/>
              </a:rPr>
              <a:t>Članki, ki bi jih morala imeti vsaka Wikipedija</a:t>
            </a:r>
            <a:r>
              <a:rPr lang="sl-SI" sz="200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p:cNvSpPr>
            <a:spLocks noGrp="1"/>
          </p:cNvSpPr>
          <p:nvPr>
            <p:ph type="title"/>
          </p:nvPr>
        </p:nvSpPr>
        <p:spPr/>
        <p:txBody>
          <a:bodyPr/>
          <a:lstStyle/>
          <a:p>
            <a:pPr eaLnBrk="1" hangingPunct="1"/>
            <a:r>
              <a:rPr lang="sl-SI" smtClean="0"/>
              <a:t> Konec uvoda :)</a:t>
            </a:r>
          </a:p>
        </p:txBody>
      </p:sp>
      <p:sp>
        <p:nvSpPr>
          <p:cNvPr id="3" name="Ograda vsebine 2"/>
          <p:cNvSpPr>
            <a:spLocks noGrp="1"/>
          </p:cNvSpPr>
          <p:nvPr>
            <p:ph idx="1"/>
          </p:nvPr>
        </p:nvSpPr>
        <p:spPr/>
        <p:txBody>
          <a:bodyPr rtlCol="0">
            <a:normAutofit fontScale="77500" lnSpcReduction="20000"/>
          </a:bodyPr>
          <a:lstStyle/>
          <a:p>
            <a:pPr eaLnBrk="1" fontAlgn="auto" hangingPunct="1">
              <a:spcBef>
                <a:spcPts val="600"/>
              </a:spcBef>
              <a:spcAft>
                <a:spcPts val="600"/>
              </a:spcAft>
              <a:buFont typeface="Arial" pitchFamily="34" charset="0"/>
              <a:buChar char="•"/>
              <a:defRPr/>
            </a:pPr>
            <a:r>
              <a:rPr lang="sl-SI" smtClean="0"/>
              <a:t>WP pomeni novo civilizacijsko paradigmo, ki preferira kreativnost nad avtoritativnostjo. Zaradi nehierarhične organizacije in egalitarizma se zdi nevarna privilegiranim intelektualnim elitam in inštitucijam, ki jim načenja avtoriteto, ter konservativcem, ki jo obtožujejo </a:t>
            </a:r>
            <a:r>
              <a:rPr lang="sl-SI" smtClean="0"/>
              <a:t>maoizma (glej pisanje </a:t>
            </a:r>
            <a:r>
              <a:rPr lang="sl-SI" smtClean="0">
                <a:hlinkClick r:id="rId2"/>
              </a:rPr>
              <a:t>Jarona Lanierja</a:t>
            </a:r>
            <a:r>
              <a:rPr lang="sl-SI" smtClean="0"/>
              <a:t>). </a:t>
            </a:r>
            <a:r>
              <a:rPr lang="sl-SI" smtClean="0"/>
              <a:t>WP nas ne zanima v prvi vrsti kot kvaliteten vir informacij (čeprav tudi to), ampak kot prostor, kamor lahko plasiramo svoje strokovne informacije.</a:t>
            </a:r>
          </a:p>
          <a:p>
            <a:pPr eaLnBrk="1" fontAlgn="auto" hangingPunct="1">
              <a:spcBef>
                <a:spcPts val="600"/>
              </a:spcBef>
              <a:spcAft>
                <a:spcPts val="600"/>
              </a:spcAft>
              <a:buFont typeface="Arial" pitchFamily="34" charset="0"/>
              <a:buChar char="•"/>
              <a:defRPr/>
            </a:pPr>
            <a:r>
              <a:rPr lang="sl-SI" smtClean="0"/>
              <a:t>Sestrska spletišča: Wikiknjige, Wikislovar, Wikiverza, Wikivir itd.</a:t>
            </a:r>
          </a:p>
          <a:p>
            <a:pPr eaLnBrk="1" fontAlgn="auto" hangingPunct="1">
              <a:spcBef>
                <a:spcPts val="600"/>
              </a:spcBef>
              <a:spcAft>
                <a:spcPts val="600"/>
              </a:spcAft>
              <a:buFont typeface="Arial" pitchFamily="34" charset="0"/>
              <a:buChar char="•"/>
              <a:defRPr/>
            </a:pPr>
            <a:r>
              <a:rPr lang="sl-SI" smtClean="0"/>
              <a:t>Literatura: geslo Wikipedija, </a:t>
            </a:r>
            <a:r>
              <a:rPr lang="sl-SI" smtClean="0">
                <a:hlinkClick r:id="rId3"/>
              </a:rPr>
              <a:t>o uporabi WP v šoli </a:t>
            </a:r>
            <a:r>
              <a:rPr lang="sl-SI" smtClean="0"/>
              <a:t>sem pisal tudi sam.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p:cNvSpPr>
            <a:spLocks noGrp="1"/>
          </p:cNvSpPr>
          <p:nvPr>
            <p:ph type="title"/>
          </p:nvPr>
        </p:nvSpPr>
        <p:spPr/>
        <p:txBody>
          <a:bodyPr/>
          <a:lstStyle/>
          <a:p>
            <a:pPr eaLnBrk="1" hangingPunct="1"/>
            <a:r>
              <a:rPr lang="sl-SI" smtClean="0"/>
              <a:t>Nevarnosti za vogalom</a:t>
            </a:r>
          </a:p>
        </p:txBody>
      </p:sp>
      <p:sp>
        <p:nvSpPr>
          <p:cNvPr id="7171" name="Ograda vsebine 2"/>
          <p:cNvSpPr>
            <a:spLocks noGrp="1"/>
          </p:cNvSpPr>
          <p:nvPr>
            <p:ph idx="1"/>
          </p:nvPr>
        </p:nvSpPr>
        <p:spPr/>
        <p:txBody>
          <a:bodyPr>
            <a:normAutofit lnSpcReduction="10000"/>
          </a:bodyPr>
          <a:lstStyle/>
          <a:p>
            <a:pPr eaLnBrk="1" hangingPunct="1">
              <a:spcBef>
                <a:spcPts val="600"/>
              </a:spcBef>
              <a:spcAft>
                <a:spcPts val="600"/>
              </a:spcAft>
            </a:pPr>
            <a:r>
              <a:rPr lang="sl-SI" smtClean="0"/>
              <a:t>Vandalizem, gl. članek o </a:t>
            </a:r>
            <a:r>
              <a:rPr lang="sl-SI" smtClean="0">
                <a:hlinkClick r:id="rId2"/>
              </a:rPr>
              <a:t>Zdravljici</a:t>
            </a:r>
            <a:r>
              <a:rPr lang="sl-SI" smtClean="0"/>
              <a:t> 21. nov. 2010 in 29. jan. 2011; vandalizem je bil odpravljen takoj oz. v 6 minutah.  (Usmerjajmo šaljivce na parodično varianto WP, na </a:t>
            </a:r>
            <a:r>
              <a:rPr lang="sl-SI" smtClean="0">
                <a:hlinkClick r:id="rId3"/>
              </a:rPr>
              <a:t>Butalopedijo</a:t>
            </a:r>
            <a:r>
              <a:rPr lang="sl-SI" smtClean="0"/>
              <a:t>, nem. </a:t>
            </a:r>
            <a:r>
              <a:rPr lang="sl-SI" smtClean="0">
                <a:hlinkClick r:id="rId4"/>
              </a:rPr>
              <a:t>Uncyclopedia</a:t>
            </a:r>
            <a:r>
              <a:rPr lang="sl-SI" smtClean="0"/>
              <a:t>)</a:t>
            </a:r>
            <a:endParaRPr lang="sl-SI" smtClean="0"/>
          </a:p>
          <a:p>
            <a:pPr eaLnBrk="1" hangingPunct="1">
              <a:spcBef>
                <a:spcPts val="600"/>
              </a:spcBef>
              <a:spcAft>
                <a:spcPts val="600"/>
              </a:spcAft>
            </a:pPr>
            <a:r>
              <a:rPr lang="sl-SI" smtClean="0"/>
              <a:t>Diletantizem, odpravi ga čim širši krog sodelavcev; ventil so tudi pogovorne strani, kompetentni administratorji in mentorji pri projektih.</a:t>
            </a:r>
          </a:p>
          <a:p>
            <a:pPr eaLnBrk="1" hangingPunct="1">
              <a:spcBef>
                <a:spcPts val="600"/>
              </a:spcBef>
              <a:spcAft>
                <a:spcPts val="600"/>
              </a:spcAft>
            </a:pPr>
            <a:endParaRPr lang="sl-SI"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normAutofit fontScale="90000"/>
          </a:bodyPr>
          <a:lstStyle/>
          <a:p>
            <a:pPr eaLnBrk="1" fontAlgn="auto" hangingPunct="1">
              <a:spcAft>
                <a:spcPts val="0"/>
              </a:spcAft>
              <a:defRPr/>
            </a:pPr>
            <a:r>
              <a:rPr lang="sl-SI" smtClean="0"/>
              <a:t>Struktura gesla (na primeru </a:t>
            </a:r>
            <a:r>
              <a:rPr lang="sl-SI" smtClean="0">
                <a:hlinkClick r:id="rId2"/>
              </a:rPr>
              <a:t>Josef Friedrich Perkonig</a:t>
            </a:r>
            <a:r>
              <a:rPr lang="sl-SI" smtClean="0"/>
              <a:t>)</a:t>
            </a:r>
          </a:p>
        </p:txBody>
      </p:sp>
      <p:sp>
        <p:nvSpPr>
          <p:cNvPr id="8195" name="Ograda vsebine 2"/>
          <p:cNvSpPr>
            <a:spLocks noGrp="1"/>
          </p:cNvSpPr>
          <p:nvPr>
            <p:ph idx="1"/>
          </p:nvPr>
        </p:nvSpPr>
        <p:spPr/>
        <p:txBody>
          <a:bodyPr/>
          <a:lstStyle/>
          <a:p>
            <a:pPr eaLnBrk="1" hangingPunct="1">
              <a:spcBef>
                <a:spcPts val="600"/>
              </a:spcBef>
              <a:spcAft>
                <a:spcPts val="600"/>
              </a:spcAft>
            </a:pPr>
            <a:r>
              <a:rPr lang="sl-SI" smtClean="0"/>
              <a:t>Članek</a:t>
            </a:r>
          </a:p>
          <a:p>
            <a:pPr eaLnBrk="1" hangingPunct="1">
              <a:spcBef>
                <a:spcPts val="600"/>
              </a:spcBef>
              <a:spcAft>
                <a:spcPts val="600"/>
              </a:spcAft>
            </a:pPr>
            <a:r>
              <a:rPr lang="sl-SI" smtClean="0"/>
              <a:t>Pogovor</a:t>
            </a:r>
          </a:p>
          <a:p>
            <a:pPr eaLnBrk="1" hangingPunct="1">
              <a:spcBef>
                <a:spcPts val="600"/>
              </a:spcBef>
              <a:spcAft>
                <a:spcPts val="600"/>
              </a:spcAft>
            </a:pPr>
            <a:r>
              <a:rPr lang="sl-SI" smtClean="0"/>
              <a:t>Urejanje</a:t>
            </a:r>
          </a:p>
          <a:p>
            <a:pPr eaLnBrk="1" hangingPunct="1">
              <a:spcBef>
                <a:spcPts val="600"/>
              </a:spcBef>
              <a:spcAft>
                <a:spcPts val="600"/>
              </a:spcAft>
            </a:pPr>
            <a:r>
              <a:rPr lang="sl-SI" smtClean="0"/>
              <a:t>Zgodovina</a:t>
            </a:r>
          </a:p>
          <a:p>
            <a:pPr eaLnBrk="1" hangingPunct="1">
              <a:spcBef>
                <a:spcPts val="600"/>
              </a:spcBef>
              <a:spcAft>
                <a:spcPts val="600"/>
              </a:spcAft>
            </a:pPr>
            <a:r>
              <a:rPr lang="sl-SI" smtClean="0"/>
              <a:t>Preusmeritev</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p:cNvSpPr>
            <a:spLocks noGrp="1"/>
          </p:cNvSpPr>
          <p:nvPr>
            <p:ph type="title"/>
          </p:nvPr>
        </p:nvSpPr>
        <p:spPr/>
        <p:txBody>
          <a:bodyPr/>
          <a:lstStyle/>
          <a:p>
            <a:pPr eaLnBrk="1" hangingPunct="1"/>
            <a:r>
              <a:rPr lang="sl-SI" smtClean="0"/>
              <a:t>Slovenski študentski projekti</a:t>
            </a:r>
            <a:endParaRPr lang="sl-SI" smtClean="0"/>
          </a:p>
        </p:txBody>
      </p:sp>
      <p:sp>
        <p:nvSpPr>
          <p:cNvPr id="3" name="Ograda vsebine 2"/>
          <p:cNvSpPr>
            <a:spLocks noGrp="1"/>
          </p:cNvSpPr>
          <p:nvPr>
            <p:ph idx="1"/>
          </p:nvPr>
        </p:nvSpPr>
        <p:spPr/>
        <p:txBody>
          <a:bodyPr rtlCol="0">
            <a:normAutofit fontScale="77500" lnSpcReduction="20000"/>
          </a:bodyPr>
          <a:lstStyle/>
          <a:p>
            <a:pPr eaLnBrk="1" fontAlgn="auto" hangingPunct="1">
              <a:spcBef>
                <a:spcPts val="600"/>
              </a:spcBef>
              <a:spcAft>
                <a:spcPts val="600"/>
              </a:spcAft>
              <a:buFont typeface="Arial" pitchFamily="34" charset="0"/>
              <a:buChar char="•"/>
              <a:defRPr/>
            </a:pPr>
            <a:r>
              <a:rPr lang="sl-SI" smtClean="0">
                <a:hlinkClick r:id="rId2"/>
              </a:rPr>
              <a:t>Wikiprojekt</a:t>
            </a:r>
            <a:r>
              <a:rPr lang="sl-SI" smtClean="0"/>
              <a:t> </a:t>
            </a:r>
            <a:r>
              <a:rPr lang="sl-SI" smtClean="0">
                <a:hlinkClick r:id="rId3"/>
              </a:rPr>
              <a:t>Slovenska </a:t>
            </a:r>
            <a:r>
              <a:rPr lang="sl-SI" smtClean="0">
                <a:hlinkClick r:id="rId3"/>
              </a:rPr>
              <a:t>literarna veda</a:t>
            </a:r>
            <a:r>
              <a:rPr lang="sl-SI" smtClean="0"/>
              <a:t>, prej 3 leta Slovenski literarni zgodovinarji</a:t>
            </a:r>
          </a:p>
          <a:p>
            <a:pPr marL="742950" lvl="2" indent="-342900" eaLnBrk="1" fontAlgn="auto" hangingPunct="1">
              <a:spcBef>
                <a:spcPts val="600"/>
              </a:spcBef>
              <a:spcAft>
                <a:spcPts val="600"/>
              </a:spcAft>
              <a:buFont typeface="Arial" pitchFamily="34" charset="0"/>
              <a:buChar char="•"/>
              <a:defRPr/>
            </a:pPr>
            <a:r>
              <a:rPr lang="sl-SI" smtClean="0">
                <a:hlinkClick r:id="rId4"/>
              </a:rPr>
              <a:t>Slovenistična gesla za študente iz tujine</a:t>
            </a:r>
            <a:endParaRPr lang="sl-SI" smtClean="0"/>
          </a:p>
          <a:p>
            <a:pPr eaLnBrk="1" fontAlgn="auto" hangingPunct="1">
              <a:spcBef>
                <a:spcPts val="600"/>
              </a:spcBef>
              <a:spcAft>
                <a:spcPts val="600"/>
              </a:spcAft>
              <a:buFont typeface="Arial" pitchFamily="34" charset="0"/>
              <a:buChar char="•"/>
              <a:defRPr/>
            </a:pPr>
            <a:r>
              <a:rPr lang="sl-SI" smtClean="0"/>
              <a:t>Romani, </a:t>
            </a:r>
            <a:r>
              <a:rPr lang="sl-SI" smtClean="0">
                <a:hlinkClick r:id="rId5"/>
              </a:rPr>
              <a:t>Slovenska mladinska književnost </a:t>
            </a:r>
            <a:endParaRPr lang="sl-SI" smtClean="0"/>
          </a:p>
          <a:p>
            <a:pPr eaLnBrk="1" fontAlgn="auto" hangingPunct="1">
              <a:spcBef>
                <a:spcPts val="600"/>
              </a:spcBef>
              <a:spcAft>
                <a:spcPts val="600"/>
              </a:spcAft>
              <a:buFont typeface="Arial" pitchFamily="34" charset="0"/>
              <a:buChar char="•"/>
              <a:defRPr/>
            </a:pPr>
            <a:r>
              <a:rPr lang="sl-SI" smtClean="0">
                <a:hlinkClick r:id="rId6"/>
              </a:rPr>
              <a:t>Bibliotekarji o romanih</a:t>
            </a:r>
            <a:endParaRPr lang="sl-SI" smtClean="0"/>
          </a:p>
          <a:p>
            <a:pPr eaLnBrk="1" fontAlgn="auto" hangingPunct="1">
              <a:spcBef>
                <a:spcPts val="600"/>
              </a:spcBef>
              <a:spcAft>
                <a:spcPts val="600"/>
              </a:spcAft>
              <a:buFont typeface="Arial" pitchFamily="34" charset="0"/>
              <a:buChar char="•"/>
              <a:defRPr/>
            </a:pPr>
            <a:r>
              <a:rPr lang="sl-SI" smtClean="0"/>
              <a:t>Wikivir (</a:t>
            </a:r>
            <a:r>
              <a:rPr lang="sl-SI" smtClean="0">
                <a:hlinkClick r:id="rId7"/>
              </a:rPr>
              <a:t>Slovenska leposlovna klasika</a:t>
            </a:r>
            <a:r>
              <a:rPr lang="sl-SI" smtClean="0"/>
              <a:t>)</a:t>
            </a:r>
          </a:p>
          <a:p>
            <a:pPr marL="742950" lvl="2" indent="-342900" eaLnBrk="1" fontAlgn="auto" hangingPunct="1">
              <a:spcBef>
                <a:spcPts val="600"/>
              </a:spcBef>
              <a:spcAft>
                <a:spcPts val="600"/>
              </a:spcAft>
              <a:buFont typeface="Arial" pitchFamily="34" charset="0"/>
              <a:buChar char="•"/>
              <a:defRPr/>
            </a:pPr>
            <a:r>
              <a:rPr lang="sl-SI" smtClean="0">
                <a:hlinkClick r:id="rId8"/>
              </a:rPr>
              <a:t>Tipkanje za višjo oceno v 1. letniku</a:t>
            </a:r>
            <a:endParaRPr lang="sl-SI" smtClean="0">
              <a:hlinkClick r:id="rId4"/>
            </a:endParaRPr>
          </a:p>
          <a:p>
            <a:pPr eaLnBrk="1" fontAlgn="auto" hangingPunct="1">
              <a:spcBef>
                <a:spcPts val="600"/>
              </a:spcBef>
              <a:spcAft>
                <a:spcPts val="600"/>
              </a:spcAft>
              <a:buFont typeface="Arial" pitchFamily="34" charset="0"/>
              <a:buChar char="•"/>
              <a:defRPr/>
            </a:pPr>
            <a:r>
              <a:rPr lang="sl-SI" smtClean="0">
                <a:hlinkClick r:id="rId9"/>
              </a:rPr>
              <a:t>Wikiverza: Uvod v študij slovenske književnosti</a:t>
            </a:r>
            <a:endParaRPr lang="sl-SI" smtClean="0"/>
          </a:p>
          <a:p>
            <a:pPr eaLnBrk="1" fontAlgn="auto" hangingPunct="1">
              <a:spcBef>
                <a:spcPts val="600"/>
              </a:spcBef>
              <a:spcAft>
                <a:spcPts val="600"/>
              </a:spcAft>
              <a:buFont typeface="Arial" pitchFamily="34" charset="0"/>
              <a:buChar char="•"/>
              <a:defRPr/>
            </a:pPr>
            <a:r>
              <a:rPr lang="sl-SI" smtClean="0">
                <a:hlinkClick r:id="rId10"/>
              </a:rPr>
              <a:t>Portal:Literatura</a:t>
            </a:r>
            <a:endParaRPr lang="sl-SI" smtClean="0"/>
          </a:p>
          <a:p>
            <a:pPr eaLnBrk="1" fontAlgn="auto" hangingPunct="1">
              <a:spcBef>
                <a:spcPts val="600"/>
              </a:spcBef>
              <a:spcAft>
                <a:spcPts val="600"/>
              </a:spcAft>
              <a:buFont typeface="Arial" pitchFamily="34" charset="0"/>
              <a:buChar char="•"/>
              <a:defRPr/>
            </a:pPr>
            <a:r>
              <a:rPr lang="sl-SI" smtClean="0">
                <a:hlinkClick r:id="rId11"/>
              </a:rPr>
              <a:t>Slovenska književnosti 1956-2015 </a:t>
            </a:r>
            <a:r>
              <a:rPr lang="sl-SI" smtClean="0"/>
              <a:t>(wikiknjige &gt; kultura)</a:t>
            </a:r>
          </a:p>
          <a:p>
            <a:pPr eaLnBrk="1" fontAlgn="auto" hangingPunct="1">
              <a:spcBef>
                <a:spcPts val="600"/>
              </a:spcBef>
              <a:spcAft>
                <a:spcPts val="600"/>
              </a:spcAft>
              <a:buFont typeface="Arial" pitchFamily="34" charset="0"/>
              <a:buChar char="•"/>
              <a:defRPr/>
            </a:pPr>
            <a:endParaRPr lang="sl-SI"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p:cNvSpPr>
            <a:spLocks noGrp="1"/>
          </p:cNvSpPr>
          <p:nvPr>
            <p:ph type="title"/>
          </p:nvPr>
        </p:nvSpPr>
        <p:spPr/>
        <p:txBody>
          <a:bodyPr/>
          <a:lstStyle/>
          <a:p>
            <a:pPr eaLnBrk="1" hangingPunct="1"/>
            <a:r>
              <a:rPr lang="sl-SI" smtClean="0"/>
              <a:t>Oblikovanje </a:t>
            </a:r>
            <a:r>
              <a:rPr lang="sl-SI" smtClean="0"/>
              <a:t>besedila</a:t>
            </a:r>
          </a:p>
        </p:txBody>
      </p:sp>
      <p:sp>
        <p:nvSpPr>
          <p:cNvPr id="3" name="Ograda vsebine 2"/>
          <p:cNvSpPr>
            <a:spLocks noGrp="1"/>
          </p:cNvSpPr>
          <p:nvPr>
            <p:ph idx="1"/>
          </p:nvPr>
        </p:nvSpPr>
        <p:spPr/>
        <p:txBody>
          <a:bodyPr rtlCol="0">
            <a:normAutofit fontScale="77500" lnSpcReduction="20000"/>
          </a:bodyPr>
          <a:lstStyle/>
          <a:p>
            <a:pPr eaLnBrk="1" fontAlgn="auto" hangingPunct="1">
              <a:spcBef>
                <a:spcPts val="600"/>
              </a:spcBef>
              <a:spcAft>
                <a:spcPts val="600"/>
              </a:spcAft>
              <a:buFont typeface="Arial" pitchFamily="34" charset="0"/>
              <a:buChar char="•"/>
              <a:defRPr/>
            </a:pPr>
            <a:r>
              <a:rPr lang="sl-SI" smtClean="0"/>
              <a:t>Pomoč &gt; </a:t>
            </a:r>
            <a:r>
              <a:rPr lang="sl-SI" smtClean="0">
                <a:hlinkClick r:id="rId2"/>
              </a:rPr>
              <a:t>Kako se uredi stran </a:t>
            </a:r>
            <a:endParaRPr lang="sl-SI" smtClean="0"/>
          </a:p>
          <a:p>
            <a:pPr eaLnBrk="1" fontAlgn="auto" hangingPunct="1">
              <a:spcBef>
                <a:spcPts val="600"/>
              </a:spcBef>
              <a:spcAft>
                <a:spcPts val="600"/>
              </a:spcAft>
              <a:buFont typeface="Arial" pitchFamily="34" charset="0"/>
              <a:buChar char="•"/>
              <a:defRPr/>
            </a:pPr>
            <a:r>
              <a:rPr lang="sl-SI" smtClean="0"/>
              <a:t>odstavek  </a:t>
            </a:r>
            <a:r>
              <a:rPr lang="sl-SI" smtClean="0"/>
              <a:t>= prazna </a:t>
            </a:r>
            <a:r>
              <a:rPr lang="sl-SI" smtClean="0"/>
              <a:t>vrsta</a:t>
            </a:r>
          </a:p>
          <a:p>
            <a:pPr eaLnBrk="1" fontAlgn="auto" hangingPunct="1">
              <a:spcBef>
                <a:spcPts val="600"/>
              </a:spcBef>
              <a:spcAft>
                <a:spcPts val="600"/>
              </a:spcAft>
              <a:buFont typeface="Arial" pitchFamily="34" charset="0"/>
              <a:buChar char="•"/>
              <a:defRPr/>
            </a:pPr>
            <a:r>
              <a:rPr lang="sl-SI" smtClean="0"/>
              <a:t>enoto </a:t>
            </a:r>
            <a:r>
              <a:rPr lang="sl-SI" smtClean="0"/>
              <a:t>v seznamu  </a:t>
            </a:r>
            <a:r>
              <a:rPr lang="sl-SI" smtClean="0"/>
              <a:t>napoveduje </a:t>
            </a:r>
            <a:r>
              <a:rPr lang="sl-SI" smtClean="0"/>
              <a:t>*</a:t>
            </a:r>
            <a:endParaRPr lang="sl-SI" smtClean="0"/>
          </a:p>
          <a:p>
            <a:pPr eaLnBrk="1" fontAlgn="auto" hangingPunct="1">
              <a:spcBef>
                <a:spcPts val="600"/>
              </a:spcBef>
              <a:spcAft>
                <a:spcPts val="600"/>
              </a:spcAft>
              <a:buFont typeface="Arial" pitchFamily="34" charset="0"/>
              <a:buChar char="•"/>
              <a:defRPr/>
            </a:pPr>
            <a:r>
              <a:rPr lang="sl-SI" smtClean="0"/>
              <a:t>naslove delamo z enačaji (==</a:t>
            </a:r>
            <a:r>
              <a:rPr lang="sl-SI" smtClean="0"/>
              <a:t>xxxx</a:t>
            </a:r>
            <a:r>
              <a:rPr lang="sl-SI" smtClean="0"/>
              <a:t>==)</a:t>
            </a:r>
            <a:endParaRPr lang="sl-SI" smtClean="0"/>
          </a:p>
          <a:p>
            <a:pPr eaLnBrk="1" fontAlgn="auto" hangingPunct="1">
              <a:spcBef>
                <a:spcPts val="600"/>
              </a:spcBef>
              <a:spcAft>
                <a:spcPts val="600"/>
              </a:spcAft>
              <a:buFont typeface="Arial" pitchFamily="34" charset="0"/>
              <a:buChar char="•"/>
              <a:defRPr/>
            </a:pPr>
            <a:r>
              <a:rPr lang="sl-SI" smtClean="0"/>
              <a:t>povezave napravimo z oglatimi oklepaji (v </a:t>
            </a:r>
            <a:r>
              <a:rPr lang="sl-SI" smtClean="0"/>
              <a:t>[[geslo|geslu</a:t>
            </a:r>
            <a:r>
              <a:rPr lang="sl-SI" smtClean="0"/>
              <a:t>]])</a:t>
            </a:r>
            <a:endParaRPr lang="sl-SI" smtClean="0"/>
          </a:p>
          <a:p>
            <a:pPr>
              <a:spcBef>
                <a:spcPts val="600"/>
              </a:spcBef>
              <a:spcAft>
                <a:spcPts val="600"/>
              </a:spcAft>
              <a:buFont typeface="Arial" pitchFamily="34" charset="0"/>
              <a:buChar char="•"/>
              <a:defRPr/>
            </a:pPr>
            <a:r>
              <a:rPr lang="sl-SI" smtClean="0"/>
              <a:t>linkanje na druge </a:t>
            </a:r>
            <a:r>
              <a:rPr lang="sl-SI" smtClean="0"/>
              <a:t>Wikipedije </a:t>
            </a:r>
            <a:r>
              <a:rPr lang="sl-SI" smtClean="0"/>
              <a:t>([[:de:Heimatdienst</a:t>
            </a:r>
            <a:r>
              <a:rPr lang="sl-SI" smtClean="0"/>
              <a:t>|]]) ni zaželeno, raje na domačo WP ([[</a:t>
            </a:r>
            <a:r>
              <a:rPr lang="sl-SI" smtClean="0"/>
              <a:t>Heimatdienst</a:t>
            </a:r>
            <a:r>
              <a:rPr lang="sl-SI" smtClean="0"/>
              <a:t>]])</a:t>
            </a:r>
            <a:endParaRPr lang="sl-SI" smtClean="0"/>
          </a:p>
          <a:p>
            <a:pPr eaLnBrk="1" fontAlgn="auto" hangingPunct="1">
              <a:spcBef>
                <a:spcPts val="600"/>
              </a:spcBef>
              <a:spcAft>
                <a:spcPts val="600"/>
              </a:spcAft>
              <a:buFont typeface="Arial" pitchFamily="34" charset="0"/>
              <a:buChar char="•"/>
              <a:defRPr/>
            </a:pPr>
            <a:r>
              <a:rPr lang="sl-SI" smtClean="0"/>
              <a:t>spletni naslovi </a:t>
            </a:r>
            <a:r>
              <a:rPr lang="sl-SI" smtClean="0"/>
              <a:t>se delajo takole: </a:t>
            </a:r>
            <a:r>
              <a:rPr lang="sl-SI" smtClean="0"/>
              <a:t>[http://xxxxx Naslov strani]</a:t>
            </a:r>
          </a:p>
          <a:p>
            <a:pPr eaLnBrk="1" fontAlgn="auto" hangingPunct="1">
              <a:spcBef>
                <a:spcPts val="600"/>
              </a:spcBef>
              <a:spcAft>
                <a:spcPts val="600"/>
              </a:spcAft>
              <a:buFont typeface="Arial" pitchFamily="34" charset="0"/>
              <a:buChar char="•"/>
              <a:defRPr/>
            </a:pPr>
            <a:r>
              <a:rPr lang="sl-SI" smtClean="0"/>
              <a:t>sliko vstavimo preko menija</a:t>
            </a:r>
            <a:endParaRPr lang="sl-SI"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688</TotalTime>
  <Words>944</Words>
  <Application>Microsoft Office PowerPoint</Application>
  <PresentationFormat>Diaprojekcija na zaslonu (4:3)</PresentationFormat>
  <Paragraphs>96</Paragraphs>
  <Slides>16</Slides>
  <Notes>0</Notes>
  <HiddenSlides>0</HiddenSlides>
  <MMClips>0</MMClips>
  <ScaleCrop>false</ScaleCrop>
  <HeadingPairs>
    <vt:vector size="4" baseType="variant">
      <vt:variant>
        <vt:lpstr>Tema</vt:lpstr>
      </vt:variant>
      <vt:variant>
        <vt:i4>1</vt:i4>
      </vt:variant>
      <vt:variant>
        <vt:lpstr>Naslovi diapozitivov</vt:lpstr>
      </vt:variant>
      <vt:variant>
        <vt:i4>16</vt:i4>
      </vt:variant>
    </vt:vector>
  </HeadingPairs>
  <TitlesOfParts>
    <vt:vector size="17" baseType="lpstr">
      <vt:lpstr>Modul</vt:lpstr>
      <vt:lpstr>Wikipedija in njena žlahta za seminarsko rabo</vt:lpstr>
      <vt:lpstr>Splošno</vt:lpstr>
      <vt:lpstr>Branje in pisanje gesel</vt:lpstr>
      <vt:lpstr>Kdo vse to koordinira?</vt:lpstr>
      <vt:lpstr> Konec uvoda :)</vt:lpstr>
      <vt:lpstr>Nevarnosti za vogalom</vt:lpstr>
      <vt:lpstr>Struktura gesla (na primeru Josef Friedrich Perkonig)</vt:lpstr>
      <vt:lpstr>Slovenski študentski projekti</vt:lpstr>
      <vt:lpstr>Oblikovanje besedila</vt:lpstr>
      <vt:lpstr>Principi</vt:lpstr>
      <vt:lpstr>Delavnica</vt:lpstr>
      <vt:lpstr>Viri za pisanje slovenskih enciklopedičnih člankov</vt:lpstr>
      <vt:lpstr>Na napakah se učimo</vt:lpstr>
      <vt:lpstr>Janez Nepomuk Primic</vt:lpstr>
      <vt:lpstr>Jernej Kopitar</vt:lpstr>
      <vt:lpstr>Sklep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Wikipedija in njena žlahta za seminarsko rabo</dc:title>
  <dc:creator>Hladnik</dc:creator>
  <cp:lastModifiedBy>Hladnik</cp:lastModifiedBy>
  <cp:revision>11</cp:revision>
  <dcterms:created xsi:type="dcterms:W3CDTF">2011-02-15T16:31:29Z</dcterms:created>
  <dcterms:modified xsi:type="dcterms:W3CDTF">2011-04-11T21:38:11Z</dcterms:modified>
</cp:coreProperties>
</file>