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4" r:id="rId4"/>
    <p:sldId id="293" r:id="rId5"/>
    <p:sldId id="259" r:id="rId6"/>
    <p:sldId id="280" r:id="rId7"/>
    <p:sldId id="282" r:id="rId8"/>
    <p:sldId id="284" r:id="rId9"/>
    <p:sldId id="286" r:id="rId10"/>
    <p:sldId id="287" r:id="rId11"/>
    <p:sldId id="292" r:id="rId12"/>
    <p:sldId id="295" r:id="rId13"/>
    <p:sldId id="288" r:id="rId14"/>
    <p:sldId id="289" r:id="rId15"/>
    <p:sldId id="274" r:id="rId16"/>
    <p:sldId id="257" r:id="rId17"/>
    <p:sldId id="279" r:id="rId18"/>
    <p:sldId id="275" r:id="rId19"/>
    <p:sldId id="277" r:id="rId20"/>
    <p:sldId id="278" r:id="rId21"/>
    <p:sldId id="290" r:id="rId22"/>
    <p:sldId id="269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10/10/2012</a:t>
            </a:fld>
            <a:endParaRPr lang="en-US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10/10/2012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Zdravljica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l.wikipedia.org/wiki/Josef_Friedrich_Perkoni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Wikipedija:Urejanje_strani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le:PercentWikipediasGraph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Wikipedija:Administratorj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/>
              <a:t>Wikipedija in slovenci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mtClean="0"/>
              <a:t>Miran Hladnik</a:t>
            </a:r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Nevarnosti za vogalom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Vandalizem, gl. članek o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Zdravljici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21. nov. 2010 in 29. jan. 2011; vandalizem je bil odpravljen takoj oz. v 6 minutah. 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Diletantizem, odpravi ga čim širši krog sodelavcev; ventil so tudi pogovorne strani, kompetentni administratorji in mentorji pri projektih.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642194"/>
          </a:xfrm>
        </p:spPr>
        <p:txBody>
          <a:bodyPr>
            <a:normAutofit fontScale="90000"/>
          </a:bodyPr>
          <a:lstStyle/>
          <a:p>
            <a:r>
              <a:rPr lang="sl-SI" sz="3600" smtClean="0"/>
              <a:t>Wikipedija blagoslov za Slovence, ker popravlja negativne poteze nacionalnega značaja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348881"/>
            <a:ext cx="7467600" cy="338437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sl-SI" smtClean="0"/>
              <a:t>s principom dajanja (ne pa delitve)</a:t>
            </a:r>
          </a:p>
          <a:p>
            <a:pPr lvl="1"/>
            <a:r>
              <a:rPr lang="sl-SI" smtClean="0"/>
              <a:t>s principom sodelovanja (ne pa privoščljivosti)</a:t>
            </a:r>
          </a:p>
          <a:p>
            <a:pPr lvl="1"/>
            <a:r>
              <a:rPr lang="sl-SI" smtClean="0"/>
              <a:t>z zastonjkarstvom (ne pa s koristoljubjem)</a:t>
            </a:r>
          </a:p>
          <a:p>
            <a:pPr lvl="1"/>
            <a:r>
              <a:rPr lang="sl-SI" smtClean="0"/>
              <a:t>z vpetostjo v svet (ne pa s samozadostnostjo)</a:t>
            </a:r>
          </a:p>
          <a:p>
            <a:pPr lvl="1"/>
            <a:r>
              <a:rPr lang="sl-SI" smtClean="0"/>
              <a:t>z naslonitvijo na lastno pamet (ne pa z odvisnostjo od avtoritet)</a:t>
            </a:r>
          </a:p>
          <a:p>
            <a:pPr lvl="1"/>
            <a:r>
              <a:rPr lang="sl-SI" smtClean="0"/>
              <a:t>s pluralnostjo (ne pa z ekskluzivnimi resnicami)</a:t>
            </a:r>
          </a:p>
          <a:p>
            <a:pPr lvl="1"/>
            <a:r>
              <a:rPr lang="sl-SI" smtClean="0"/>
              <a:t>z odpovedjo (avtorskemu) napuhu</a:t>
            </a:r>
          </a:p>
          <a:p>
            <a:pPr lvl="1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2843808" y="5517232"/>
            <a:ext cx="6156176" cy="120032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endParaRPr lang="sl-SI" smtClean="0"/>
          </a:p>
          <a:p>
            <a:r>
              <a:rPr lang="sl-SI" b="1" smtClean="0"/>
              <a:t>Wikipedije, ki je v bistvu strašno občutljiv in ranljiv sistem, ne bi bilo brez prepričanja, da je človek po naravi dober.</a:t>
            </a:r>
            <a:endParaRPr 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11560" y="1988840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smtClean="0"/>
              <a:t>Wikipedija prinaša zelo neslovenske izkušnje: volontarizem, kooperativnost, manko centralnega arbitra in avtoritete, zaupanje v dobronamernost in pošteno rabo, optimizem, potrpežljivo odpravljanje vandalizma, zavest o nedokončnosti in spreminjavem značaju znanja.</a:t>
            </a:r>
            <a:endParaRPr lang="sl-SI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Struktura gesla (na primeru </a:t>
            </a: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Josef Friedrich Perkonig</a:t>
            </a: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107504" y="1600200"/>
            <a:ext cx="8658671" cy="44958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Članek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Pogovor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Urejanje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Zgodovina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Preusmeritev</a:t>
            </a:r>
          </a:p>
        </p:txBody>
      </p:sp>
      <p:pic>
        <p:nvPicPr>
          <p:cNvPr id="4" name="Picture 2" descr="N:\Zaslonski posnetki\Josef Friedrich Perkonig - Wikipedija, prosta enciklopedija - Mozilla Firefox 15.11.2011 202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0675" y="1989138"/>
            <a:ext cx="62833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Oblikovanje wikibesedila</a:t>
            </a:r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Pomoč &gt;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Kako se uredi stran </a:t>
            </a: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odstavek  = prazna vrsta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enoto v seznamu  napoveduje *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naslove delamo z enačaji (==xxxx==)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povezave napravimo z oglatimi oklepaji (v [[geslo|geslu]])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spletni naslovi se delajo takole: [http://xxxxx Naslov strani]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sliko vstavimo preko menija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r>
              <a:rPr lang="sl-SI" sz="3600" smtClean="0"/>
              <a:t>Z administratorjeve pogovorne strani</a:t>
            </a:r>
            <a:endParaRPr lang="sl-SI" sz="3600"/>
          </a:p>
        </p:txBody>
      </p:sp>
      <p:pic>
        <p:nvPicPr>
          <p:cNvPr id="9218" name="Picture 2" descr="D:\REFERATI\Zaslonski posnetki\1-Uporabniški pogovorIP 213Arhiv - Wikipedija, prosta enciklopedija - Mozilla Firefox 27.9.2012 183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82" y="980728"/>
            <a:ext cx="7950234" cy="5877272"/>
          </a:xfrm>
          <a:prstGeom prst="rect">
            <a:avLst/>
          </a:prstGeom>
          <a:noFill/>
        </p:spPr>
      </p:pic>
      <p:sp>
        <p:nvSpPr>
          <p:cNvPr id="5" name="Prostoročno 4"/>
          <p:cNvSpPr/>
          <p:nvPr/>
        </p:nvSpPr>
        <p:spPr>
          <a:xfrm>
            <a:off x="831273" y="2105891"/>
            <a:ext cx="4414982" cy="1351611"/>
          </a:xfrm>
          <a:custGeom>
            <a:avLst/>
            <a:gdLst>
              <a:gd name="connsiteX0" fmla="*/ 674254 w 4414982"/>
              <a:gd name="connsiteY0" fmla="*/ 36945 h 1351611"/>
              <a:gd name="connsiteX1" fmla="*/ 637309 w 4414982"/>
              <a:gd name="connsiteY1" fmla="*/ 27709 h 1351611"/>
              <a:gd name="connsiteX2" fmla="*/ 184727 w 4414982"/>
              <a:gd name="connsiteY2" fmla="*/ 36945 h 1351611"/>
              <a:gd name="connsiteX3" fmla="*/ 110836 w 4414982"/>
              <a:gd name="connsiteY3" fmla="*/ 64654 h 1351611"/>
              <a:gd name="connsiteX4" fmla="*/ 55418 w 4414982"/>
              <a:gd name="connsiteY4" fmla="*/ 110836 h 1351611"/>
              <a:gd name="connsiteX5" fmla="*/ 27709 w 4414982"/>
              <a:gd name="connsiteY5" fmla="*/ 166254 h 1351611"/>
              <a:gd name="connsiteX6" fmla="*/ 18472 w 4414982"/>
              <a:gd name="connsiteY6" fmla="*/ 193964 h 1351611"/>
              <a:gd name="connsiteX7" fmla="*/ 0 w 4414982"/>
              <a:gd name="connsiteY7" fmla="*/ 230909 h 1351611"/>
              <a:gd name="connsiteX8" fmla="*/ 9236 w 4414982"/>
              <a:gd name="connsiteY8" fmla="*/ 443345 h 1351611"/>
              <a:gd name="connsiteX9" fmla="*/ 46182 w 4414982"/>
              <a:gd name="connsiteY9" fmla="*/ 508000 h 1351611"/>
              <a:gd name="connsiteX10" fmla="*/ 73891 w 4414982"/>
              <a:gd name="connsiteY10" fmla="*/ 572654 h 1351611"/>
              <a:gd name="connsiteX11" fmla="*/ 92363 w 4414982"/>
              <a:gd name="connsiteY11" fmla="*/ 600364 h 1351611"/>
              <a:gd name="connsiteX12" fmla="*/ 110836 w 4414982"/>
              <a:gd name="connsiteY12" fmla="*/ 646545 h 1351611"/>
              <a:gd name="connsiteX13" fmla="*/ 147782 w 4414982"/>
              <a:gd name="connsiteY13" fmla="*/ 674254 h 1351611"/>
              <a:gd name="connsiteX14" fmla="*/ 175491 w 4414982"/>
              <a:gd name="connsiteY14" fmla="*/ 720436 h 1351611"/>
              <a:gd name="connsiteX15" fmla="*/ 230909 w 4414982"/>
              <a:gd name="connsiteY15" fmla="*/ 775854 h 1351611"/>
              <a:gd name="connsiteX16" fmla="*/ 378691 w 4414982"/>
              <a:gd name="connsiteY16" fmla="*/ 886691 h 1351611"/>
              <a:gd name="connsiteX17" fmla="*/ 452582 w 4414982"/>
              <a:gd name="connsiteY17" fmla="*/ 932873 h 1351611"/>
              <a:gd name="connsiteX18" fmla="*/ 498763 w 4414982"/>
              <a:gd name="connsiteY18" fmla="*/ 951345 h 1351611"/>
              <a:gd name="connsiteX19" fmla="*/ 535709 w 4414982"/>
              <a:gd name="connsiteY19" fmla="*/ 969818 h 1351611"/>
              <a:gd name="connsiteX20" fmla="*/ 591127 w 4414982"/>
              <a:gd name="connsiteY20" fmla="*/ 988291 h 1351611"/>
              <a:gd name="connsiteX21" fmla="*/ 618836 w 4414982"/>
              <a:gd name="connsiteY21" fmla="*/ 1006764 h 1351611"/>
              <a:gd name="connsiteX22" fmla="*/ 720436 w 4414982"/>
              <a:gd name="connsiteY22" fmla="*/ 1025236 h 1351611"/>
              <a:gd name="connsiteX23" fmla="*/ 877454 w 4414982"/>
              <a:gd name="connsiteY23" fmla="*/ 1099127 h 1351611"/>
              <a:gd name="connsiteX24" fmla="*/ 942109 w 4414982"/>
              <a:gd name="connsiteY24" fmla="*/ 1117600 h 1351611"/>
              <a:gd name="connsiteX25" fmla="*/ 1062182 w 4414982"/>
              <a:gd name="connsiteY25" fmla="*/ 1145309 h 1351611"/>
              <a:gd name="connsiteX26" fmla="*/ 1136072 w 4414982"/>
              <a:gd name="connsiteY26" fmla="*/ 1173018 h 1351611"/>
              <a:gd name="connsiteX27" fmla="*/ 1274618 w 4414982"/>
              <a:gd name="connsiteY27" fmla="*/ 1182254 h 1351611"/>
              <a:gd name="connsiteX28" fmla="*/ 1357745 w 4414982"/>
              <a:gd name="connsiteY28" fmla="*/ 1200727 h 1351611"/>
              <a:gd name="connsiteX29" fmla="*/ 1431636 w 4414982"/>
              <a:gd name="connsiteY29" fmla="*/ 1209964 h 1351611"/>
              <a:gd name="connsiteX30" fmla="*/ 1560945 w 4414982"/>
              <a:gd name="connsiteY30" fmla="*/ 1228436 h 1351611"/>
              <a:gd name="connsiteX31" fmla="*/ 1644072 w 4414982"/>
              <a:gd name="connsiteY31" fmla="*/ 1237673 h 1351611"/>
              <a:gd name="connsiteX32" fmla="*/ 1708727 w 4414982"/>
              <a:gd name="connsiteY32" fmla="*/ 1246909 h 1351611"/>
              <a:gd name="connsiteX33" fmla="*/ 1810327 w 4414982"/>
              <a:gd name="connsiteY33" fmla="*/ 1265382 h 1351611"/>
              <a:gd name="connsiteX34" fmla="*/ 2059709 w 4414982"/>
              <a:gd name="connsiteY34" fmla="*/ 1293091 h 1351611"/>
              <a:gd name="connsiteX35" fmla="*/ 2115127 w 4414982"/>
              <a:gd name="connsiteY35" fmla="*/ 1302327 h 1351611"/>
              <a:gd name="connsiteX36" fmla="*/ 2189018 w 4414982"/>
              <a:gd name="connsiteY36" fmla="*/ 1311564 h 1351611"/>
              <a:gd name="connsiteX37" fmla="*/ 2290618 w 4414982"/>
              <a:gd name="connsiteY37" fmla="*/ 1330036 h 1351611"/>
              <a:gd name="connsiteX38" fmla="*/ 2484582 w 4414982"/>
              <a:gd name="connsiteY38" fmla="*/ 1348509 h 1351611"/>
              <a:gd name="connsiteX39" fmla="*/ 3334327 w 4414982"/>
              <a:gd name="connsiteY39" fmla="*/ 1339273 h 1351611"/>
              <a:gd name="connsiteX40" fmla="*/ 3380509 w 4414982"/>
              <a:gd name="connsiteY40" fmla="*/ 1330036 h 1351611"/>
              <a:gd name="connsiteX41" fmla="*/ 3435927 w 4414982"/>
              <a:gd name="connsiteY41" fmla="*/ 1320800 h 1351611"/>
              <a:gd name="connsiteX42" fmla="*/ 3537527 w 4414982"/>
              <a:gd name="connsiteY42" fmla="*/ 1311564 h 1351611"/>
              <a:gd name="connsiteX43" fmla="*/ 3648363 w 4414982"/>
              <a:gd name="connsiteY43" fmla="*/ 1293091 h 1351611"/>
              <a:gd name="connsiteX44" fmla="*/ 3796145 w 4414982"/>
              <a:gd name="connsiteY44" fmla="*/ 1246909 h 1351611"/>
              <a:gd name="connsiteX45" fmla="*/ 3897745 w 4414982"/>
              <a:gd name="connsiteY45" fmla="*/ 1209964 h 1351611"/>
              <a:gd name="connsiteX46" fmla="*/ 4008582 w 4414982"/>
              <a:gd name="connsiteY46" fmla="*/ 1136073 h 1351611"/>
              <a:gd name="connsiteX47" fmla="*/ 4128654 w 4414982"/>
              <a:gd name="connsiteY47" fmla="*/ 997527 h 1351611"/>
              <a:gd name="connsiteX48" fmla="*/ 4184072 w 4414982"/>
              <a:gd name="connsiteY48" fmla="*/ 923636 h 1351611"/>
              <a:gd name="connsiteX49" fmla="*/ 4257963 w 4414982"/>
              <a:gd name="connsiteY49" fmla="*/ 822036 h 1351611"/>
              <a:gd name="connsiteX50" fmla="*/ 4276436 w 4414982"/>
              <a:gd name="connsiteY50" fmla="*/ 794327 h 1351611"/>
              <a:gd name="connsiteX51" fmla="*/ 4313382 w 4414982"/>
              <a:gd name="connsiteY51" fmla="*/ 766618 h 1351611"/>
              <a:gd name="connsiteX52" fmla="*/ 4322618 w 4414982"/>
              <a:gd name="connsiteY52" fmla="*/ 738909 h 1351611"/>
              <a:gd name="connsiteX53" fmla="*/ 4350327 w 4414982"/>
              <a:gd name="connsiteY53" fmla="*/ 711200 h 1351611"/>
              <a:gd name="connsiteX54" fmla="*/ 4378036 w 4414982"/>
              <a:gd name="connsiteY54" fmla="*/ 674254 h 1351611"/>
              <a:gd name="connsiteX55" fmla="*/ 4396509 w 4414982"/>
              <a:gd name="connsiteY55" fmla="*/ 618836 h 1351611"/>
              <a:gd name="connsiteX56" fmla="*/ 4414982 w 4414982"/>
              <a:gd name="connsiteY56" fmla="*/ 544945 h 1351611"/>
              <a:gd name="connsiteX57" fmla="*/ 4405745 w 4414982"/>
              <a:gd name="connsiteY57" fmla="*/ 461818 h 1351611"/>
              <a:gd name="connsiteX58" fmla="*/ 4322618 w 4414982"/>
              <a:gd name="connsiteY58" fmla="*/ 397164 h 1351611"/>
              <a:gd name="connsiteX59" fmla="*/ 4202545 w 4414982"/>
              <a:gd name="connsiteY59" fmla="*/ 341745 h 1351611"/>
              <a:gd name="connsiteX60" fmla="*/ 4119418 w 4414982"/>
              <a:gd name="connsiteY60" fmla="*/ 314036 h 1351611"/>
              <a:gd name="connsiteX61" fmla="*/ 3999345 w 4414982"/>
              <a:gd name="connsiteY61" fmla="*/ 286327 h 1351611"/>
              <a:gd name="connsiteX62" fmla="*/ 3870036 w 4414982"/>
              <a:gd name="connsiteY62" fmla="*/ 267854 h 1351611"/>
              <a:gd name="connsiteX63" fmla="*/ 3657600 w 4414982"/>
              <a:gd name="connsiteY63" fmla="*/ 230909 h 1351611"/>
              <a:gd name="connsiteX64" fmla="*/ 3574472 w 4414982"/>
              <a:gd name="connsiteY64" fmla="*/ 221673 h 1351611"/>
              <a:gd name="connsiteX65" fmla="*/ 3426691 w 4414982"/>
              <a:gd name="connsiteY65" fmla="*/ 203200 h 1351611"/>
              <a:gd name="connsiteX66" fmla="*/ 3352800 w 4414982"/>
              <a:gd name="connsiteY66" fmla="*/ 184727 h 1351611"/>
              <a:gd name="connsiteX67" fmla="*/ 3205018 w 4414982"/>
              <a:gd name="connsiteY67" fmla="*/ 166254 h 1351611"/>
              <a:gd name="connsiteX68" fmla="*/ 3131127 w 4414982"/>
              <a:gd name="connsiteY68" fmla="*/ 147782 h 1351611"/>
              <a:gd name="connsiteX69" fmla="*/ 3075709 w 4414982"/>
              <a:gd name="connsiteY69" fmla="*/ 138545 h 1351611"/>
              <a:gd name="connsiteX70" fmla="*/ 3011054 w 4414982"/>
              <a:gd name="connsiteY70" fmla="*/ 120073 h 1351611"/>
              <a:gd name="connsiteX71" fmla="*/ 2955636 w 4414982"/>
              <a:gd name="connsiteY71" fmla="*/ 110836 h 1351611"/>
              <a:gd name="connsiteX72" fmla="*/ 2844800 w 4414982"/>
              <a:gd name="connsiteY72" fmla="*/ 83127 h 1351611"/>
              <a:gd name="connsiteX73" fmla="*/ 2687782 w 4414982"/>
              <a:gd name="connsiteY73" fmla="*/ 46182 h 1351611"/>
              <a:gd name="connsiteX74" fmla="*/ 2650836 w 4414982"/>
              <a:gd name="connsiteY74" fmla="*/ 36945 h 1351611"/>
              <a:gd name="connsiteX75" fmla="*/ 2475345 w 4414982"/>
              <a:gd name="connsiteY75" fmla="*/ 9236 h 1351611"/>
              <a:gd name="connsiteX76" fmla="*/ 2419927 w 4414982"/>
              <a:gd name="connsiteY76" fmla="*/ 0 h 1351611"/>
              <a:gd name="connsiteX77" fmla="*/ 480291 w 4414982"/>
              <a:gd name="connsiteY77" fmla="*/ 9236 h 135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414982" h="1351611">
                <a:moveTo>
                  <a:pt x="674254" y="36945"/>
                </a:moveTo>
                <a:cubicBezTo>
                  <a:pt x="661939" y="33866"/>
                  <a:pt x="649968" y="28647"/>
                  <a:pt x="637309" y="27709"/>
                </a:cubicBezTo>
                <a:cubicBezTo>
                  <a:pt x="403961" y="10425"/>
                  <a:pt x="428376" y="18203"/>
                  <a:pt x="184727" y="36945"/>
                </a:cubicBezTo>
                <a:cubicBezTo>
                  <a:pt x="160751" y="44937"/>
                  <a:pt x="132915" y="53615"/>
                  <a:pt x="110836" y="64654"/>
                </a:cubicBezTo>
                <a:cubicBezTo>
                  <a:pt x="85119" y="77512"/>
                  <a:pt x="75844" y="90410"/>
                  <a:pt x="55418" y="110836"/>
                </a:cubicBezTo>
                <a:cubicBezTo>
                  <a:pt x="32204" y="180480"/>
                  <a:pt x="63517" y="94638"/>
                  <a:pt x="27709" y="166254"/>
                </a:cubicBezTo>
                <a:cubicBezTo>
                  <a:pt x="23355" y="174962"/>
                  <a:pt x="22307" y="185015"/>
                  <a:pt x="18472" y="193964"/>
                </a:cubicBezTo>
                <a:cubicBezTo>
                  <a:pt x="13048" y="206619"/>
                  <a:pt x="6157" y="218594"/>
                  <a:pt x="0" y="230909"/>
                </a:cubicBezTo>
                <a:cubicBezTo>
                  <a:pt x="3079" y="301721"/>
                  <a:pt x="3800" y="372675"/>
                  <a:pt x="9236" y="443345"/>
                </a:cubicBezTo>
                <a:cubicBezTo>
                  <a:pt x="11465" y="472317"/>
                  <a:pt x="31408" y="484361"/>
                  <a:pt x="46182" y="508000"/>
                </a:cubicBezTo>
                <a:cubicBezTo>
                  <a:pt x="94215" y="584853"/>
                  <a:pt x="42475" y="509821"/>
                  <a:pt x="73891" y="572654"/>
                </a:cubicBezTo>
                <a:cubicBezTo>
                  <a:pt x="78855" y="582583"/>
                  <a:pt x="87399" y="590435"/>
                  <a:pt x="92363" y="600364"/>
                </a:cubicBezTo>
                <a:cubicBezTo>
                  <a:pt x="99778" y="615193"/>
                  <a:pt x="100888" y="633281"/>
                  <a:pt x="110836" y="646545"/>
                </a:cubicBezTo>
                <a:cubicBezTo>
                  <a:pt x="120073" y="658860"/>
                  <a:pt x="135467" y="665018"/>
                  <a:pt x="147782" y="674254"/>
                </a:cubicBezTo>
                <a:cubicBezTo>
                  <a:pt x="157018" y="689648"/>
                  <a:pt x="164123" y="706542"/>
                  <a:pt x="175491" y="720436"/>
                </a:cubicBezTo>
                <a:cubicBezTo>
                  <a:pt x="192034" y="740655"/>
                  <a:pt x="211320" y="758570"/>
                  <a:pt x="230909" y="775854"/>
                </a:cubicBezTo>
                <a:cubicBezTo>
                  <a:pt x="337430" y="869844"/>
                  <a:pt x="298668" y="836677"/>
                  <a:pt x="378691" y="886691"/>
                </a:cubicBezTo>
                <a:cubicBezTo>
                  <a:pt x="408003" y="905011"/>
                  <a:pt x="418446" y="915805"/>
                  <a:pt x="452582" y="932873"/>
                </a:cubicBezTo>
                <a:cubicBezTo>
                  <a:pt x="467411" y="940287"/>
                  <a:pt x="483612" y="944612"/>
                  <a:pt x="498763" y="951345"/>
                </a:cubicBezTo>
                <a:cubicBezTo>
                  <a:pt x="511345" y="956937"/>
                  <a:pt x="522925" y="964704"/>
                  <a:pt x="535709" y="969818"/>
                </a:cubicBezTo>
                <a:cubicBezTo>
                  <a:pt x="553788" y="977050"/>
                  <a:pt x="573333" y="980383"/>
                  <a:pt x="591127" y="988291"/>
                </a:cubicBezTo>
                <a:cubicBezTo>
                  <a:pt x="601271" y="992800"/>
                  <a:pt x="608442" y="1002866"/>
                  <a:pt x="618836" y="1006764"/>
                </a:cubicBezTo>
                <a:cubicBezTo>
                  <a:pt x="629162" y="1010636"/>
                  <a:pt x="714212" y="1024199"/>
                  <a:pt x="720436" y="1025236"/>
                </a:cubicBezTo>
                <a:cubicBezTo>
                  <a:pt x="763088" y="1046562"/>
                  <a:pt x="829309" y="1081932"/>
                  <a:pt x="877454" y="1099127"/>
                </a:cubicBezTo>
                <a:cubicBezTo>
                  <a:pt x="898562" y="1106666"/>
                  <a:pt x="920364" y="1112164"/>
                  <a:pt x="942109" y="1117600"/>
                </a:cubicBezTo>
                <a:cubicBezTo>
                  <a:pt x="1014948" y="1135810"/>
                  <a:pt x="970212" y="1116568"/>
                  <a:pt x="1062182" y="1145309"/>
                </a:cubicBezTo>
                <a:cubicBezTo>
                  <a:pt x="1087289" y="1153155"/>
                  <a:pt x="1110156" y="1168511"/>
                  <a:pt x="1136072" y="1173018"/>
                </a:cubicBezTo>
                <a:cubicBezTo>
                  <a:pt x="1181672" y="1180948"/>
                  <a:pt x="1228436" y="1179175"/>
                  <a:pt x="1274618" y="1182254"/>
                </a:cubicBezTo>
                <a:cubicBezTo>
                  <a:pt x="1302327" y="1188412"/>
                  <a:pt x="1329792" y="1195794"/>
                  <a:pt x="1357745" y="1200727"/>
                </a:cubicBezTo>
                <a:cubicBezTo>
                  <a:pt x="1382189" y="1205041"/>
                  <a:pt x="1407042" y="1206610"/>
                  <a:pt x="1431636" y="1209964"/>
                </a:cubicBezTo>
                <a:cubicBezTo>
                  <a:pt x="1474777" y="1215847"/>
                  <a:pt x="1517671" y="1223627"/>
                  <a:pt x="1560945" y="1228436"/>
                </a:cubicBezTo>
                <a:lnTo>
                  <a:pt x="1644072" y="1237673"/>
                </a:lnTo>
                <a:cubicBezTo>
                  <a:pt x="1665674" y="1240373"/>
                  <a:pt x="1687253" y="1243330"/>
                  <a:pt x="1708727" y="1246909"/>
                </a:cubicBezTo>
                <a:cubicBezTo>
                  <a:pt x="1742681" y="1252568"/>
                  <a:pt x="1776171" y="1261113"/>
                  <a:pt x="1810327" y="1265382"/>
                </a:cubicBezTo>
                <a:cubicBezTo>
                  <a:pt x="2073443" y="1298271"/>
                  <a:pt x="1782596" y="1246907"/>
                  <a:pt x="2059709" y="1293091"/>
                </a:cubicBezTo>
                <a:cubicBezTo>
                  <a:pt x="2078182" y="1296170"/>
                  <a:pt x="2096588" y="1299678"/>
                  <a:pt x="2115127" y="1302327"/>
                </a:cubicBezTo>
                <a:cubicBezTo>
                  <a:pt x="2139700" y="1305837"/>
                  <a:pt x="2164534" y="1307483"/>
                  <a:pt x="2189018" y="1311564"/>
                </a:cubicBezTo>
                <a:cubicBezTo>
                  <a:pt x="2284805" y="1327529"/>
                  <a:pt x="2148704" y="1316520"/>
                  <a:pt x="2290618" y="1330036"/>
                </a:cubicBezTo>
                <a:cubicBezTo>
                  <a:pt x="2517155" y="1351611"/>
                  <a:pt x="2339105" y="1327728"/>
                  <a:pt x="2484582" y="1348509"/>
                </a:cubicBezTo>
                <a:lnTo>
                  <a:pt x="3334327" y="1339273"/>
                </a:lnTo>
                <a:cubicBezTo>
                  <a:pt x="3350023" y="1338949"/>
                  <a:pt x="3365063" y="1332844"/>
                  <a:pt x="3380509" y="1330036"/>
                </a:cubicBezTo>
                <a:cubicBezTo>
                  <a:pt x="3398934" y="1326686"/>
                  <a:pt x="3417328" y="1322988"/>
                  <a:pt x="3435927" y="1320800"/>
                </a:cubicBezTo>
                <a:cubicBezTo>
                  <a:pt x="3469700" y="1316827"/>
                  <a:pt x="3503729" y="1315319"/>
                  <a:pt x="3537527" y="1311564"/>
                </a:cubicBezTo>
                <a:cubicBezTo>
                  <a:pt x="3565671" y="1308437"/>
                  <a:pt x="3618368" y="1300590"/>
                  <a:pt x="3648363" y="1293091"/>
                </a:cubicBezTo>
                <a:cubicBezTo>
                  <a:pt x="3683415" y="1284328"/>
                  <a:pt x="3766926" y="1258597"/>
                  <a:pt x="3796145" y="1246909"/>
                </a:cubicBezTo>
                <a:cubicBezTo>
                  <a:pt x="3860406" y="1221204"/>
                  <a:pt x="3826598" y="1233679"/>
                  <a:pt x="3897745" y="1209964"/>
                </a:cubicBezTo>
                <a:cubicBezTo>
                  <a:pt x="3982651" y="1146284"/>
                  <a:pt x="3944098" y="1168313"/>
                  <a:pt x="4008582" y="1136073"/>
                </a:cubicBezTo>
                <a:cubicBezTo>
                  <a:pt x="4063975" y="1080678"/>
                  <a:pt x="4065886" y="1081218"/>
                  <a:pt x="4128654" y="997527"/>
                </a:cubicBezTo>
                <a:cubicBezTo>
                  <a:pt x="4147127" y="972897"/>
                  <a:pt x="4166994" y="949253"/>
                  <a:pt x="4184072" y="923636"/>
                </a:cubicBezTo>
                <a:cubicBezTo>
                  <a:pt x="4260567" y="808895"/>
                  <a:pt x="4181741" y="923665"/>
                  <a:pt x="4257963" y="822036"/>
                </a:cubicBezTo>
                <a:cubicBezTo>
                  <a:pt x="4264623" y="813155"/>
                  <a:pt x="4268587" y="802176"/>
                  <a:pt x="4276436" y="794327"/>
                </a:cubicBezTo>
                <a:cubicBezTo>
                  <a:pt x="4287321" y="783442"/>
                  <a:pt x="4301067" y="775854"/>
                  <a:pt x="4313382" y="766618"/>
                </a:cubicBezTo>
                <a:cubicBezTo>
                  <a:pt x="4316461" y="757382"/>
                  <a:pt x="4317218" y="747010"/>
                  <a:pt x="4322618" y="738909"/>
                </a:cubicBezTo>
                <a:cubicBezTo>
                  <a:pt x="4329864" y="728041"/>
                  <a:pt x="4341826" y="721118"/>
                  <a:pt x="4350327" y="711200"/>
                </a:cubicBezTo>
                <a:cubicBezTo>
                  <a:pt x="4360345" y="699512"/>
                  <a:pt x="4368800" y="686569"/>
                  <a:pt x="4378036" y="674254"/>
                </a:cubicBezTo>
                <a:cubicBezTo>
                  <a:pt x="4384194" y="655781"/>
                  <a:pt x="4391786" y="637727"/>
                  <a:pt x="4396509" y="618836"/>
                </a:cubicBezTo>
                <a:lnTo>
                  <a:pt x="4414982" y="544945"/>
                </a:lnTo>
                <a:cubicBezTo>
                  <a:pt x="4411903" y="517236"/>
                  <a:pt x="4414561" y="488267"/>
                  <a:pt x="4405745" y="461818"/>
                </a:cubicBezTo>
                <a:cubicBezTo>
                  <a:pt x="4399663" y="443573"/>
                  <a:pt x="4325463" y="398586"/>
                  <a:pt x="4322618" y="397164"/>
                </a:cubicBezTo>
                <a:cubicBezTo>
                  <a:pt x="4269650" y="370679"/>
                  <a:pt x="4252769" y="359682"/>
                  <a:pt x="4202545" y="341745"/>
                </a:cubicBezTo>
                <a:cubicBezTo>
                  <a:pt x="4175039" y="331921"/>
                  <a:pt x="4148228" y="318838"/>
                  <a:pt x="4119418" y="314036"/>
                </a:cubicBezTo>
                <a:cubicBezTo>
                  <a:pt x="3982692" y="291249"/>
                  <a:pt x="4152859" y="321753"/>
                  <a:pt x="3999345" y="286327"/>
                </a:cubicBezTo>
                <a:cubicBezTo>
                  <a:pt x="3967876" y="279065"/>
                  <a:pt x="3898314" y="271389"/>
                  <a:pt x="3870036" y="267854"/>
                </a:cubicBezTo>
                <a:cubicBezTo>
                  <a:pt x="3759965" y="236406"/>
                  <a:pt x="3822490" y="250696"/>
                  <a:pt x="3657600" y="230909"/>
                </a:cubicBezTo>
                <a:lnTo>
                  <a:pt x="3574472" y="221673"/>
                </a:lnTo>
                <a:cubicBezTo>
                  <a:pt x="3363594" y="195313"/>
                  <a:pt x="3683369" y="231719"/>
                  <a:pt x="3426691" y="203200"/>
                </a:cubicBezTo>
                <a:cubicBezTo>
                  <a:pt x="3402061" y="197042"/>
                  <a:pt x="3377695" y="189706"/>
                  <a:pt x="3352800" y="184727"/>
                </a:cubicBezTo>
                <a:cubicBezTo>
                  <a:pt x="3319864" y="178140"/>
                  <a:pt x="3233819" y="169454"/>
                  <a:pt x="3205018" y="166254"/>
                </a:cubicBezTo>
                <a:cubicBezTo>
                  <a:pt x="3180388" y="160097"/>
                  <a:pt x="3155952" y="153102"/>
                  <a:pt x="3131127" y="147782"/>
                </a:cubicBezTo>
                <a:cubicBezTo>
                  <a:pt x="3112815" y="143858"/>
                  <a:pt x="3093957" y="142756"/>
                  <a:pt x="3075709" y="138545"/>
                </a:cubicBezTo>
                <a:cubicBezTo>
                  <a:pt x="3053869" y="133505"/>
                  <a:pt x="3032894" y="125113"/>
                  <a:pt x="3011054" y="120073"/>
                </a:cubicBezTo>
                <a:cubicBezTo>
                  <a:pt x="2992806" y="115862"/>
                  <a:pt x="2973804" y="115378"/>
                  <a:pt x="2955636" y="110836"/>
                </a:cubicBezTo>
                <a:cubicBezTo>
                  <a:pt x="2809267" y="74244"/>
                  <a:pt x="2989812" y="107297"/>
                  <a:pt x="2844800" y="83127"/>
                </a:cubicBezTo>
                <a:cubicBezTo>
                  <a:pt x="2758321" y="48535"/>
                  <a:pt x="2827445" y="72369"/>
                  <a:pt x="2687782" y="46182"/>
                </a:cubicBezTo>
                <a:cubicBezTo>
                  <a:pt x="2675305" y="43843"/>
                  <a:pt x="2663313" y="39284"/>
                  <a:pt x="2650836" y="36945"/>
                </a:cubicBezTo>
                <a:cubicBezTo>
                  <a:pt x="2543339" y="16789"/>
                  <a:pt x="2562656" y="22669"/>
                  <a:pt x="2475345" y="9236"/>
                </a:cubicBezTo>
                <a:cubicBezTo>
                  <a:pt x="2456835" y="6388"/>
                  <a:pt x="2438400" y="3079"/>
                  <a:pt x="2419927" y="0"/>
                </a:cubicBezTo>
                <a:lnTo>
                  <a:pt x="480291" y="9236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Kako sem se zaljubil v wikije</a:t>
            </a:r>
            <a:endParaRPr lang="sl-SI"/>
          </a:p>
        </p:txBody>
      </p:sp>
      <p:pic>
        <p:nvPicPr>
          <p:cNvPr id="1026" name="Picture 2" descr="D:\REFERATI\Zaslonski posnetki\1-Ivan Prijatelj Razlika med redakcijama - Wikipedija, prosta enciklopedija - Mozilla Firefox 27.9.2012 164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868" y="1600233"/>
            <a:ext cx="8193024" cy="5216652"/>
          </a:xfrm>
          <a:prstGeom prst="rect">
            <a:avLst/>
          </a:prstGeom>
          <a:noFill/>
        </p:spPr>
      </p:pic>
      <p:sp>
        <p:nvSpPr>
          <p:cNvPr id="5" name="Prostoročno 4"/>
          <p:cNvSpPr/>
          <p:nvPr/>
        </p:nvSpPr>
        <p:spPr>
          <a:xfrm>
            <a:off x="5292436" y="4448804"/>
            <a:ext cx="2588084" cy="1569866"/>
          </a:xfrm>
          <a:custGeom>
            <a:avLst/>
            <a:gdLst>
              <a:gd name="connsiteX0" fmla="*/ 572655 w 2588084"/>
              <a:gd name="connsiteY0" fmla="*/ 289451 h 1569866"/>
              <a:gd name="connsiteX1" fmla="*/ 304800 w 2588084"/>
              <a:gd name="connsiteY1" fmla="*/ 298687 h 1569866"/>
              <a:gd name="connsiteX2" fmla="*/ 249382 w 2588084"/>
              <a:gd name="connsiteY2" fmla="*/ 326396 h 1569866"/>
              <a:gd name="connsiteX3" fmla="*/ 221673 w 2588084"/>
              <a:gd name="connsiteY3" fmla="*/ 335632 h 1569866"/>
              <a:gd name="connsiteX4" fmla="*/ 184728 w 2588084"/>
              <a:gd name="connsiteY4" fmla="*/ 363341 h 1569866"/>
              <a:gd name="connsiteX5" fmla="*/ 110837 w 2588084"/>
              <a:gd name="connsiteY5" fmla="*/ 400287 h 1569866"/>
              <a:gd name="connsiteX6" fmla="*/ 46182 w 2588084"/>
              <a:gd name="connsiteY6" fmla="*/ 455705 h 1569866"/>
              <a:gd name="connsiteX7" fmla="*/ 27709 w 2588084"/>
              <a:gd name="connsiteY7" fmla="*/ 492651 h 1569866"/>
              <a:gd name="connsiteX8" fmla="*/ 0 w 2588084"/>
              <a:gd name="connsiteY8" fmla="*/ 585014 h 1569866"/>
              <a:gd name="connsiteX9" fmla="*/ 18473 w 2588084"/>
              <a:gd name="connsiteY9" fmla="*/ 815923 h 1569866"/>
              <a:gd name="connsiteX10" fmla="*/ 27709 w 2588084"/>
              <a:gd name="connsiteY10" fmla="*/ 843632 h 1569866"/>
              <a:gd name="connsiteX11" fmla="*/ 101600 w 2588084"/>
              <a:gd name="connsiteY11" fmla="*/ 954469 h 1569866"/>
              <a:gd name="connsiteX12" fmla="*/ 129309 w 2588084"/>
              <a:gd name="connsiteY12" fmla="*/ 1000651 h 1569866"/>
              <a:gd name="connsiteX13" fmla="*/ 193964 w 2588084"/>
              <a:gd name="connsiteY13" fmla="*/ 1083778 h 1569866"/>
              <a:gd name="connsiteX14" fmla="*/ 221673 w 2588084"/>
              <a:gd name="connsiteY14" fmla="*/ 1102251 h 1569866"/>
              <a:gd name="connsiteX15" fmla="*/ 267855 w 2588084"/>
              <a:gd name="connsiteY15" fmla="*/ 1148432 h 1569866"/>
              <a:gd name="connsiteX16" fmla="*/ 286328 w 2588084"/>
              <a:gd name="connsiteY16" fmla="*/ 1176141 h 1569866"/>
              <a:gd name="connsiteX17" fmla="*/ 323273 w 2588084"/>
              <a:gd name="connsiteY17" fmla="*/ 1194614 h 1569866"/>
              <a:gd name="connsiteX18" fmla="*/ 360219 w 2588084"/>
              <a:gd name="connsiteY18" fmla="*/ 1231560 h 1569866"/>
              <a:gd name="connsiteX19" fmla="*/ 452582 w 2588084"/>
              <a:gd name="connsiteY19" fmla="*/ 1296214 h 1569866"/>
              <a:gd name="connsiteX20" fmla="*/ 600364 w 2588084"/>
              <a:gd name="connsiteY20" fmla="*/ 1397814 h 1569866"/>
              <a:gd name="connsiteX21" fmla="*/ 701964 w 2588084"/>
              <a:gd name="connsiteY21" fmla="*/ 1443996 h 1569866"/>
              <a:gd name="connsiteX22" fmla="*/ 757382 w 2588084"/>
              <a:gd name="connsiteY22" fmla="*/ 1471705 h 1569866"/>
              <a:gd name="connsiteX23" fmla="*/ 812800 w 2588084"/>
              <a:gd name="connsiteY23" fmla="*/ 1490178 h 1569866"/>
              <a:gd name="connsiteX24" fmla="*/ 849746 w 2588084"/>
              <a:gd name="connsiteY24" fmla="*/ 1508651 h 1569866"/>
              <a:gd name="connsiteX25" fmla="*/ 905164 w 2588084"/>
              <a:gd name="connsiteY25" fmla="*/ 1517887 h 1569866"/>
              <a:gd name="connsiteX26" fmla="*/ 942109 w 2588084"/>
              <a:gd name="connsiteY26" fmla="*/ 1527123 h 1569866"/>
              <a:gd name="connsiteX27" fmla="*/ 1034473 w 2588084"/>
              <a:gd name="connsiteY27" fmla="*/ 1545596 h 1569866"/>
              <a:gd name="connsiteX28" fmla="*/ 1080655 w 2588084"/>
              <a:gd name="connsiteY28" fmla="*/ 1564069 h 1569866"/>
              <a:gd name="connsiteX29" fmla="*/ 1459346 w 2588084"/>
              <a:gd name="connsiteY29" fmla="*/ 1545596 h 1569866"/>
              <a:gd name="connsiteX30" fmla="*/ 1560946 w 2588084"/>
              <a:gd name="connsiteY30" fmla="*/ 1517887 h 1569866"/>
              <a:gd name="connsiteX31" fmla="*/ 1644073 w 2588084"/>
              <a:gd name="connsiteY31" fmla="*/ 1490178 h 1569866"/>
              <a:gd name="connsiteX32" fmla="*/ 1681019 w 2588084"/>
              <a:gd name="connsiteY32" fmla="*/ 1471705 h 1569866"/>
              <a:gd name="connsiteX33" fmla="*/ 1727200 w 2588084"/>
              <a:gd name="connsiteY33" fmla="*/ 1462469 h 1569866"/>
              <a:gd name="connsiteX34" fmla="*/ 1764146 w 2588084"/>
              <a:gd name="connsiteY34" fmla="*/ 1443996 h 1569866"/>
              <a:gd name="connsiteX35" fmla="*/ 1856509 w 2588084"/>
              <a:gd name="connsiteY35" fmla="*/ 1416287 h 1569866"/>
              <a:gd name="connsiteX36" fmla="*/ 1884219 w 2588084"/>
              <a:gd name="connsiteY36" fmla="*/ 1397814 h 1569866"/>
              <a:gd name="connsiteX37" fmla="*/ 1930400 w 2588084"/>
              <a:gd name="connsiteY37" fmla="*/ 1379341 h 1569866"/>
              <a:gd name="connsiteX38" fmla="*/ 2022764 w 2588084"/>
              <a:gd name="connsiteY38" fmla="*/ 1333160 h 1569866"/>
              <a:gd name="connsiteX39" fmla="*/ 2059709 w 2588084"/>
              <a:gd name="connsiteY39" fmla="*/ 1314687 h 1569866"/>
              <a:gd name="connsiteX40" fmla="*/ 2105891 w 2588084"/>
              <a:gd name="connsiteY40" fmla="*/ 1296214 h 1569866"/>
              <a:gd name="connsiteX41" fmla="*/ 2142837 w 2588084"/>
              <a:gd name="connsiteY41" fmla="*/ 1259269 h 1569866"/>
              <a:gd name="connsiteX42" fmla="*/ 2189019 w 2588084"/>
              <a:gd name="connsiteY42" fmla="*/ 1231560 h 1569866"/>
              <a:gd name="connsiteX43" fmla="*/ 2290619 w 2588084"/>
              <a:gd name="connsiteY43" fmla="*/ 1129960 h 1569866"/>
              <a:gd name="connsiteX44" fmla="*/ 2318328 w 2588084"/>
              <a:gd name="connsiteY44" fmla="*/ 1102251 h 1569866"/>
              <a:gd name="connsiteX45" fmla="*/ 2364509 w 2588084"/>
              <a:gd name="connsiteY45" fmla="*/ 1028360 h 1569866"/>
              <a:gd name="connsiteX46" fmla="*/ 2419928 w 2588084"/>
              <a:gd name="connsiteY46" fmla="*/ 963705 h 1569866"/>
              <a:gd name="connsiteX47" fmla="*/ 2438400 w 2588084"/>
              <a:gd name="connsiteY47" fmla="*/ 917523 h 1569866"/>
              <a:gd name="connsiteX48" fmla="*/ 2466109 w 2588084"/>
              <a:gd name="connsiteY48" fmla="*/ 889814 h 1569866"/>
              <a:gd name="connsiteX49" fmla="*/ 2503055 w 2588084"/>
              <a:gd name="connsiteY49" fmla="*/ 825160 h 1569866"/>
              <a:gd name="connsiteX50" fmla="*/ 2512291 w 2588084"/>
              <a:gd name="connsiteY50" fmla="*/ 778978 h 1569866"/>
              <a:gd name="connsiteX51" fmla="*/ 2530764 w 2588084"/>
              <a:gd name="connsiteY51" fmla="*/ 751269 h 1569866"/>
              <a:gd name="connsiteX52" fmla="*/ 2549237 w 2588084"/>
              <a:gd name="connsiteY52" fmla="*/ 714323 h 1569866"/>
              <a:gd name="connsiteX53" fmla="*/ 2567709 w 2588084"/>
              <a:gd name="connsiteY53" fmla="*/ 649669 h 1569866"/>
              <a:gd name="connsiteX54" fmla="*/ 2576946 w 2588084"/>
              <a:gd name="connsiteY54" fmla="*/ 594251 h 1569866"/>
              <a:gd name="connsiteX55" fmla="*/ 2586182 w 2588084"/>
              <a:gd name="connsiteY55" fmla="*/ 566541 h 1569866"/>
              <a:gd name="connsiteX56" fmla="*/ 2576946 w 2588084"/>
              <a:gd name="connsiteY56" fmla="*/ 409523 h 1569866"/>
              <a:gd name="connsiteX57" fmla="*/ 2512291 w 2588084"/>
              <a:gd name="connsiteY57" fmla="*/ 335632 h 1569866"/>
              <a:gd name="connsiteX58" fmla="*/ 2438400 w 2588084"/>
              <a:gd name="connsiteY58" fmla="*/ 261741 h 1569866"/>
              <a:gd name="connsiteX59" fmla="*/ 2392219 w 2588084"/>
              <a:gd name="connsiteY59" fmla="*/ 234032 h 1569866"/>
              <a:gd name="connsiteX60" fmla="*/ 2364509 w 2588084"/>
              <a:gd name="connsiteY60" fmla="*/ 224796 h 1569866"/>
              <a:gd name="connsiteX61" fmla="*/ 2272146 w 2588084"/>
              <a:gd name="connsiteY61" fmla="*/ 187851 h 1569866"/>
              <a:gd name="connsiteX62" fmla="*/ 2179782 w 2588084"/>
              <a:gd name="connsiteY62" fmla="*/ 141669 h 1569866"/>
              <a:gd name="connsiteX63" fmla="*/ 2133600 w 2588084"/>
              <a:gd name="connsiteY63" fmla="*/ 132432 h 1569866"/>
              <a:gd name="connsiteX64" fmla="*/ 2078182 w 2588084"/>
              <a:gd name="connsiteY64" fmla="*/ 113960 h 1569866"/>
              <a:gd name="connsiteX65" fmla="*/ 2013528 w 2588084"/>
              <a:gd name="connsiteY65" fmla="*/ 104723 h 1569866"/>
              <a:gd name="connsiteX66" fmla="*/ 1902691 w 2588084"/>
              <a:gd name="connsiteY66" fmla="*/ 67778 h 1569866"/>
              <a:gd name="connsiteX67" fmla="*/ 1708728 w 2588084"/>
              <a:gd name="connsiteY67" fmla="*/ 40069 h 1569866"/>
              <a:gd name="connsiteX68" fmla="*/ 1644073 w 2588084"/>
              <a:gd name="connsiteY68" fmla="*/ 30832 h 1569866"/>
              <a:gd name="connsiteX69" fmla="*/ 1588655 w 2588084"/>
              <a:gd name="connsiteY69" fmla="*/ 21596 h 1569866"/>
              <a:gd name="connsiteX70" fmla="*/ 1468582 w 2588084"/>
              <a:gd name="connsiteY70" fmla="*/ 12360 h 1569866"/>
              <a:gd name="connsiteX71" fmla="*/ 1117600 w 2588084"/>
              <a:gd name="connsiteY71" fmla="*/ 21596 h 1569866"/>
              <a:gd name="connsiteX72" fmla="*/ 1080655 w 2588084"/>
              <a:gd name="connsiteY72" fmla="*/ 30832 h 1569866"/>
              <a:gd name="connsiteX73" fmla="*/ 1006764 w 2588084"/>
              <a:gd name="connsiteY73" fmla="*/ 58541 h 1569866"/>
              <a:gd name="connsiteX74" fmla="*/ 960582 w 2588084"/>
              <a:gd name="connsiteY74" fmla="*/ 67778 h 1569866"/>
              <a:gd name="connsiteX75" fmla="*/ 923637 w 2588084"/>
              <a:gd name="connsiteY75" fmla="*/ 77014 h 1569866"/>
              <a:gd name="connsiteX76" fmla="*/ 886691 w 2588084"/>
              <a:gd name="connsiteY76" fmla="*/ 95487 h 1569866"/>
              <a:gd name="connsiteX77" fmla="*/ 831273 w 2588084"/>
              <a:gd name="connsiteY77" fmla="*/ 104723 h 1569866"/>
              <a:gd name="connsiteX78" fmla="*/ 785091 w 2588084"/>
              <a:gd name="connsiteY78" fmla="*/ 132432 h 1569866"/>
              <a:gd name="connsiteX79" fmla="*/ 729673 w 2588084"/>
              <a:gd name="connsiteY79" fmla="*/ 150905 h 1569866"/>
              <a:gd name="connsiteX80" fmla="*/ 646546 w 2588084"/>
              <a:gd name="connsiteY80" fmla="*/ 187851 h 1569866"/>
              <a:gd name="connsiteX81" fmla="*/ 563419 w 2588084"/>
              <a:gd name="connsiteY81" fmla="*/ 224796 h 1569866"/>
              <a:gd name="connsiteX82" fmla="*/ 517237 w 2588084"/>
              <a:gd name="connsiteY82" fmla="*/ 243269 h 1569866"/>
              <a:gd name="connsiteX83" fmla="*/ 480291 w 2588084"/>
              <a:gd name="connsiteY83" fmla="*/ 270978 h 1569866"/>
              <a:gd name="connsiteX84" fmla="*/ 452582 w 2588084"/>
              <a:gd name="connsiteY84" fmla="*/ 280214 h 156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588084" h="1569866">
                <a:moveTo>
                  <a:pt x="572655" y="289451"/>
                </a:moveTo>
                <a:cubicBezTo>
                  <a:pt x="483370" y="292530"/>
                  <a:pt x="393560" y="288543"/>
                  <a:pt x="304800" y="298687"/>
                </a:cubicBezTo>
                <a:cubicBezTo>
                  <a:pt x="284280" y="301032"/>
                  <a:pt x="268255" y="318008"/>
                  <a:pt x="249382" y="326396"/>
                </a:cubicBezTo>
                <a:cubicBezTo>
                  <a:pt x="240485" y="330350"/>
                  <a:pt x="230909" y="332553"/>
                  <a:pt x="221673" y="335632"/>
                </a:cubicBezTo>
                <a:cubicBezTo>
                  <a:pt x="209358" y="344868"/>
                  <a:pt x="198025" y="355584"/>
                  <a:pt x="184728" y="363341"/>
                </a:cubicBezTo>
                <a:cubicBezTo>
                  <a:pt x="160942" y="377217"/>
                  <a:pt x="130309" y="380815"/>
                  <a:pt x="110837" y="400287"/>
                </a:cubicBezTo>
                <a:cubicBezTo>
                  <a:pt x="72243" y="438881"/>
                  <a:pt x="93578" y="420159"/>
                  <a:pt x="46182" y="455705"/>
                </a:cubicBezTo>
                <a:cubicBezTo>
                  <a:pt x="40024" y="468020"/>
                  <a:pt x="32823" y="479867"/>
                  <a:pt x="27709" y="492651"/>
                </a:cubicBezTo>
                <a:cubicBezTo>
                  <a:pt x="12721" y="530121"/>
                  <a:pt x="9072" y="548730"/>
                  <a:pt x="0" y="585014"/>
                </a:cubicBezTo>
                <a:cubicBezTo>
                  <a:pt x="6158" y="661984"/>
                  <a:pt x="10247" y="739147"/>
                  <a:pt x="18473" y="815923"/>
                </a:cubicBezTo>
                <a:cubicBezTo>
                  <a:pt x="19510" y="825604"/>
                  <a:pt x="23355" y="834924"/>
                  <a:pt x="27709" y="843632"/>
                </a:cubicBezTo>
                <a:cubicBezTo>
                  <a:pt x="74630" y="937474"/>
                  <a:pt x="48995" y="879318"/>
                  <a:pt x="101600" y="954469"/>
                </a:cubicBezTo>
                <a:cubicBezTo>
                  <a:pt x="111895" y="969176"/>
                  <a:pt x="119794" y="985427"/>
                  <a:pt x="129309" y="1000651"/>
                </a:cubicBezTo>
                <a:cubicBezTo>
                  <a:pt x="147618" y="1029945"/>
                  <a:pt x="169925" y="1059739"/>
                  <a:pt x="193964" y="1083778"/>
                </a:cubicBezTo>
                <a:cubicBezTo>
                  <a:pt x="201813" y="1091627"/>
                  <a:pt x="213319" y="1094941"/>
                  <a:pt x="221673" y="1102251"/>
                </a:cubicBezTo>
                <a:cubicBezTo>
                  <a:pt x="238057" y="1116587"/>
                  <a:pt x="253519" y="1132048"/>
                  <a:pt x="267855" y="1148432"/>
                </a:cubicBezTo>
                <a:cubicBezTo>
                  <a:pt x="275165" y="1156786"/>
                  <a:pt x="277800" y="1169034"/>
                  <a:pt x="286328" y="1176141"/>
                </a:cubicBezTo>
                <a:cubicBezTo>
                  <a:pt x="296905" y="1184956"/>
                  <a:pt x="312258" y="1186353"/>
                  <a:pt x="323273" y="1194614"/>
                </a:cubicBezTo>
                <a:cubicBezTo>
                  <a:pt x="337206" y="1205064"/>
                  <a:pt x="347202" y="1219989"/>
                  <a:pt x="360219" y="1231560"/>
                </a:cubicBezTo>
                <a:cubicBezTo>
                  <a:pt x="428767" y="1292492"/>
                  <a:pt x="381893" y="1246732"/>
                  <a:pt x="452582" y="1296214"/>
                </a:cubicBezTo>
                <a:cubicBezTo>
                  <a:pt x="529289" y="1349909"/>
                  <a:pt x="483804" y="1339534"/>
                  <a:pt x="600364" y="1397814"/>
                </a:cubicBezTo>
                <a:cubicBezTo>
                  <a:pt x="768308" y="1481786"/>
                  <a:pt x="558177" y="1378638"/>
                  <a:pt x="701964" y="1443996"/>
                </a:cubicBezTo>
                <a:cubicBezTo>
                  <a:pt x="720766" y="1452542"/>
                  <a:pt x="738318" y="1463761"/>
                  <a:pt x="757382" y="1471705"/>
                </a:cubicBezTo>
                <a:cubicBezTo>
                  <a:pt x="775356" y="1479194"/>
                  <a:pt x="794721" y="1482946"/>
                  <a:pt x="812800" y="1490178"/>
                </a:cubicBezTo>
                <a:cubicBezTo>
                  <a:pt x="825584" y="1495292"/>
                  <a:pt x="836558" y="1504695"/>
                  <a:pt x="849746" y="1508651"/>
                </a:cubicBezTo>
                <a:cubicBezTo>
                  <a:pt x="867684" y="1514032"/>
                  <a:pt x="886800" y="1514214"/>
                  <a:pt x="905164" y="1517887"/>
                </a:cubicBezTo>
                <a:cubicBezTo>
                  <a:pt x="917611" y="1520376"/>
                  <a:pt x="929697" y="1524463"/>
                  <a:pt x="942109" y="1527123"/>
                </a:cubicBezTo>
                <a:cubicBezTo>
                  <a:pt x="972810" y="1533702"/>
                  <a:pt x="1034473" y="1545596"/>
                  <a:pt x="1034473" y="1545596"/>
                </a:cubicBezTo>
                <a:cubicBezTo>
                  <a:pt x="1049867" y="1551754"/>
                  <a:pt x="1064081" y="1563644"/>
                  <a:pt x="1080655" y="1564069"/>
                </a:cubicBezTo>
                <a:cubicBezTo>
                  <a:pt x="1306731" y="1569866"/>
                  <a:pt x="1313829" y="1566383"/>
                  <a:pt x="1459346" y="1545596"/>
                </a:cubicBezTo>
                <a:cubicBezTo>
                  <a:pt x="1536981" y="1506777"/>
                  <a:pt x="1449111" y="1545845"/>
                  <a:pt x="1560946" y="1517887"/>
                </a:cubicBezTo>
                <a:cubicBezTo>
                  <a:pt x="1589282" y="1510803"/>
                  <a:pt x="1617949" y="1503240"/>
                  <a:pt x="1644073" y="1490178"/>
                </a:cubicBezTo>
                <a:cubicBezTo>
                  <a:pt x="1656388" y="1484020"/>
                  <a:pt x="1667957" y="1476059"/>
                  <a:pt x="1681019" y="1471705"/>
                </a:cubicBezTo>
                <a:cubicBezTo>
                  <a:pt x="1695912" y="1466741"/>
                  <a:pt x="1711806" y="1465548"/>
                  <a:pt x="1727200" y="1462469"/>
                </a:cubicBezTo>
                <a:cubicBezTo>
                  <a:pt x="1739515" y="1456311"/>
                  <a:pt x="1751254" y="1448831"/>
                  <a:pt x="1764146" y="1443996"/>
                </a:cubicBezTo>
                <a:cubicBezTo>
                  <a:pt x="1850125" y="1411754"/>
                  <a:pt x="1742811" y="1466820"/>
                  <a:pt x="1856509" y="1416287"/>
                </a:cubicBezTo>
                <a:cubicBezTo>
                  <a:pt x="1866653" y="1411778"/>
                  <a:pt x="1874290" y="1402779"/>
                  <a:pt x="1884219" y="1397814"/>
                </a:cubicBezTo>
                <a:cubicBezTo>
                  <a:pt x="1899048" y="1390399"/>
                  <a:pt x="1915376" y="1386352"/>
                  <a:pt x="1930400" y="1379341"/>
                </a:cubicBezTo>
                <a:cubicBezTo>
                  <a:pt x="1961593" y="1364785"/>
                  <a:pt x="1991976" y="1348554"/>
                  <a:pt x="2022764" y="1333160"/>
                </a:cubicBezTo>
                <a:cubicBezTo>
                  <a:pt x="2035079" y="1327003"/>
                  <a:pt x="2046925" y="1319801"/>
                  <a:pt x="2059709" y="1314687"/>
                </a:cubicBezTo>
                <a:lnTo>
                  <a:pt x="2105891" y="1296214"/>
                </a:lnTo>
                <a:cubicBezTo>
                  <a:pt x="2118206" y="1283899"/>
                  <a:pt x="2129089" y="1269961"/>
                  <a:pt x="2142837" y="1259269"/>
                </a:cubicBezTo>
                <a:cubicBezTo>
                  <a:pt x="2157008" y="1248247"/>
                  <a:pt x="2175509" y="1243382"/>
                  <a:pt x="2189019" y="1231560"/>
                </a:cubicBezTo>
                <a:cubicBezTo>
                  <a:pt x="2225063" y="1200021"/>
                  <a:pt x="2256752" y="1163827"/>
                  <a:pt x="2290619" y="1129960"/>
                </a:cubicBezTo>
                <a:cubicBezTo>
                  <a:pt x="2299855" y="1120724"/>
                  <a:pt x="2310491" y="1112701"/>
                  <a:pt x="2318328" y="1102251"/>
                </a:cubicBezTo>
                <a:cubicBezTo>
                  <a:pt x="2396834" y="997575"/>
                  <a:pt x="2301109" y="1129800"/>
                  <a:pt x="2364509" y="1028360"/>
                </a:cubicBezTo>
                <a:cubicBezTo>
                  <a:pt x="2384256" y="996764"/>
                  <a:pt x="2394740" y="988893"/>
                  <a:pt x="2419928" y="963705"/>
                </a:cubicBezTo>
                <a:cubicBezTo>
                  <a:pt x="2426085" y="948311"/>
                  <a:pt x="2429613" y="931583"/>
                  <a:pt x="2438400" y="917523"/>
                </a:cubicBezTo>
                <a:cubicBezTo>
                  <a:pt x="2445323" y="906446"/>
                  <a:pt x="2459628" y="901155"/>
                  <a:pt x="2466109" y="889814"/>
                </a:cubicBezTo>
                <a:cubicBezTo>
                  <a:pt x="2515727" y="802984"/>
                  <a:pt x="2428078" y="900137"/>
                  <a:pt x="2503055" y="825160"/>
                </a:cubicBezTo>
                <a:cubicBezTo>
                  <a:pt x="2506134" y="809766"/>
                  <a:pt x="2506779" y="793677"/>
                  <a:pt x="2512291" y="778978"/>
                </a:cubicBezTo>
                <a:cubicBezTo>
                  <a:pt x="2516189" y="768584"/>
                  <a:pt x="2525256" y="760907"/>
                  <a:pt x="2530764" y="751269"/>
                </a:cubicBezTo>
                <a:cubicBezTo>
                  <a:pt x="2537595" y="739314"/>
                  <a:pt x="2543813" y="726979"/>
                  <a:pt x="2549237" y="714323"/>
                </a:cubicBezTo>
                <a:cubicBezTo>
                  <a:pt x="2555839" y="698918"/>
                  <a:pt x="2564780" y="664315"/>
                  <a:pt x="2567709" y="649669"/>
                </a:cubicBezTo>
                <a:cubicBezTo>
                  <a:pt x="2571382" y="631305"/>
                  <a:pt x="2572883" y="612533"/>
                  <a:pt x="2576946" y="594251"/>
                </a:cubicBezTo>
                <a:cubicBezTo>
                  <a:pt x="2579058" y="584747"/>
                  <a:pt x="2583103" y="575778"/>
                  <a:pt x="2586182" y="566541"/>
                </a:cubicBezTo>
                <a:cubicBezTo>
                  <a:pt x="2583103" y="514202"/>
                  <a:pt x="2588084" y="460756"/>
                  <a:pt x="2576946" y="409523"/>
                </a:cubicBezTo>
                <a:cubicBezTo>
                  <a:pt x="2562408" y="342647"/>
                  <a:pt x="2544190" y="367531"/>
                  <a:pt x="2512291" y="335632"/>
                </a:cubicBezTo>
                <a:cubicBezTo>
                  <a:pt x="2443973" y="267314"/>
                  <a:pt x="2533461" y="328284"/>
                  <a:pt x="2438400" y="261741"/>
                </a:cubicBezTo>
                <a:cubicBezTo>
                  <a:pt x="2423693" y="251446"/>
                  <a:pt x="2408276" y="242060"/>
                  <a:pt x="2392219" y="234032"/>
                </a:cubicBezTo>
                <a:cubicBezTo>
                  <a:pt x="2383511" y="229678"/>
                  <a:pt x="2373596" y="228291"/>
                  <a:pt x="2364509" y="224796"/>
                </a:cubicBezTo>
                <a:cubicBezTo>
                  <a:pt x="2333560" y="212893"/>
                  <a:pt x="2301805" y="202680"/>
                  <a:pt x="2272146" y="187851"/>
                </a:cubicBezTo>
                <a:cubicBezTo>
                  <a:pt x="2241358" y="172457"/>
                  <a:pt x="2213535" y="148420"/>
                  <a:pt x="2179782" y="141669"/>
                </a:cubicBezTo>
                <a:cubicBezTo>
                  <a:pt x="2164388" y="138590"/>
                  <a:pt x="2148746" y="136563"/>
                  <a:pt x="2133600" y="132432"/>
                </a:cubicBezTo>
                <a:cubicBezTo>
                  <a:pt x="2114814" y="127309"/>
                  <a:pt x="2097155" y="118338"/>
                  <a:pt x="2078182" y="113960"/>
                </a:cubicBezTo>
                <a:cubicBezTo>
                  <a:pt x="2056969" y="109065"/>
                  <a:pt x="2035079" y="107802"/>
                  <a:pt x="2013528" y="104723"/>
                </a:cubicBezTo>
                <a:cubicBezTo>
                  <a:pt x="1976582" y="92408"/>
                  <a:pt x="1941244" y="73286"/>
                  <a:pt x="1902691" y="67778"/>
                </a:cubicBezTo>
                <a:lnTo>
                  <a:pt x="1708728" y="40069"/>
                </a:lnTo>
                <a:cubicBezTo>
                  <a:pt x="1687176" y="36990"/>
                  <a:pt x="1665547" y="34411"/>
                  <a:pt x="1644073" y="30832"/>
                </a:cubicBezTo>
                <a:cubicBezTo>
                  <a:pt x="1625600" y="27753"/>
                  <a:pt x="1607280" y="23556"/>
                  <a:pt x="1588655" y="21596"/>
                </a:cubicBezTo>
                <a:cubicBezTo>
                  <a:pt x="1548733" y="17394"/>
                  <a:pt x="1508606" y="15439"/>
                  <a:pt x="1468582" y="12360"/>
                </a:cubicBezTo>
                <a:cubicBezTo>
                  <a:pt x="1351588" y="15439"/>
                  <a:pt x="1234502" y="16029"/>
                  <a:pt x="1117600" y="21596"/>
                </a:cubicBezTo>
                <a:cubicBezTo>
                  <a:pt x="1104920" y="22200"/>
                  <a:pt x="1092861" y="27345"/>
                  <a:pt x="1080655" y="30832"/>
                </a:cubicBezTo>
                <a:cubicBezTo>
                  <a:pt x="955054" y="66719"/>
                  <a:pt x="1201903" y="0"/>
                  <a:pt x="1006764" y="58541"/>
                </a:cubicBezTo>
                <a:cubicBezTo>
                  <a:pt x="991727" y="63052"/>
                  <a:pt x="975907" y="64372"/>
                  <a:pt x="960582" y="67778"/>
                </a:cubicBezTo>
                <a:cubicBezTo>
                  <a:pt x="948190" y="70532"/>
                  <a:pt x="935952" y="73935"/>
                  <a:pt x="923637" y="77014"/>
                </a:cubicBezTo>
                <a:cubicBezTo>
                  <a:pt x="911322" y="83172"/>
                  <a:pt x="899879" y="91531"/>
                  <a:pt x="886691" y="95487"/>
                </a:cubicBezTo>
                <a:cubicBezTo>
                  <a:pt x="868753" y="100868"/>
                  <a:pt x="848873" y="98323"/>
                  <a:pt x="831273" y="104723"/>
                </a:cubicBezTo>
                <a:cubicBezTo>
                  <a:pt x="814402" y="110858"/>
                  <a:pt x="801434" y="125003"/>
                  <a:pt x="785091" y="132432"/>
                </a:cubicBezTo>
                <a:cubicBezTo>
                  <a:pt x="767364" y="140490"/>
                  <a:pt x="729673" y="150905"/>
                  <a:pt x="729673" y="150905"/>
                </a:cubicBezTo>
                <a:cubicBezTo>
                  <a:pt x="666819" y="198046"/>
                  <a:pt x="721438" y="165384"/>
                  <a:pt x="646546" y="187851"/>
                </a:cubicBezTo>
                <a:cubicBezTo>
                  <a:pt x="604414" y="200490"/>
                  <a:pt x="601213" y="207998"/>
                  <a:pt x="563419" y="224796"/>
                </a:cubicBezTo>
                <a:cubicBezTo>
                  <a:pt x="548268" y="231530"/>
                  <a:pt x="531730" y="235217"/>
                  <a:pt x="517237" y="243269"/>
                </a:cubicBezTo>
                <a:cubicBezTo>
                  <a:pt x="503780" y="250745"/>
                  <a:pt x="493657" y="263341"/>
                  <a:pt x="480291" y="270978"/>
                </a:cubicBezTo>
                <a:cubicBezTo>
                  <a:pt x="471838" y="275808"/>
                  <a:pt x="452582" y="280214"/>
                  <a:pt x="452582" y="28021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Zgodovina strani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1087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3200" smtClean="0"/>
              <a:t>V historiatu strani preverimo, da ne hodimo slučajno ravno zdaj v zelje kakemu drugemu piscu, in se izognemo navzkrižnemu urejanju.</a:t>
            </a:r>
            <a:endParaRPr lang="sl-SI"/>
          </a:p>
        </p:txBody>
      </p:sp>
      <p:pic>
        <p:nvPicPr>
          <p:cNvPr id="14338" name="Picture 2" descr="D:\REFERATI\Zaslonski posnetki\1-Reportažni roman Zgodovina strani - Wikipedija, prosta enciklopedija - Mozilla Firefox 27.9.2012 21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02755"/>
            <a:ext cx="7613104" cy="3955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V zgodovini strani je vsaka sprememba dokumentirana</a:t>
            </a:r>
            <a:endParaRPr lang="sl-SI"/>
          </a:p>
        </p:txBody>
      </p:sp>
      <p:pic>
        <p:nvPicPr>
          <p:cNvPr id="10242" name="Picture 2" descr="D:\REFERATI\Zaslonski posnetki\1-Partizanski roman Razlika med redakcijama - Wikipedija, prosta enciklopedija - Mozilla Firefox 27.9.2012 183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0200"/>
            <a:ext cx="7246281" cy="5257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Prostoročno 5"/>
          <p:cNvSpPr/>
          <p:nvPr/>
        </p:nvSpPr>
        <p:spPr>
          <a:xfrm>
            <a:off x="4830302" y="4054764"/>
            <a:ext cx="1152509" cy="637309"/>
          </a:xfrm>
          <a:custGeom>
            <a:avLst/>
            <a:gdLst>
              <a:gd name="connsiteX0" fmla="*/ 582207 w 1152509"/>
              <a:gd name="connsiteY0" fmla="*/ 157018 h 637309"/>
              <a:gd name="connsiteX1" fmla="*/ 554498 w 1152509"/>
              <a:gd name="connsiteY1" fmla="*/ 138545 h 637309"/>
              <a:gd name="connsiteX2" fmla="*/ 305116 w 1152509"/>
              <a:gd name="connsiteY2" fmla="*/ 147781 h 637309"/>
              <a:gd name="connsiteX3" fmla="*/ 268171 w 1152509"/>
              <a:gd name="connsiteY3" fmla="*/ 157018 h 637309"/>
              <a:gd name="connsiteX4" fmla="*/ 212753 w 1152509"/>
              <a:gd name="connsiteY4" fmla="*/ 166254 h 637309"/>
              <a:gd name="connsiteX5" fmla="*/ 157334 w 1152509"/>
              <a:gd name="connsiteY5" fmla="*/ 203200 h 637309"/>
              <a:gd name="connsiteX6" fmla="*/ 101916 w 1152509"/>
              <a:gd name="connsiteY6" fmla="*/ 249381 h 637309"/>
              <a:gd name="connsiteX7" fmla="*/ 46498 w 1152509"/>
              <a:gd name="connsiteY7" fmla="*/ 323272 h 637309"/>
              <a:gd name="connsiteX8" fmla="*/ 18789 w 1152509"/>
              <a:gd name="connsiteY8" fmla="*/ 360218 h 637309"/>
              <a:gd name="connsiteX9" fmla="*/ 9553 w 1152509"/>
              <a:gd name="connsiteY9" fmla="*/ 406400 h 637309"/>
              <a:gd name="connsiteX10" fmla="*/ 316 w 1152509"/>
              <a:gd name="connsiteY10" fmla="*/ 443345 h 637309"/>
              <a:gd name="connsiteX11" fmla="*/ 9553 w 1152509"/>
              <a:gd name="connsiteY11" fmla="*/ 554181 h 637309"/>
              <a:gd name="connsiteX12" fmla="*/ 37262 w 1152509"/>
              <a:gd name="connsiteY12" fmla="*/ 581891 h 637309"/>
              <a:gd name="connsiteX13" fmla="*/ 74207 w 1152509"/>
              <a:gd name="connsiteY13" fmla="*/ 600363 h 637309"/>
              <a:gd name="connsiteX14" fmla="*/ 175807 w 1152509"/>
              <a:gd name="connsiteY14" fmla="*/ 637309 h 637309"/>
              <a:gd name="connsiteX15" fmla="*/ 1053262 w 1152509"/>
              <a:gd name="connsiteY15" fmla="*/ 628072 h 637309"/>
              <a:gd name="connsiteX16" fmla="*/ 1080971 w 1152509"/>
              <a:gd name="connsiteY16" fmla="*/ 609600 h 637309"/>
              <a:gd name="connsiteX17" fmla="*/ 1108680 w 1152509"/>
              <a:gd name="connsiteY17" fmla="*/ 581891 h 637309"/>
              <a:gd name="connsiteX18" fmla="*/ 1127153 w 1152509"/>
              <a:gd name="connsiteY18" fmla="*/ 535709 h 637309"/>
              <a:gd name="connsiteX19" fmla="*/ 1136389 w 1152509"/>
              <a:gd name="connsiteY19" fmla="*/ 508000 h 637309"/>
              <a:gd name="connsiteX20" fmla="*/ 1108680 w 1152509"/>
              <a:gd name="connsiteY20" fmla="*/ 286327 h 637309"/>
              <a:gd name="connsiteX21" fmla="*/ 1099443 w 1152509"/>
              <a:gd name="connsiteY21" fmla="*/ 258618 h 637309"/>
              <a:gd name="connsiteX22" fmla="*/ 1044025 w 1152509"/>
              <a:gd name="connsiteY22" fmla="*/ 193963 h 637309"/>
              <a:gd name="connsiteX23" fmla="*/ 997843 w 1152509"/>
              <a:gd name="connsiteY23" fmla="*/ 147781 h 637309"/>
              <a:gd name="connsiteX24" fmla="*/ 979371 w 1152509"/>
              <a:gd name="connsiteY24" fmla="*/ 120072 h 637309"/>
              <a:gd name="connsiteX25" fmla="*/ 942425 w 1152509"/>
              <a:gd name="connsiteY25" fmla="*/ 101600 h 637309"/>
              <a:gd name="connsiteX26" fmla="*/ 868534 w 1152509"/>
              <a:gd name="connsiteY26" fmla="*/ 64654 h 637309"/>
              <a:gd name="connsiteX27" fmla="*/ 776171 w 1152509"/>
              <a:gd name="connsiteY27" fmla="*/ 27709 h 637309"/>
              <a:gd name="connsiteX28" fmla="*/ 693043 w 1152509"/>
              <a:gd name="connsiteY28" fmla="*/ 18472 h 637309"/>
              <a:gd name="connsiteX29" fmla="*/ 545262 w 1152509"/>
              <a:gd name="connsiteY29" fmla="*/ 0 h 637309"/>
              <a:gd name="connsiteX30" fmla="*/ 295880 w 1152509"/>
              <a:gd name="connsiteY30" fmla="*/ 9236 h 637309"/>
              <a:gd name="connsiteX31" fmla="*/ 268171 w 1152509"/>
              <a:gd name="connsiteY31" fmla="*/ 27709 h 637309"/>
              <a:gd name="connsiteX32" fmla="*/ 258934 w 1152509"/>
              <a:gd name="connsiteY32" fmla="*/ 27709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2509" h="637309">
                <a:moveTo>
                  <a:pt x="582207" y="157018"/>
                </a:moveTo>
                <a:cubicBezTo>
                  <a:pt x="572971" y="150860"/>
                  <a:pt x="565593" y="138915"/>
                  <a:pt x="554498" y="138545"/>
                </a:cubicBezTo>
                <a:cubicBezTo>
                  <a:pt x="471360" y="135774"/>
                  <a:pt x="388128" y="142425"/>
                  <a:pt x="305116" y="147781"/>
                </a:cubicBezTo>
                <a:cubicBezTo>
                  <a:pt x="292448" y="148598"/>
                  <a:pt x="280619" y="154528"/>
                  <a:pt x="268171" y="157018"/>
                </a:cubicBezTo>
                <a:cubicBezTo>
                  <a:pt x="249807" y="160691"/>
                  <a:pt x="231226" y="163175"/>
                  <a:pt x="212753" y="166254"/>
                </a:cubicBezTo>
                <a:cubicBezTo>
                  <a:pt x="164055" y="182487"/>
                  <a:pt x="203460" y="164762"/>
                  <a:pt x="157334" y="203200"/>
                </a:cubicBezTo>
                <a:cubicBezTo>
                  <a:pt x="119490" y="234736"/>
                  <a:pt x="136611" y="206976"/>
                  <a:pt x="101916" y="249381"/>
                </a:cubicBezTo>
                <a:cubicBezTo>
                  <a:pt x="82420" y="273210"/>
                  <a:pt x="64971" y="298642"/>
                  <a:pt x="46498" y="323272"/>
                </a:cubicBezTo>
                <a:lnTo>
                  <a:pt x="18789" y="360218"/>
                </a:lnTo>
                <a:cubicBezTo>
                  <a:pt x="15710" y="375612"/>
                  <a:pt x="12959" y="391075"/>
                  <a:pt x="9553" y="406400"/>
                </a:cubicBezTo>
                <a:cubicBezTo>
                  <a:pt x="6799" y="418792"/>
                  <a:pt x="316" y="430651"/>
                  <a:pt x="316" y="443345"/>
                </a:cubicBezTo>
                <a:cubicBezTo>
                  <a:pt x="316" y="480418"/>
                  <a:pt x="0" y="518359"/>
                  <a:pt x="9553" y="554181"/>
                </a:cubicBezTo>
                <a:cubicBezTo>
                  <a:pt x="12919" y="566802"/>
                  <a:pt x="26633" y="574299"/>
                  <a:pt x="37262" y="581891"/>
                </a:cubicBezTo>
                <a:cubicBezTo>
                  <a:pt x="48466" y="589894"/>
                  <a:pt x="62253" y="593532"/>
                  <a:pt x="74207" y="600363"/>
                </a:cubicBezTo>
                <a:cubicBezTo>
                  <a:pt x="137512" y="636537"/>
                  <a:pt x="58049" y="607869"/>
                  <a:pt x="175807" y="637309"/>
                </a:cubicBezTo>
                <a:cubicBezTo>
                  <a:pt x="468292" y="634230"/>
                  <a:pt x="760898" y="637022"/>
                  <a:pt x="1053262" y="628072"/>
                </a:cubicBezTo>
                <a:cubicBezTo>
                  <a:pt x="1064357" y="627732"/>
                  <a:pt x="1072443" y="616706"/>
                  <a:pt x="1080971" y="609600"/>
                </a:cubicBezTo>
                <a:cubicBezTo>
                  <a:pt x="1091006" y="601238"/>
                  <a:pt x="1099444" y="591127"/>
                  <a:pt x="1108680" y="581891"/>
                </a:cubicBezTo>
                <a:cubicBezTo>
                  <a:pt x="1114838" y="566497"/>
                  <a:pt x="1121331" y="551233"/>
                  <a:pt x="1127153" y="535709"/>
                </a:cubicBezTo>
                <a:cubicBezTo>
                  <a:pt x="1130571" y="526593"/>
                  <a:pt x="1136389" y="517736"/>
                  <a:pt x="1136389" y="508000"/>
                </a:cubicBezTo>
                <a:cubicBezTo>
                  <a:pt x="1136389" y="263956"/>
                  <a:pt x="1152509" y="388591"/>
                  <a:pt x="1108680" y="286327"/>
                </a:cubicBezTo>
                <a:cubicBezTo>
                  <a:pt x="1104845" y="277378"/>
                  <a:pt x="1103797" y="267326"/>
                  <a:pt x="1099443" y="258618"/>
                </a:cubicBezTo>
                <a:cubicBezTo>
                  <a:pt x="1082478" y="224687"/>
                  <a:pt x="1071299" y="225783"/>
                  <a:pt x="1044025" y="193963"/>
                </a:cubicBezTo>
                <a:cubicBezTo>
                  <a:pt x="1002974" y="146070"/>
                  <a:pt x="1051211" y="183359"/>
                  <a:pt x="997843" y="147781"/>
                </a:cubicBezTo>
                <a:cubicBezTo>
                  <a:pt x="991686" y="138545"/>
                  <a:pt x="987899" y="127178"/>
                  <a:pt x="979371" y="120072"/>
                </a:cubicBezTo>
                <a:cubicBezTo>
                  <a:pt x="968793" y="111257"/>
                  <a:pt x="954380" y="108431"/>
                  <a:pt x="942425" y="101600"/>
                </a:cubicBezTo>
                <a:cubicBezTo>
                  <a:pt x="856540" y="52524"/>
                  <a:pt x="991309" y="119222"/>
                  <a:pt x="868534" y="64654"/>
                </a:cubicBezTo>
                <a:cubicBezTo>
                  <a:pt x="828227" y="46739"/>
                  <a:pt x="824776" y="37430"/>
                  <a:pt x="776171" y="27709"/>
                </a:cubicBezTo>
                <a:cubicBezTo>
                  <a:pt x="748833" y="22241"/>
                  <a:pt x="720770" y="21391"/>
                  <a:pt x="693043" y="18472"/>
                </a:cubicBezTo>
                <a:cubicBezTo>
                  <a:pt x="572522" y="5785"/>
                  <a:pt x="636965" y="15283"/>
                  <a:pt x="545262" y="0"/>
                </a:cubicBezTo>
                <a:cubicBezTo>
                  <a:pt x="462135" y="3079"/>
                  <a:pt x="378651" y="959"/>
                  <a:pt x="295880" y="9236"/>
                </a:cubicBezTo>
                <a:cubicBezTo>
                  <a:pt x="284834" y="10341"/>
                  <a:pt x="278100" y="22745"/>
                  <a:pt x="268171" y="27709"/>
                </a:cubicBezTo>
                <a:cubicBezTo>
                  <a:pt x="265417" y="29086"/>
                  <a:pt x="262013" y="27709"/>
                  <a:pt x="258934" y="2770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Obvezna je preverba gesla v drugih jezikih</a:t>
            </a:r>
            <a:endParaRPr lang="sl-SI"/>
          </a:p>
        </p:txBody>
      </p:sp>
      <p:pic>
        <p:nvPicPr>
          <p:cNvPr id="12290" name="Picture 2" descr="D:\REFERATI\Zaslonski posnetki\1-Priložnostno pesništvo - Wikipedija, prosta enciklopedija - Mozilla Firefox 27.9.2012 190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7917628" cy="5257800"/>
          </a:xfrm>
          <a:prstGeom prst="rect">
            <a:avLst/>
          </a:prstGeom>
          <a:noFill/>
        </p:spPr>
      </p:pic>
      <p:sp>
        <p:nvSpPr>
          <p:cNvPr id="5" name="Prostoročno 4"/>
          <p:cNvSpPr/>
          <p:nvPr/>
        </p:nvSpPr>
        <p:spPr>
          <a:xfrm>
            <a:off x="323528" y="5381359"/>
            <a:ext cx="1152128" cy="1476641"/>
          </a:xfrm>
          <a:custGeom>
            <a:avLst/>
            <a:gdLst>
              <a:gd name="connsiteX0" fmla="*/ 609600 w 1444633"/>
              <a:gd name="connsiteY0" fmla="*/ 0 h 1505528"/>
              <a:gd name="connsiteX1" fmla="*/ 544945 w 1444633"/>
              <a:gd name="connsiteY1" fmla="*/ 27709 h 1505528"/>
              <a:gd name="connsiteX2" fmla="*/ 461818 w 1444633"/>
              <a:gd name="connsiteY2" fmla="*/ 46182 h 1505528"/>
              <a:gd name="connsiteX3" fmla="*/ 424872 w 1444633"/>
              <a:gd name="connsiteY3" fmla="*/ 64655 h 1505528"/>
              <a:gd name="connsiteX4" fmla="*/ 369454 w 1444633"/>
              <a:gd name="connsiteY4" fmla="*/ 83128 h 1505528"/>
              <a:gd name="connsiteX5" fmla="*/ 304800 w 1444633"/>
              <a:gd name="connsiteY5" fmla="*/ 120073 h 1505528"/>
              <a:gd name="connsiteX6" fmla="*/ 277091 w 1444633"/>
              <a:gd name="connsiteY6" fmla="*/ 157018 h 1505528"/>
              <a:gd name="connsiteX7" fmla="*/ 240145 w 1444633"/>
              <a:gd name="connsiteY7" fmla="*/ 175491 h 1505528"/>
              <a:gd name="connsiteX8" fmla="*/ 203200 w 1444633"/>
              <a:gd name="connsiteY8" fmla="*/ 203200 h 1505528"/>
              <a:gd name="connsiteX9" fmla="*/ 157018 w 1444633"/>
              <a:gd name="connsiteY9" fmla="*/ 258618 h 1505528"/>
              <a:gd name="connsiteX10" fmla="*/ 129309 w 1444633"/>
              <a:gd name="connsiteY10" fmla="*/ 277091 h 1505528"/>
              <a:gd name="connsiteX11" fmla="*/ 101600 w 1444633"/>
              <a:gd name="connsiteY11" fmla="*/ 314037 h 1505528"/>
              <a:gd name="connsiteX12" fmla="*/ 46182 w 1444633"/>
              <a:gd name="connsiteY12" fmla="*/ 406400 h 1505528"/>
              <a:gd name="connsiteX13" fmla="*/ 27709 w 1444633"/>
              <a:gd name="connsiteY13" fmla="*/ 434109 h 1505528"/>
              <a:gd name="connsiteX14" fmla="*/ 9236 w 1444633"/>
              <a:gd name="connsiteY14" fmla="*/ 508000 h 1505528"/>
              <a:gd name="connsiteX15" fmla="*/ 0 w 1444633"/>
              <a:gd name="connsiteY15" fmla="*/ 544946 h 1505528"/>
              <a:gd name="connsiteX16" fmla="*/ 9236 w 1444633"/>
              <a:gd name="connsiteY16" fmla="*/ 748146 h 1505528"/>
              <a:gd name="connsiteX17" fmla="*/ 36945 w 1444633"/>
              <a:gd name="connsiteY17" fmla="*/ 849746 h 1505528"/>
              <a:gd name="connsiteX18" fmla="*/ 55418 w 1444633"/>
              <a:gd name="connsiteY18" fmla="*/ 886691 h 1505528"/>
              <a:gd name="connsiteX19" fmla="*/ 101600 w 1444633"/>
              <a:gd name="connsiteY19" fmla="*/ 988291 h 1505528"/>
              <a:gd name="connsiteX20" fmla="*/ 120072 w 1444633"/>
              <a:gd name="connsiteY20" fmla="*/ 1016000 h 1505528"/>
              <a:gd name="connsiteX21" fmla="*/ 147782 w 1444633"/>
              <a:gd name="connsiteY21" fmla="*/ 1052946 h 1505528"/>
              <a:gd name="connsiteX22" fmla="*/ 184727 w 1444633"/>
              <a:gd name="connsiteY22" fmla="*/ 1126837 h 1505528"/>
              <a:gd name="connsiteX23" fmla="*/ 203200 w 1444633"/>
              <a:gd name="connsiteY23" fmla="*/ 1154546 h 1505528"/>
              <a:gd name="connsiteX24" fmla="*/ 221672 w 1444633"/>
              <a:gd name="connsiteY24" fmla="*/ 1191491 h 1505528"/>
              <a:gd name="connsiteX25" fmla="*/ 249382 w 1444633"/>
              <a:gd name="connsiteY25" fmla="*/ 1219200 h 1505528"/>
              <a:gd name="connsiteX26" fmla="*/ 267854 w 1444633"/>
              <a:gd name="connsiteY26" fmla="*/ 1246909 h 1505528"/>
              <a:gd name="connsiteX27" fmla="*/ 323272 w 1444633"/>
              <a:gd name="connsiteY27" fmla="*/ 1302328 h 1505528"/>
              <a:gd name="connsiteX28" fmla="*/ 350982 w 1444633"/>
              <a:gd name="connsiteY28" fmla="*/ 1330037 h 1505528"/>
              <a:gd name="connsiteX29" fmla="*/ 378691 w 1444633"/>
              <a:gd name="connsiteY29" fmla="*/ 1348509 h 1505528"/>
              <a:gd name="connsiteX30" fmla="*/ 406400 w 1444633"/>
              <a:gd name="connsiteY30" fmla="*/ 1376218 h 1505528"/>
              <a:gd name="connsiteX31" fmla="*/ 434109 w 1444633"/>
              <a:gd name="connsiteY31" fmla="*/ 1394691 h 1505528"/>
              <a:gd name="connsiteX32" fmla="*/ 544945 w 1444633"/>
              <a:gd name="connsiteY32" fmla="*/ 1440873 h 1505528"/>
              <a:gd name="connsiteX33" fmla="*/ 572654 w 1444633"/>
              <a:gd name="connsiteY33" fmla="*/ 1459346 h 1505528"/>
              <a:gd name="connsiteX34" fmla="*/ 637309 w 1444633"/>
              <a:gd name="connsiteY34" fmla="*/ 1477818 h 1505528"/>
              <a:gd name="connsiteX35" fmla="*/ 665018 w 1444633"/>
              <a:gd name="connsiteY35" fmla="*/ 1487055 h 1505528"/>
              <a:gd name="connsiteX36" fmla="*/ 711200 w 1444633"/>
              <a:gd name="connsiteY36" fmla="*/ 1496291 h 1505528"/>
              <a:gd name="connsiteX37" fmla="*/ 748145 w 1444633"/>
              <a:gd name="connsiteY37" fmla="*/ 1505528 h 1505528"/>
              <a:gd name="connsiteX38" fmla="*/ 960582 w 1444633"/>
              <a:gd name="connsiteY38" fmla="*/ 1496291 h 1505528"/>
              <a:gd name="connsiteX39" fmla="*/ 1034472 w 1444633"/>
              <a:gd name="connsiteY39" fmla="*/ 1468582 h 1505528"/>
              <a:gd name="connsiteX40" fmla="*/ 1080654 w 1444633"/>
              <a:gd name="connsiteY40" fmla="*/ 1450109 h 1505528"/>
              <a:gd name="connsiteX41" fmla="*/ 1154545 w 1444633"/>
              <a:gd name="connsiteY41" fmla="*/ 1403928 h 1505528"/>
              <a:gd name="connsiteX42" fmla="*/ 1246909 w 1444633"/>
              <a:gd name="connsiteY42" fmla="*/ 1339273 h 1505528"/>
              <a:gd name="connsiteX43" fmla="*/ 1274618 w 1444633"/>
              <a:gd name="connsiteY43" fmla="*/ 1311564 h 1505528"/>
              <a:gd name="connsiteX44" fmla="*/ 1283854 w 1444633"/>
              <a:gd name="connsiteY44" fmla="*/ 1283855 h 1505528"/>
              <a:gd name="connsiteX45" fmla="*/ 1320800 w 1444633"/>
              <a:gd name="connsiteY45" fmla="*/ 1228437 h 1505528"/>
              <a:gd name="connsiteX46" fmla="*/ 1339272 w 1444633"/>
              <a:gd name="connsiteY46" fmla="*/ 1200728 h 1505528"/>
              <a:gd name="connsiteX47" fmla="*/ 1366982 w 1444633"/>
              <a:gd name="connsiteY47" fmla="*/ 1145309 h 1505528"/>
              <a:gd name="connsiteX48" fmla="*/ 1394691 w 1444633"/>
              <a:gd name="connsiteY48" fmla="*/ 1089891 h 1505528"/>
              <a:gd name="connsiteX49" fmla="*/ 1413163 w 1444633"/>
              <a:gd name="connsiteY49" fmla="*/ 997528 h 1505528"/>
              <a:gd name="connsiteX50" fmla="*/ 1422400 w 1444633"/>
              <a:gd name="connsiteY50" fmla="*/ 960582 h 1505528"/>
              <a:gd name="connsiteX51" fmla="*/ 1422400 w 1444633"/>
              <a:gd name="connsiteY51" fmla="*/ 517237 h 1505528"/>
              <a:gd name="connsiteX52" fmla="*/ 1403927 w 1444633"/>
              <a:gd name="connsiteY52" fmla="*/ 489528 h 1505528"/>
              <a:gd name="connsiteX53" fmla="*/ 1385454 w 1444633"/>
              <a:gd name="connsiteY53" fmla="*/ 415637 h 1505528"/>
              <a:gd name="connsiteX54" fmla="*/ 1357745 w 1444633"/>
              <a:gd name="connsiteY54" fmla="*/ 378691 h 1505528"/>
              <a:gd name="connsiteX55" fmla="*/ 1339272 w 1444633"/>
              <a:gd name="connsiteY55" fmla="*/ 341746 h 1505528"/>
              <a:gd name="connsiteX56" fmla="*/ 1283854 w 1444633"/>
              <a:gd name="connsiteY56" fmla="*/ 277091 h 1505528"/>
              <a:gd name="connsiteX57" fmla="*/ 1246909 w 1444633"/>
              <a:gd name="connsiteY57" fmla="*/ 249382 h 1505528"/>
              <a:gd name="connsiteX58" fmla="*/ 1219200 w 1444633"/>
              <a:gd name="connsiteY58" fmla="*/ 240146 h 1505528"/>
              <a:gd name="connsiteX59" fmla="*/ 1191491 w 1444633"/>
              <a:gd name="connsiteY59" fmla="*/ 212437 h 1505528"/>
              <a:gd name="connsiteX60" fmla="*/ 1163782 w 1444633"/>
              <a:gd name="connsiteY60" fmla="*/ 203200 h 1505528"/>
              <a:gd name="connsiteX61" fmla="*/ 1126836 w 1444633"/>
              <a:gd name="connsiteY61" fmla="*/ 184728 h 1505528"/>
              <a:gd name="connsiteX62" fmla="*/ 1071418 w 1444633"/>
              <a:gd name="connsiteY62" fmla="*/ 147782 h 1505528"/>
              <a:gd name="connsiteX63" fmla="*/ 1043709 w 1444633"/>
              <a:gd name="connsiteY63" fmla="*/ 138546 h 1505528"/>
              <a:gd name="connsiteX64" fmla="*/ 979054 w 1444633"/>
              <a:gd name="connsiteY64" fmla="*/ 120073 h 1505528"/>
              <a:gd name="connsiteX65" fmla="*/ 932872 w 1444633"/>
              <a:gd name="connsiteY65" fmla="*/ 92364 h 1505528"/>
              <a:gd name="connsiteX66" fmla="*/ 895927 w 1444633"/>
              <a:gd name="connsiteY66" fmla="*/ 83128 h 1505528"/>
              <a:gd name="connsiteX67" fmla="*/ 831272 w 1444633"/>
              <a:gd name="connsiteY67" fmla="*/ 64655 h 1505528"/>
              <a:gd name="connsiteX68" fmla="*/ 785091 w 1444633"/>
              <a:gd name="connsiteY68" fmla="*/ 55418 h 1505528"/>
              <a:gd name="connsiteX69" fmla="*/ 701963 w 1444633"/>
              <a:gd name="connsiteY69" fmla="*/ 36946 h 1505528"/>
              <a:gd name="connsiteX70" fmla="*/ 581891 w 1444633"/>
              <a:gd name="connsiteY70" fmla="*/ 27709 h 1505528"/>
              <a:gd name="connsiteX71" fmla="*/ 517236 w 1444633"/>
              <a:gd name="connsiteY71" fmla="*/ 9237 h 1505528"/>
              <a:gd name="connsiteX72" fmla="*/ 471054 w 1444633"/>
              <a:gd name="connsiteY72" fmla="*/ 9237 h 150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44633" h="1505528">
                <a:moveTo>
                  <a:pt x="609600" y="0"/>
                </a:moveTo>
                <a:cubicBezTo>
                  <a:pt x="587007" y="11296"/>
                  <a:pt x="569410" y="22272"/>
                  <a:pt x="544945" y="27709"/>
                </a:cubicBezTo>
                <a:cubicBezTo>
                  <a:pt x="502797" y="37075"/>
                  <a:pt x="495402" y="31789"/>
                  <a:pt x="461818" y="46182"/>
                </a:cubicBezTo>
                <a:cubicBezTo>
                  <a:pt x="449162" y="51606"/>
                  <a:pt x="437656" y="59541"/>
                  <a:pt x="424872" y="64655"/>
                </a:cubicBezTo>
                <a:cubicBezTo>
                  <a:pt x="406793" y="71887"/>
                  <a:pt x="385656" y="72327"/>
                  <a:pt x="369454" y="83128"/>
                </a:cubicBezTo>
                <a:cubicBezTo>
                  <a:pt x="330289" y="109237"/>
                  <a:pt x="351674" y="96636"/>
                  <a:pt x="304800" y="120073"/>
                </a:cubicBezTo>
                <a:cubicBezTo>
                  <a:pt x="295564" y="132388"/>
                  <a:pt x="288779" y="147000"/>
                  <a:pt x="277091" y="157018"/>
                </a:cubicBezTo>
                <a:cubicBezTo>
                  <a:pt x="266637" y="165979"/>
                  <a:pt x="251821" y="168193"/>
                  <a:pt x="240145" y="175491"/>
                </a:cubicBezTo>
                <a:cubicBezTo>
                  <a:pt x="227091" y="183650"/>
                  <a:pt x="214888" y="193182"/>
                  <a:pt x="203200" y="203200"/>
                </a:cubicBezTo>
                <a:cubicBezTo>
                  <a:pt x="97282" y="293987"/>
                  <a:pt x="242531" y="173105"/>
                  <a:pt x="157018" y="258618"/>
                </a:cubicBezTo>
                <a:cubicBezTo>
                  <a:pt x="149169" y="266467"/>
                  <a:pt x="137158" y="269242"/>
                  <a:pt x="129309" y="277091"/>
                </a:cubicBezTo>
                <a:cubicBezTo>
                  <a:pt x="118424" y="287976"/>
                  <a:pt x="110428" y="301426"/>
                  <a:pt x="101600" y="314037"/>
                </a:cubicBezTo>
                <a:cubicBezTo>
                  <a:pt x="31296" y="414471"/>
                  <a:pt x="90533" y="328785"/>
                  <a:pt x="46182" y="406400"/>
                </a:cubicBezTo>
                <a:cubicBezTo>
                  <a:pt x="40675" y="416038"/>
                  <a:pt x="32674" y="424180"/>
                  <a:pt x="27709" y="434109"/>
                </a:cubicBezTo>
                <a:cubicBezTo>
                  <a:pt x="17804" y="453918"/>
                  <a:pt x="13453" y="489024"/>
                  <a:pt x="9236" y="508000"/>
                </a:cubicBezTo>
                <a:cubicBezTo>
                  <a:pt x="6482" y="520392"/>
                  <a:pt x="3079" y="532631"/>
                  <a:pt x="0" y="544946"/>
                </a:cubicBezTo>
                <a:cubicBezTo>
                  <a:pt x="3079" y="612679"/>
                  <a:pt x="2489" y="680679"/>
                  <a:pt x="9236" y="748146"/>
                </a:cubicBezTo>
                <a:cubicBezTo>
                  <a:pt x="9850" y="754282"/>
                  <a:pt x="27435" y="827556"/>
                  <a:pt x="36945" y="849746"/>
                </a:cubicBezTo>
                <a:cubicBezTo>
                  <a:pt x="42369" y="862401"/>
                  <a:pt x="49994" y="874036"/>
                  <a:pt x="55418" y="886691"/>
                </a:cubicBezTo>
                <a:cubicBezTo>
                  <a:pt x="78960" y="941623"/>
                  <a:pt x="44465" y="902585"/>
                  <a:pt x="101600" y="988291"/>
                </a:cubicBezTo>
                <a:cubicBezTo>
                  <a:pt x="107757" y="997527"/>
                  <a:pt x="113620" y="1006967"/>
                  <a:pt x="120072" y="1016000"/>
                </a:cubicBezTo>
                <a:cubicBezTo>
                  <a:pt x="129020" y="1028527"/>
                  <a:pt x="140025" y="1039649"/>
                  <a:pt x="147782" y="1052946"/>
                </a:cubicBezTo>
                <a:cubicBezTo>
                  <a:pt x="161657" y="1076732"/>
                  <a:pt x="169452" y="1103925"/>
                  <a:pt x="184727" y="1126837"/>
                </a:cubicBezTo>
                <a:cubicBezTo>
                  <a:pt x="190885" y="1136073"/>
                  <a:pt x="197693" y="1144908"/>
                  <a:pt x="203200" y="1154546"/>
                </a:cubicBezTo>
                <a:cubicBezTo>
                  <a:pt x="210031" y="1166500"/>
                  <a:pt x="213669" y="1180287"/>
                  <a:pt x="221672" y="1191491"/>
                </a:cubicBezTo>
                <a:cubicBezTo>
                  <a:pt x="229264" y="1202120"/>
                  <a:pt x="241020" y="1209165"/>
                  <a:pt x="249382" y="1219200"/>
                </a:cubicBezTo>
                <a:cubicBezTo>
                  <a:pt x="256488" y="1227728"/>
                  <a:pt x="260479" y="1238612"/>
                  <a:pt x="267854" y="1246909"/>
                </a:cubicBezTo>
                <a:cubicBezTo>
                  <a:pt x="285210" y="1266435"/>
                  <a:pt x="304799" y="1283855"/>
                  <a:pt x="323272" y="1302328"/>
                </a:cubicBezTo>
                <a:cubicBezTo>
                  <a:pt x="332509" y="1311565"/>
                  <a:pt x="340113" y="1322791"/>
                  <a:pt x="350982" y="1330037"/>
                </a:cubicBezTo>
                <a:cubicBezTo>
                  <a:pt x="360218" y="1336194"/>
                  <a:pt x="370163" y="1341403"/>
                  <a:pt x="378691" y="1348509"/>
                </a:cubicBezTo>
                <a:cubicBezTo>
                  <a:pt x="388726" y="1356871"/>
                  <a:pt x="396365" y="1367856"/>
                  <a:pt x="406400" y="1376218"/>
                </a:cubicBezTo>
                <a:cubicBezTo>
                  <a:pt x="414928" y="1383325"/>
                  <a:pt x="424364" y="1389375"/>
                  <a:pt x="434109" y="1394691"/>
                </a:cubicBezTo>
                <a:cubicBezTo>
                  <a:pt x="506240" y="1434036"/>
                  <a:pt x="487330" y="1426470"/>
                  <a:pt x="544945" y="1440873"/>
                </a:cubicBezTo>
                <a:cubicBezTo>
                  <a:pt x="554181" y="1447031"/>
                  <a:pt x="562725" y="1454382"/>
                  <a:pt x="572654" y="1459346"/>
                </a:cubicBezTo>
                <a:cubicBezTo>
                  <a:pt x="587418" y="1466728"/>
                  <a:pt x="623499" y="1473872"/>
                  <a:pt x="637309" y="1477818"/>
                </a:cubicBezTo>
                <a:cubicBezTo>
                  <a:pt x="646670" y="1480493"/>
                  <a:pt x="655573" y="1484694"/>
                  <a:pt x="665018" y="1487055"/>
                </a:cubicBezTo>
                <a:cubicBezTo>
                  <a:pt x="680248" y="1490863"/>
                  <a:pt x="695875" y="1492885"/>
                  <a:pt x="711200" y="1496291"/>
                </a:cubicBezTo>
                <a:cubicBezTo>
                  <a:pt x="723592" y="1499045"/>
                  <a:pt x="735830" y="1502449"/>
                  <a:pt x="748145" y="1505528"/>
                </a:cubicBezTo>
                <a:cubicBezTo>
                  <a:pt x="818957" y="1502449"/>
                  <a:pt x="889896" y="1501527"/>
                  <a:pt x="960582" y="1496291"/>
                </a:cubicBezTo>
                <a:cubicBezTo>
                  <a:pt x="993672" y="1493840"/>
                  <a:pt x="1004843" y="1481751"/>
                  <a:pt x="1034472" y="1468582"/>
                </a:cubicBezTo>
                <a:cubicBezTo>
                  <a:pt x="1049623" y="1461848"/>
                  <a:pt x="1066056" y="1457969"/>
                  <a:pt x="1080654" y="1450109"/>
                </a:cubicBezTo>
                <a:cubicBezTo>
                  <a:pt x="1106227" y="1436339"/>
                  <a:pt x="1130378" y="1420040"/>
                  <a:pt x="1154545" y="1403928"/>
                </a:cubicBezTo>
                <a:cubicBezTo>
                  <a:pt x="1178384" y="1388035"/>
                  <a:pt x="1222979" y="1359784"/>
                  <a:pt x="1246909" y="1339273"/>
                </a:cubicBezTo>
                <a:cubicBezTo>
                  <a:pt x="1256827" y="1330772"/>
                  <a:pt x="1265382" y="1320800"/>
                  <a:pt x="1274618" y="1311564"/>
                </a:cubicBezTo>
                <a:cubicBezTo>
                  <a:pt x="1277697" y="1302328"/>
                  <a:pt x="1279126" y="1292366"/>
                  <a:pt x="1283854" y="1283855"/>
                </a:cubicBezTo>
                <a:cubicBezTo>
                  <a:pt x="1294636" y="1264447"/>
                  <a:pt x="1308485" y="1246910"/>
                  <a:pt x="1320800" y="1228437"/>
                </a:cubicBezTo>
                <a:cubicBezTo>
                  <a:pt x="1326957" y="1219201"/>
                  <a:pt x="1334308" y="1210657"/>
                  <a:pt x="1339272" y="1200728"/>
                </a:cubicBezTo>
                <a:cubicBezTo>
                  <a:pt x="1348509" y="1182255"/>
                  <a:pt x="1358594" y="1164182"/>
                  <a:pt x="1366982" y="1145309"/>
                </a:cubicBezTo>
                <a:cubicBezTo>
                  <a:pt x="1392476" y="1087947"/>
                  <a:pt x="1356282" y="1147503"/>
                  <a:pt x="1394691" y="1089891"/>
                </a:cubicBezTo>
                <a:cubicBezTo>
                  <a:pt x="1416147" y="1004064"/>
                  <a:pt x="1390512" y="1110779"/>
                  <a:pt x="1413163" y="997528"/>
                </a:cubicBezTo>
                <a:cubicBezTo>
                  <a:pt x="1415653" y="985080"/>
                  <a:pt x="1419321" y="972897"/>
                  <a:pt x="1422400" y="960582"/>
                </a:cubicBezTo>
                <a:cubicBezTo>
                  <a:pt x="1444633" y="782713"/>
                  <a:pt x="1443584" y="820878"/>
                  <a:pt x="1422400" y="517237"/>
                </a:cubicBezTo>
                <a:cubicBezTo>
                  <a:pt x="1421627" y="506163"/>
                  <a:pt x="1410085" y="498764"/>
                  <a:pt x="1403927" y="489528"/>
                </a:cubicBezTo>
                <a:cubicBezTo>
                  <a:pt x="1401587" y="477828"/>
                  <a:pt x="1394195" y="430933"/>
                  <a:pt x="1385454" y="415637"/>
                </a:cubicBezTo>
                <a:cubicBezTo>
                  <a:pt x="1377816" y="402271"/>
                  <a:pt x="1365904" y="391745"/>
                  <a:pt x="1357745" y="378691"/>
                </a:cubicBezTo>
                <a:cubicBezTo>
                  <a:pt x="1350448" y="367015"/>
                  <a:pt x="1346569" y="353422"/>
                  <a:pt x="1339272" y="341746"/>
                </a:cubicBezTo>
                <a:cubicBezTo>
                  <a:pt x="1325232" y="319281"/>
                  <a:pt x="1304200" y="294531"/>
                  <a:pt x="1283854" y="277091"/>
                </a:cubicBezTo>
                <a:cubicBezTo>
                  <a:pt x="1272166" y="267073"/>
                  <a:pt x="1260275" y="257019"/>
                  <a:pt x="1246909" y="249382"/>
                </a:cubicBezTo>
                <a:cubicBezTo>
                  <a:pt x="1238456" y="244552"/>
                  <a:pt x="1228436" y="243225"/>
                  <a:pt x="1219200" y="240146"/>
                </a:cubicBezTo>
                <a:cubicBezTo>
                  <a:pt x="1209964" y="230910"/>
                  <a:pt x="1202359" y="219683"/>
                  <a:pt x="1191491" y="212437"/>
                </a:cubicBezTo>
                <a:cubicBezTo>
                  <a:pt x="1183390" y="207036"/>
                  <a:pt x="1172731" y="207035"/>
                  <a:pt x="1163782" y="203200"/>
                </a:cubicBezTo>
                <a:cubicBezTo>
                  <a:pt x="1151126" y="197776"/>
                  <a:pt x="1138643" y="191812"/>
                  <a:pt x="1126836" y="184728"/>
                </a:cubicBezTo>
                <a:cubicBezTo>
                  <a:pt x="1107798" y="173305"/>
                  <a:pt x="1092480" y="154803"/>
                  <a:pt x="1071418" y="147782"/>
                </a:cubicBezTo>
                <a:cubicBezTo>
                  <a:pt x="1062182" y="144703"/>
                  <a:pt x="1053070" y="141221"/>
                  <a:pt x="1043709" y="138546"/>
                </a:cubicBezTo>
                <a:cubicBezTo>
                  <a:pt x="1029904" y="134602"/>
                  <a:pt x="993814" y="127453"/>
                  <a:pt x="979054" y="120073"/>
                </a:cubicBezTo>
                <a:cubicBezTo>
                  <a:pt x="962997" y="112045"/>
                  <a:pt x="949277" y="99655"/>
                  <a:pt x="932872" y="92364"/>
                </a:cubicBezTo>
                <a:cubicBezTo>
                  <a:pt x="921272" y="87209"/>
                  <a:pt x="908133" y="86615"/>
                  <a:pt x="895927" y="83128"/>
                </a:cubicBezTo>
                <a:cubicBezTo>
                  <a:pt x="841908" y="67694"/>
                  <a:pt x="896266" y="79098"/>
                  <a:pt x="831272" y="64655"/>
                </a:cubicBezTo>
                <a:cubicBezTo>
                  <a:pt x="815947" y="61249"/>
                  <a:pt x="800416" y="58824"/>
                  <a:pt x="785091" y="55418"/>
                </a:cubicBezTo>
                <a:cubicBezTo>
                  <a:pt x="757801" y="49353"/>
                  <a:pt x="729816" y="40041"/>
                  <a:pt x="701963" y="36946"/>
                </a:cubicBezTo>
                <a:cubicBezTo>
                  <a:pt x="662066" y="32513"/>
                  <a:pt x="621915" y="30788"/>
                  <a:pt x="581891" y="27709"/>
                </a:cubicBezTo>
                <a:cubicBezTo>
                  <a:pt x="564376" y="21871"/>
                  <a:pt x="534634" y="11170"/>
                  <a:pt x="517236" y="9237"/>
                </a:cubicBezTo>
                <a:cubicBezTo>
                  <a:pt x="501936" y="7537"/>
                  <a:pt x="486448" y="9237"/>
                  <a:pt x="471054" y="923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5255568" y="5657671"/>
            <a:ext cx="3888432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mtClean="0">
                <a:solidFill>
                  <a:schemeClr val="bg1"/>
                </a:solidFill>
              </a:rPr>
              <a:t>S klikanjem na drugojezična gesla se razkrije, ali je geslo nacionalno specifično ali pa gre za globalno veljavno informacijo.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572000" y="908720"/>
            <a:ext cx="4572000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sl-SI" smtClean="0"/>
              <a:t>Pri priredbi člankov iz angleške Wikipedije se je treba izogibati suženjskega prevajanja. Prevajalnike uporabljamo samo za branje nepoznanih jezikov. Neangleške informacije so z vsakim letom obsežnejše, kvalitetnejše ali pa vsaj drugačne.</a:t>
            </a:r>
            <a:endParaRPr lang="sl-SI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Kaj je Wikipedíja?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smtClean="0"/>
              <a:t>Wikiji so žargonski izraz za skupek spletišč, ki so se z Wikipedijo v jedru pojavila pred dobrim desetletjem in radikalno spreminjajo naše razumevanje sveta in ravnanje v njem. Spleta ne vidijo le kot vira informacij, ampak kot prostor, kjer informacije oblikujemo in objavljamo sami, in to samoiniciativno, prostovoljno, v sodelovanju z drugimi, zunaj inštitucij. Wikiji so metafora alternativne, utopične perspektive prihodnje družbe. Ta oblika </a:t>
            </a:r>
            <a:r>
              <a:rPr lang="sl-SI" smtClean="0">
                <a:solidFill>
                  <a:srgbClr val="FF0000"/>
                </a:solidFill>
              </a:rPr>
              <a:t>distribuirane kooperativne omrežne produkcije znanja</a:t>
            </a:r>
            <a:r>
              <a:rPr lang="sl-SI" smtClean="0"/>
              <a:t> je deležna tako civilizacijskega navdušenja kot dvoma.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Autofit/>
          </a:bodyPr>
          <a:lstStyle/>
          <a:p>
            <a:r>
              <a:rPr lang="sl-SI" sz="3600" smtClean="0"/>
              <a:t>Kje se naučimo osnovnih spretnosti?</a:t>
            </a:r>
            <a:endParaRPr lang="sl-SI" sz="3600"/>
          </a:p>
        </p:txBody>
      </p:sp>
      <p:pic>
        <p:nvPicPr>
          <p:cNvPr id="13314" name="Picture 2" descr="D:\REFERATI\Zaslonski posnetki\1-PomočVsebina - Wikipedija, prosta enciklopedija - Mozilla Firefox 27.9.2012 190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16248"/>
            <a:ext cx="7533946" cy="58417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Prostoročno 4"/>
          <p:cNvSpPr/>
          <p:nvPr/>
        </p:nvSpPr>
        <p:spPr>
          <a:xfrm>
            <a:off x="323529" y="3645025"/>
            <a:ext cx="1436150" cy="529812"/>
          </a:xfrm>
          <a:custGeom>
            <a:avLst/>
            <a:gdLst>
              <a:gd name="connsiteX0" fmla="*/ 314036 w 1030005"/>
              <a:gd name="connsiteY0" fmla="*/ 12695 h 419095"/>
              <a:gd name="connsiteX1" fmla="*/ 83127 w 1030005"/>
              <a:gd name="connsiteY1" fmla="*/ 21932 h 419095"/>
              <a:gd name="connsiteX2" fmla="*/ 46182 w 1030005"/>
              <a:gd name="connsiteY2" fmla="*/ 86586 h 419095"/>
              <a:gd name="connsiteX3" fmla="*/ 27709 w 1030005"/>
              <a:gd name="connsiteY3" fmla="*/ 114295 h 419095"/>
              <a:gd name="connsiteX4" fmla="*/ 36945 w 1030005"/>
              <a:gd name="connsiteY4" fmla="*/ 299023 h 419095"/>
              <a:gd name="connsiteX5" fmla="*/ 46182 w 1030005"/>
              <a:gd name="connsiteY5" fmla="*/ 335968 h 419095"/>
              <a:gd name="connsiteX6" fmla="*/ 92363 w 1030005"/>
              <a:gd name="connsiteY6" fmla="*/ 382150 h 419095"/>
              <a:gd name="connsiteX7" fmla="*/ 267854 w 1030005"/>
              <a:gd name="connsiteY7" fmla="*/ 409859 h 419095"/>
              <a:gd name="connsiteX8" fmla="*/ 323272 w 1030005"/>
              <a:gd name="connsiteY8" fmla="*/ 419095 h 419095"/>
              <a:gd name="connsiteX9" fmla="*/ 831272 w 1030005"/>
              <a:gd name="connsiteY9" fmla="*/ 409859 h 419095"/>
              <a:gd name="connsiteX10" fmla="*/ 858982 w 1030005"/>
              <a:gd name="connsiteY10" fmla="*/ 400623 h 419095"/>
              <a:gd name="connsiteX11" fmla="*/ 905163 w 1030005"/>
              <a:gd name="connsiteY11" fmla="*/ 391386 h 419095"/>
              <a:gd name="connsiteX12" fmla="*/ 969818 w 1030005"/>
              <a:gd name="connsiteY12" fmla="*/ 354441 h 419095"/>
              <a:gd name="connsiteX13" fmla="*/ 997527 w 1030005"/>
              <a:gd name="connsiteY13" fmla="*/ 335968 h 419095"/>
              <a:gd name="connsiteX14" fmla="*/ 1006763 w 1030005"/>
              <a:gd name="connsiteY14" fmla="*/ 188186 h 419095"/>
              <a:gd name="connsiteX15" fmla="*/ 979054 w 1030005"/>
              <a:gd name="connsiteY15" fmla="*/ 160477 h 419095"/>
              <a:gd name="connsiteX16" fmla="*/ 932872 w 1030005"/>
              <a:gd name="connsiteY16" fmla="*/ 132768 h 419095"/>
              <a:gd name="connsiteX17" fmla="*/ 905163 w 1030005"/>
              <a:gd name="connsiteY17" fmla="*/ 114295 h 419095"/>
              <a:gd name="connsiteX18" fmla="*/ 868218 w 1030005"/>
              <a:gd name="connsiteY18" fmla="*/ 105059 h 419095"/>
              <a:gd name="connsiteX19" fmla="*/ 840509 w 1030005"/>
              <a:gd name="connsiteY19" fmla="*/ 95823 h 419095"/>
              <a:gd name="connsiteX20" fmla="*/ 766618 w 1030005"/>
              <a:gd name="connsiteY20" fmla="*/ 77350 h 419095"/>
              <a:gd name="connsiteX21" fmla="*/ 665018 w 1030005"/>
              <a:gd name="connsiteY21" fmla="*/ 40404 h 419095"/>
              <a:gd name="connsiteX22" fmla="*/ 609600 w 1030005"/>
              <a:gd name="connsiteY22" fmla="*/ 21932 h 419095"/>
              <a:gd name="connsiteX23" fmla="*/ 461818 w 1030005"/>
              <a:gd name="connsiteY23" fmla="*/ 3459 h 419095"/>
              <a:gd name="connsiteX24" fmla="*/ 46182 w 1030005"/>
              <a:gd name="connsiteY24" fmla="*/ 12695 h 419095"/>
              <a:gd name="connsiteX25" fmla="*/ 0 w 1030005"/>
              <a:gd name="connsiteY25" fmla="*/ 49641 h 41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30005" h="419095">
                <a:moveTo>
                  <a:pt x="314036" y="12695"/>
                </a:moveTo>
                <a:cubicBezTo>
                  <a:pt x="237066" y="15774"/>
                  <a:pt x="158959" y="8391"/>
                  <a:pt x="83127" y="21932"/>
                </a:cubicBezTo>
                <a:cubicBezTo>
                  <a:pt x="58602" y="26311"/>
                  <a:pt x="54577" y="69795"/>
                  <a:pt x="46182" y="86586"/>
                </a:cubicBezTo>
                <a:cubicBezTo>
                  <a:pt x="41218" y="96515"/>
                  <a:pt x="33867" y="105059"/>
                  <a:pt x="27709" y="114295"/>
                </a:cubicBezTo>
                <a:cubicBezTo>
                  <a:pt x="30788" y="175871"/>
                  <a:pt x="31825" y="237583"/>
                  <a:pt x="36945" y="299023"/>
                </a:cubicBezTo>
                <a:cubicBezTo>
                  <a:pt x="37999" y="311673"/>
                  <a:pt x="41182" y="324300"/>
                  <a:pt x="46182" y="335968"/>
                </a:cubicBezTo>
                <a:cubicBezTo>
                  <a:pt x="54708" y="355862"/>
                  <a:pt x="71521" y="374571"/>
                  <a:pt x="92363" y="382150"/>
                </a:cubicBezTo>
                <a:cubicBezTo>
                  <a:pt x="160167" y="406806"/>
                  <a:pt x="193312" y="401090"/>
                  <a:pt x="267854" y="409859"/>
                </a:cubicBezTo>
                <a:cubicBezTo>
                  <a:pt x="286453" y="412047"/>
                  <a:pt x="304799" y="416016"/>
                  <a:pt x="323272" y="419095"/>
                </a:cubicBezTo>
                <a:lnTo>
                  <a:pt x="831272" y="409859"/>
                </a:lnTo>
                <a:cubicBezTo>
                  <a:pt x="841002" y="409523"/>
                  <a:pt x="849536" y="402984"/>
                  <a:pt x="858982" y="400623"/>
                </a:cubicBezTo>
                <a:cubicBezTo>
                  <a:pt x="874212" y="396815"/>
                  <a:pt x="889769" y="394465"/>
                  <a:pt x="905163" y="391386"/>
                </a:cubicBezTo>
                <a:cubicBezTo>
                  <a:pt x="972682" y="346375"/>
                  <a:pt x="887775" y="401323"/>
                  <a:pt x="969818" y="354441"/>
                </a:cubicBezTo>
                <a:cubicBezTo>
                  <a:pt x="979456" y="348933"/>
                  <a:pt x="988291" y="342126"/>
                  <a:pt x="997527" y="335968"/>
                </a:cubicBezTo>
                <a:cubicBezTo>
                  <a:pt x="1018190" y="273979"/>
                  <a:pt x="1030005" y="263723"/>
                  <a:pt x="1006763" y="188186"/>
                </a:cubicBezTo>
                <a:cubicBezTo>
                  <a:pt x="1002922" y="175701"/>
                  <a:pt x="989504" y="168314"/>
                  <a:pt x="979054" y="160477"/>
                </a:cubicBezTo>
                <a:cubicBezTo>
                  <a:pt x="964692" y="149706"/>
                  <a:pt x="948096" y="142283"/>
                  <a:pt x="932872" y="132768"/>
                </a:cubicBezTo>
                <a:cubicBezTo>
                  <a:pt x="923459" y="126885"/>
                  <a:pt x="915366" y="118668"/>
                  <a:pt x="905163" y="114295"/>
                </a:cubicBezTo>
                <a:cubicBezTo>
                  <a:pt x="893495" y="109295"/>
                  <a:pt x="880424" y="108546"/>
                  <a:pt x="868218" y="105059"/>
                </a:cubicBezTo>
                <a:cubicBezTo>
                  <a:pt x="858857" y="102384"/>
                  <a:pt x="849902" y="98385"/>
                  <a:pt x="840509" y="95823"/>
                </a:cubicBezTo>
                <a:cubicBezTo>
                  <a:pt x="816015" y="89143"/>
                  <a:pt x="766618" y="77350"/>
                  <a:pt x="766618" y="77350"/>
                </a:cubicBezTo>
                <a:cubicBezTo>
                  <a:pt x="708533" y="38626"/>
                  <a:pt x="770838" y="75676"/>
                  <a:pt x="665018" y="40404"/>
                </a:cubicBezTo>
                <a:lnTo>
                  <a:pt x="609600" y="21932"/>
                </a:lnTo>
                <a:cubicBezTo>
                  <a:pt x="543803" y="0"/>
                  <a:pt x="591624" y="13444"/>
                  <a:pt x="461818" y="3459"/>
                </a:cubicBezTo>
                <a:cubicBezTo>
                  <a:pt x="323273" y="6538"/>
                  <a:pt x="184503" y="4226"/>
                  <a:pt x="46182" y="12695"/>
                </a:cubicBezTo>
                <a:cubicBezTo>
                  <a:pt x="12833" y="14737"/>
                  <a:pt x="10516" y="28607"/>
                  <a:pt x="0" y="4964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4139952" y="4549676"/>
            <a:ext cx="4860032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mtClean="0"/>
              <a:t>K dobremu občutku prispeva tehnična spretnost: postavljanje slik, členitev, vnašanje povezav ... Začetniška napaka je preintenzivno členjenje na odstavke. Odstavek naj združuje vsaj tri povedi, sicer gre za naštevanje, ki kliče po uporabi seznamskih alinej. </a:t>
            </a:r>
            <a:endParaRPr lang="sl-SI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1560" y="1268760"/>
            <a:ext cx="8153400" cy="5429200"/>
          </a:xfrm>
          <a:prstGeom prst="rect">
            <a:avLst/>
          </a:prstGeom>
        </p:spPr>
        <p:txBody>
          <a:bodyPr/>
          <a:lstStyle/>
          <a:p>
            <a:pPr marL="420624" lvl="0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Leksikonski slog oz.</a:t>
            </a:r>
            <a:r>
              <a:rPr kumimoji="0" lang="sl-SI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jedrnatost </a:t>
            </a:r>
            <a:r>
              <a:rPr kumimoji="0" lang="sl-SI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sl-SI" sz="2000" strike="sngStrike" smtClean="0"/>
              <a:t>anekdotičnost, pozitivne ali negativne vrednostne izjave, informacije, ki za slovenskega bralca niso relevantne, mašila (</a:t>
            </a:r>
            <a:r>
              <a:rPr lang="sl-SI" sz="2000" i="1" strike="sngStrike" smtClean="0"/>
              <a:t>tudi, še, poleg tega, potem, prav tako, kasneje, kot smo že zapisali</a:t>
            </a:r>
            <a:r>
              <a:rPr lang="sl-SI" sz="2000" strike="sngStrike" smtClean="0"/>
              <a:t>), ponavljanja, fraze</a:t>
            </a:r>
            <a:r>
              <a:rPr kumimoji="0" lang="sl-SI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sl-SI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Konsenz, kooperativnost, toleranca,</a:t>
            </a:r>
            <a:r>
              <a:rPr kumimoji="0" lang="sl-SI" sz="28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tj. upoštevanje </a:t>
            </a:r>
            <a:r>
              <a:rPr kumimoji="0" lang="sl-SI" sz="2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drugega </a:t>
            </a:r>
            <a:r>
              <a:rPr lang="sl-SI" sz="2000" smtClean="0"/>
              <a:t>(ne piši o samem sebi)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sl-SI" sz="2800" smtClean="0"/>
              <a:t>Vrednostna nevtralnost</a:t>
            </a:r>
          </a:p>
          <a:p>
            <a:pPr marL="420624" lvl="0" indent="-38404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Navajanje </a:t>
            </a:r>
            <a:r>
              <a:rPr lang="sl-SI" sz="2800" smtClean="0"/>
              <a:t>virov </a:t>
            </a:r>
            <a:r>
              <a:rPr lang="sl-SI" sz="2000" smtClean="0"/>
              <a:t>(tuje Wikipedije in drugi spletni viri, </a:t>
            </a:r>
            <a:r>
              <a:rPr lang="sl-SI" sz="2000" i="1" smtClean="0"/>
              <a:t>Slovenski biografski leksikon, Primorski SBL, Slovar slovenskega knjižnega jezika</a:t>
            </a:r>
            <a:r>
              <a:rPr lang="sl-SI" sz="2000" smtClean="0"/>
              <a:t> in </a:t>
            </a:r>
            <a:r>
              <a:rPr lang="sl-SI" sz="2000" i="1" smtClean="0"/>
              <a:t>Slovenski pravopis</a:t>
            </a:r>
            <a:r>
              <a:rPr lang="sl-SI" sz="2000" smtClean="0"/>
              <a:t>, Digitalna knjižnica Slovenije dLib, Cobiss, Nova beseda, </a:t>
            </a:r>
            <a:r>
              <a:rPr lang="sl-SI" sz="2000" i="1" smtClean="0"/>
              <a:t>Enciklopedija Slovenije</a:t>
            </a:r>
            <a:r>
              <a:rPr lang="sl-SI" sz="2000" smtClean="0"/>
              <a:t>), tj. </a:t>
            </a:r>
            <a:r>
              <a:rPr lang="sl-SI" sz="2800" smtClean="0"/>
              <a:t>o</a:t>
            </a:r>
            <a:r>
              <a:rPr kumimoji="0" lang="sl-SI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bčutljivost za avtorsko lastnino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Sklep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76872"/>
            <a:ext cx="7467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smtClean="0"/>
              <a:t>Wikipedija je vzorčna oblika sodobne pismenosti. Odprta je za poglede in posege vsakogar. Ne razumimo tega kot nevarnost, ampak kot pozitivno spodbudo za odgovornejše in učinkovitejše javno komuniciranje.</a:t>
            </a:r>
            <a:endParaRPr lang="sl-SI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 delo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Dopolnimo geslo o svetem Janezu Nepomuku, ki obstaja v 40 jezikih, v slovenščini ga pa še ni: http://sl.wikipedia.org/wiki/Sveti_Janez_Nepomuk</a:t>
            </a:r>
            <a:endParaRPr 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Izvor te smešne besede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Ime maorskih žensk</a:t>
            </a:r>
          </a:p>
          <a:p>
            <a:r>
              <a:rPr lang="sl-SI" smtClean="0"/>
              <a:t>Havajsko wikiwiki ‘res hitro’ (&lt; angl. quicky?)</a:t>
            </a:r>
          </a:p>
          <a:p>
            <a:r>
              <a:rPr lang="sl-SI" smtClean="0"/>
              <a:t>Asociacija na Viktor, viktorija ‘zmagovalec’, ‘zmaga’</a:t>
            </a:r>
          </a:p>
          <a:p>
            <a:r>
              <a:rPr lang="sl-SI" smtClean="0"/>
              <a:t>Asociacija na čokoladno kremo</a:t>
            </a:r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mtClean="0"/>
              <a:t>Wikiji neprofitne organizacije Wikimedije zajemajo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3921299"/>
          </a:xfrm>
        </p:spPr>
        <p:txBody>
          <a:bodyPr/>
          <a:lstStyle/>
          <a:p>
            <a:r>
              <a:rPr lang="sl-SI" smtClean="0"/>
              <a:t>Spletno enciklopedijo Wikipedijo </a:t>
            </a:r>
          </a:p>
          <a:p>
            <a:r>
              <a:rPr lang="sl-SI" smtClean="0"/>
              <a:t>Wikivir (za stara besedila)</a:t>
            </a:r>
          </a:p>
          <a:p>
            <a:r>
              <a:rPr lang="sl-SI" smtClean="0"/>
              <a:t>Wikiknjige (za naše knjige in priročnike)</a:t>
            </a:r>
          </a:p>
          <a:p>
            <a:r>
              <a:rPr lang="sl-SI" smtClean="0"/>
              <a:t>Wikiverzo (za seminarje, projekte, predavanja)</a:t>
            </a:r>
          </a:p>
          <a:p>
            <a:r>
              <a:rPr lang="sl-SI" smtClean="0"/>
              <a:t>Zbirko (za slikovno gradivo)</a:t>
            </a:r>
          </a:p>
          <a:p>
            <a:r>
              <a:rPr lang="sl-SI" smtClean="0"/>
              <a:t>Wikislovar</a:t>
            </a:r>
            <a:endParaRPr lang="sl-SI"/>
          </a:p>
        </p:txBody>
      </p:sp>
      <p:pic>
        <p:nvPicPr>
          <p:cNvPr id="2050" name="Picture 2" descr="Zbir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3" y="4832282"/>
            <a:ext cx="626777" cy="828966"/>
          </a:xfrm>
          <a:prstGeom prst="rect">
            <a:avLst/>
          </a:prstGeom>
          <a:noFill/>
        </p:spPr>
      </p:pic>
      <p:pic>
        <p:nvPicPr>
          <p:cNvPr id="2052" name="Picture 4" descr="Wikiver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3" y="3993028"/>
            <a:ext cx="915141" cy="732116"/>
          </a:xfrm>
          <a:prstGeom prst="rect">
            <a:avLst/>
          </a:prstGeom>
          <a:noFill/>
        </p:spPr>
      </p:pic>
      <p:pic>
        <p:nvPicPr>
          <p:cNvPr id="2054" name="Picture 6" descr="Wikiknji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1" y="3330326"/>
            <a:ext cx="746743" cy="746746"/>
          </a:xfrm>
          <a:prstGeom prst="rect">
            <a:avLst/>
          </a:prstGeom>
          <a:noFill/>
        </p:spPr>
      </p:pic>
      <p:pic>
        <p:nvPicPr>
          <p:cNvPr id="2056" name="Picture 8" descr="Wikiv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704806"/>
            <a:ext cx="720080" cy="761230"/>
          </a:xfrm>
          <a:prstGeom prst="rect">
            <a:avLst/>
          </a:prstGeom>
          <a:noFill/>
        </p:spPr>
      </p:pic>
      <p:pic>
        <p:nvPicPr>
          <p:cNvPr id="2058" name="Picture 10" descr="Wikislov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490406"/>
            <a:ext cx="936104" cy="642427"/>
          </a:xfrm>
          <a:prstGeom prst="rect">
            <a:avLst/>
          </a:prstGeom>
          <a:noFill/>
        </p:spPr>
      </p:pic>
      <p:pic>
        <p:nvPicPr>
          <p:cNvPr id="2060" name="Picture 12" descr="Wikipedia-logo-v2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923312"/>
            <a:ext cx="720080" cy="658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75240" cy="922114"/>
          </a:xfrm>
        </p:spPr>
        <p:txBody>
          <a:bodyPr>
            <a:noAutofit/>
          </a:bodyPr>
          <a:lstStyle/>
          <a:p>
            <a:r>
              <a:rPr lang="sl-SI" sz="3600" smtClean="0"/>
              <a:t>Kako se kaže pomembnost Wikipedije?</a:t>
            </a:r>
            <a:endParaRPr lang="sl-SI" sz="3600"/>
          </a:p>
        </p:txBody>
      </p:sp>
      <p:pic>
        <p:nvPicPr>
          <p:cNvPr id="2050" name="Picture 2" descr="D:\REFERATI\Zaslonski posnetki\1-Statistika Wikipedije - Current status - Mozilla Firefox 27.9.2012 171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4057"/>
            <a:ext cx="8778240" cy="5743575"/>
          </a:xfrm>
          <a:prstGeom prst="rect">
            <a:avLst/>
          </a:prstGeom>
          <a:noFill/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76056" y="1052736"/>
            <a:ext cx="3898776" cy="208823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smtClean="0"/>
              <a:t>S kvaliteto njenih člankov se meri vitalnost jezikov in njihova sposobnost preživetja. Jeziki brez wikiskupnosti so obsojeni na izumrtje.</a:t>
            </a:r>
            <a:endParaRPr lang="sl-SI" sz="2400"/>
          </a:p>
        </p:txBody>
      </p:sp>
      <p:sp>
        <p:nvSpPr>
          <p:cNvPr id="5" name="Prostoročno 4"/>
          <p:cNvSpPr/>
          <p:nvPr/>
        </p:nvSpPr>
        <p:spPr>
          <a:xfrm>
            <a:off x="-64655" y="6254304"/>
            <a:ext cx="1120007" cy="571369"/>
          </a:xfrm>
          <a:custGeom>
            <a:avLst/>
            <a:gdLst>
              <a:gd name="connsiteX0" fmla="*/ 738910 w 1120007"/>
              <a:gd name="connsiteY0" fmla="*/ 72605 h 571369"/>
              <a:gd name="connsiteX1" fmla="*/ 92364 w 1120007"/>
              <a:gd name="connsiteY1" fmla="*/ 72605 h 571369"/>
              <a:gd name="connsiteX2" fmla="*/ 36946 w 1120007"/>
              <a:gd name="connsiteY2" fmla="*/ 128023 h 571369"/>
              <a:gd name="connsiteX3" fmla="*/ 27710 w 1120007"/>
              <a:gd name="connsiteY3" fmla="*/ 155732 h 571369"/>
              <a:gd name="connsiteX4" fmla="*/ 9237 w 1120007"/>
              <a:gd name="connsiteY4" fmla="*/ 192678 h 571369"/>
              <a:gd name="connsiteX5" fmla="*/ 0 w 1120007"/>
              <a:gd name="connsiteY5" fmla="*/ 229623 h 571369"/>
              <a:gd name="connsiteX6" fmla="*/ 9237 w 1120007"/>
              <a:gd name="connsiteY6" fmla="*/ 368169 h 571369"/>
              <a:gd name="connsiteX7" fmla="*/ 36946 w 1120007"/>
              <a:gd name="connsiteY7" fmla="*/ 423587 h 571369"/>
              <a:gd name="connsiteX8" fmla="*/ 64655 w 1120007"/>
              <a:gd name="connsiteY8" fmla="*/ 451296 h 571369"/>
              <a:gd name="connsiteX9" fmla="*/ 101600 w 1120007"/>
              <a:gd name="connsiteY9" fmla="*/ 469769 h 571369"/>
              <a:gd name="connsiteX10" fmla="*/ 193964 w 1120007"/>
              <a:gd name="connsiteY10" fmla="*/ 506714 h 571369"/>
              <a:gd name="connsiteX11" fmla="*/ 277091 w 1120007"/>
              <a:gd name="connsiteY11" fmla="*/ 515951 h 571369"/>
              <a:gd name="connsiteX12" fmla="*/ 314037 w 1120007"/>
              <a:gd name="connsiteY12" fmla="*/ 525187 h 571369"/>
              <a:gd name="connsiteX13" fmla="*/ 526473 w 1120007"/>
              <a:gd name="connsiteY13" fmla="*/ 543660 h 571369"/>
              <a:gd name="connsiteX14" fmla="*/ 572655 w 1120007"/>
              <a:gd name="connsiteY14" fmla="*/ 552896 h 571369"/>
              <a:gd name="connsiteX15" fmla="*/ 609600 w 1120007"/>
              <a:gd name="connsiteY15" fmla="*/ 562132 h 571369"/>
              <a:gd name="connsiteX16" fmla="*/ 683491 w 1120007"/>
              <a:gd name="connsiteY16" fmla="*/ 571369 h 571369"/>
              <a:gd name="connsiteX17" fmla="*/ 988291 w 1120007"/>
              <a:gd name="connsiteY17" fmla="*/ 562132 h 571369"/>
              <a:gd name="connsiteX18" fmla="*/ 1016000 w 1120007"/>
              <a:gd name="connsiteY18" fmla="*/ 552896 h 571369"/>
              <a:gd name="connsiteX19" fmla="*/ 1043710 w 1120007"/>
              <a:gd name="connsiteY19" fmla="*/ 534423 h 571369"/>
              <a:gd name="connsiteX20" fmla="*/ 1080655 w 1120007"/>
              <a:gd name="connsiteY20" fmla="*/ 479005 h 571369"/>
              <a:gd name="connsiteX21" fmla="*/ 1117600 w 1120007"/>
              <a:gd name="connsiteY21" fmla="*/ 405114 h 571369"/>
              <a:gd name="connsiteX22" fmla="*/ 1108364 w 1120007"/>
              <a:gd name="connsiteY22" fmla="*/ 220387 h 571369"/>
              <a:gd name="connsiteX23" fmla="*/ 1071419 w 1120007"/>
              <a:gd name="connsiteY23" fmla="*/ 164969 h 571369"/>
              <a:gd name="connsiteX24" fmla="*/ 1043710 w 1120007"/>
              <a:gd name="connsiteY24" fmla="*/ 128023 h 571369"/>
              <a:gd name="connsiteX25" fmla="*/ 1006764 w 1120007"/>
              <a:gd name="connsiteY25" fmla="*/ 100314 h 571369"/>
              <a:gd name="connsiteX26" fmla="*/ 877455 w 1120007"/>
              <a:gd name="connsiteY26" fmla="*/ 44896 h 571369"/>
              <a:gd name="connsiteX27" fmla="*/ 831273 w 1120007"/>
              <a:gd name="connsiteY27" fmla="*/ 26423 h 571369"/>
              <a:gd name="connsiteX28" fmla="*/ 766619 w 1120007"/>
              <a:gd name="connsiteY28" fmla="*/ 26423 h 57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0007" h="571369">
                <a:moveTo>
                  <a:pt x="738910" y="72605"/>
                </a:moveTo>
                <a:cubicBezTo>
                  <a:pt x="521080" y="0"/>
                  <a:pt x="602360" y="23702"/>
                  <a:pt x="92364" y="72605"/>
                </a:cubicBezTo>
                <a:cubicBezTo>
                  <a:pt x="66359" y="75099"/>
                  <a:pt x="36946" y="128023"/>
                  <a:pt x="36946" y="128023"/>
                </a:cubicBezTo>
                <a:cubicBezTo>
                  <a:pt x="33867" y="137259"/>
                  <a:pt x="31545" y="146783"/>
                  <a:pt x="27710" y="155732"/>
                </a:cubicBezTo>
                <a:cubicBezTo>
                  <a:pt x="22286" y="168388"/>
                  <a:pt x="14072" y="179786"/>
                  <a:pt x="9237" y="192678"/>
                </a:cubicBezTo>
                <a:cubicBezTo>
                  <a:pt x="4780" y="204564"/>
                  <a:pt x="3079" y="217308"/>
                  <a:pt x="0" y="229623"/>
                </a:cubicBezTo>
                <a:cubicBezTo>
                  <a:pt x="3079" y="275805"/>
                  <a:pt x="4126" y="322168"/>
                  <a:pt x="9237" y="368169"/>
                </a:cubicBezTo>
                <a:cubicBezTo>
                  <a:pt x="11373" y="387396"/>
                  <a:pt x="25170" y="409455"/>
                  <a:pt x="36946" y="423587"/>
                </a:cubicBezTo>
                <a:cubicBezTo>
                  <a:pt x="45308" y="433622"/>
                  <a:pt x="54026" y="443704"/>
                  <a:pt x="64655" y="451296"/>
                </a:cubicBezTo>
                <a:cubicBezTo>
                  <a:pt x="75859" y="459299"/>
                  <a:pt x="89645" y="462938"/>
                  <a:pt x="101600" y="469769"/>
                </a:cubicBezTo>
                <a:cubicBezTo>
                  <a:pt x="149912" y="497375"/>
                  <a:pt x="114695" y="491850"/>
                  <a:pt x="193964" y="506714"/>
                </a:cubicBezTo>
                <a:cubicBezTo>
                  <a:pt x="221366" y="511852"/>
                  <a:pt x="249382" y="512872"/>
                  <a:pt x="277091" y="515951"/>
                </a:cubicBezTo>
                <a:cubicBezTo>
                  <a:pt x="289406" y="519030"/>
                  <a:pt x="301490" y="523257"/>
                  <a:pt x="314037" y="525187"/>
                </a:cubicBezTo>
                <a:cubicBezTo>
                  <a:pt x="374735" y="534525"/>
                  <a:pt x="470690" y="539675"/>
                  <a:pt x="526473" y="543660"/>
                </a:cubicBezTo>
                <a:cubicBezTo>
                  <a:pt x="541867" y="546739"/>
                  <a:pt x="557330" y="549491"/>
                  <a:pt x="572655" y="552896"/>
                </a:cubicBezTo>
                <a:cubicBezTo>
                  <a:pt x="585047" y="555650"/>
                  <a:pt x="597079" y="560045"/>
                  <a:pt x="609600" y="562132"/>
                </a:cubicBezTo>
                <a:cubicBezTo>
                  <a:pt x="634084" y="566213"/>
                  <a:pt x="658861" y="568290"/>
                  <a:pt x="683491" y="571369"/>
                </a:cubicBezTo>
                <a:cubicBezTo>
                  <a:pt x="785091" y="568290"/>
                  <a:pt x="886801" y="567770"/>
                  <a:pt x="988291" y="562132"/>
                </a:cubicBezTo>
                <a:cubicBezTo>
                  <a:pt x="998012" y="561592"/>
                  <a:pt x="1007292" y="557250"/>
                  <a:pt x="1016000" y="552896"/>
                </a:cubicBezTo>
                <a:cubicBezTo>
                  <a:pt x="1025929" y="547932"/>
                  <a:pt x="1034473" y="540581"/>
                  <a:pt x="1043710" y="534423"/>
                </a:cubicBezTo>
                <a:cubicBezTo>
                  <a:pt x="1056025" y="515950"/>
                  <a:pt x="1070726" y="498863"/>
                  <a:pt x="1080655" y="479005"/>
                </a:cubicBezTo>
                <a:lnTo>
                  <a:pt x="1117600" y="405114"/>
                </a:lnTo>
                <a:cubicBezTo>
                  <a:pt x="1114521" y="343538"/>
                  <a:pt x="1120007" y="280930"/>
                  <a:pt x="1108364" y="220387"/>
                </a:cubicBezTo>
                <a:cubicBezTo>
                  <a:pt x="1104171" y="198585"/>
                  <a:pt x="1084740" y="182730"/>
                  <a:pt x="1071419" y="164969"/>
                </a:cubicBezTo>
                <a:cubicBezTo>
                  <a:pt x="1062183" y="152654"/>
                  <a:pt x="1054595" y="138908"/>
                  <a:pt x="1043710" y="128023"/>
                </a:cubicBezTo>
                <a:cubicBezTo>
                  <a:pt x="1032825" y="117138"/>
                  <a:pt x="1020061" y="108071"/>
                  <a:pt x="1006764" y="100314"/>
                </a:cubicBezTo>
                <a:cubicBezTo>
                  <a:pt x="934185" y="57977"/>
                  <a:pt x="945754" y="69732"/>
                  <a:pt x="877455" y="44896"/>
                </a:cubicBezTo>
                <a:cubicBezTo>
                  <a:pt x="861873" y="39230"/>
                  <a:pt x="847627" y="29149"/>
                  <a:pt x="831273" y="26423"/>
                </a:cubicBezTo>
                <a:cubicBezTo>
                  <a:pt x="810015" y="22880"/>
                  <a:pt x="788170" y="26423"/>
                  <a:pt x="766619" y="2642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Civilizacijski kazalci</a:t>
            </a:r>
          </a:p>
        </p:txBody>
      </p:sp>
      <p:sp>
        <p:nvSpPr>
          <p:cNvPr id="7" name="Ograda vsebine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Prevod biblije (slovenščina v 16. stoletju na 11. mestu)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Nacionalni ep oz. epopeja (véliki tekst) v 19. stoletju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Operacijski sistem Okna (slovenščina v 90. letih 20. stoletju na 30. mestu)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Število člankov na Wikipediji (slovenščina danes na 38. mestu)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1400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Drugačnost Wikipedije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0040" lvl="0" indent="-320040">
              <a:spcBef>
                <a:spcPct val="20000"/>
              </a:spcBef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 njo ne stoji ne država ne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mednarodne profitne družbe. </a:t>
            </a:r>
            <a:r>
              <a:rPr lang="sl-SI" sz="3200" smtClean="0"/>
              <a:t>Slovenska Wikipedija nima nobenega zaposlenega.</a:t>
            </a:r>
            <a:endParaRPr kumimoji="0" lang="sl-SI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Piscem</a:t>
            </a:r>
            <a:r>
              <a:rPr kumimoji="0" lang="sl-SI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za Wikipedijo niso mar avtorske pravice. </a:t>
            </a:r>
          </a:p>
          <a:p>
            <a:pPr marL="320040" lvl="0" indent="-320040">
              <a:spcBef>
                <a:spcPct val="20000"/>
              </a:spcBef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 smtClean="0"/>
              <a:t>Na Wikipedijo grejo ljudje zato, da bi kaj prispevali, ne samo da bi kaj vzeli. Odgovornost za gesla je samo naša.</a:t>
            </a:r>
          </a:p>
          <a:p>
            <a:pPr marL="320040" indent="-320040">
              <a:spcBef>
                <a:spcPct val="20000"/>
              </a:spcBef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 smtClean="0"/>
              <a:t>Na Wikipedijo lahko prispeva vsakdo.</a:t>
            </a:r>
            <a:endParaRPr lang="sl-SI" sz="3200" smtClean="0">
              <a:solidFill>
                <a:schemeClr val="bg1">
                  <a:lumMod val="50000"/>
                </a:schemeClr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lang="sl-SI" sz="3200" smtClean="0"/>
              <a:t>Wikipedija uveljavlja sodelovanje namesto tekmovalnosti.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949280"/>
            <a:ext cx="42640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Statistika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2775" y="1196752"/>
            <a:ext cx="8153400" cy="48992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Slovenska WP: </a:t>
            </a:r>
            <a:r>
              <a:rPr kumimoji="0" lang="sl-SI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134.500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gesel od leta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2002 (za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primerjavo: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1000 gesel v 16. zvezkih, angl. WP 4.070.000 gesel, Britannica 228.000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gesel)</a:t>
            </a:r>
            <a:endParaRPr kumimoji="0" lang="sl-SI" sz="3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lvl="0" indent="-32004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kumimoji="0" lang="sl-SI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285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(lani 279) </a:t>
            </a:r>
            <a:r>
              <a:rPr kumimoji="0" lang="sl-SI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jezikov, skupaj 23 </a:t>
            </a:r>
            <a:r>
              <a:rPr lang="sl-SI" sz="3000" b="1" smtClean="0"/>
              <a:t>mio gesel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predlani 17, lani 20)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angl. del je 21 % in pada! gl. 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graf</a:t>
            </a:r>
            <a:r>
              <a:rPr kumimoji="0" lang="sl-SI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</a:p>
          <a:p>
            <a:pPr marL="320040" lvl="0" indent="-32004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 smtClean="0"/>
              <a:t>Uporaba: angleško 54 %, japonsko 10 %, nemško 8%, špansko 5 %, rusko 4 %, francosko 4 %, italijansko 3%</a:t>
            </a:r>
          </a:p>
          <a:p>
            <a:pPr marL="320040" marR="0" lvl="0" indent="-32004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tabLst/>
              <a:defRPr/>
            </a:pPr>
            <a:r>
              <a:rPr lang="sl-SI" sz="3000" smtClean="0"/>
              <a:t>Kaj je z ostalimi 6000 jeziki, ki se ne pišejo?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Kdo vse to dela in vodi?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Uporabniki = uredniki, administratorji. Registriranih je 76.000 slovenskih uporabnikov (pribl. toliko kot blogarjev = 3,8 % populacije), kar je sicer množica, vendar še vedno manjšina.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Aktivnih uporabnikov je bilo zadnji mesec 600. Opravili so 24.000 urejanj, pri čemer najbolj pridnih 20 prispeva 83 % vseh vnosov.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Kdo so to? 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Seznam administratorjev </a:t>
            </a:r>
            <a:r>
              <a:rPr kumimoji="0" lang="sl-SI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(32): Klemen Kocjančič (študent teologije), Yerpo (biolog na Nacionalnem inštitutu za biologijo), Sporti (?), XJamRastafire (dipl. ing. strojništva *1964), Grejo (Gregor, *1945) ...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626</TotalTime>
  <Words>1085</Words>
  <Application>Microsoft Office PowerPoint</Application>
  <PresentationFormat>Diaprojekcija na zaslonu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4" baseType="lpstr">
      <vt:lpstr>Technic</vt:lpstr>
      <vt:lpstr>Wikipedija in slovenci</vt:lpstr>
      <vt:lpstr>Kaj je Wikipedíja?</vt:lpstr>
      <vt:lpstr>Izvor te smešne besede</vt:lpstr>
      <vt:lpstr>Wikiji neprofitne organizacije Wikimedije zajemajo</vt:lpstr>
      <vt:lpstr>Kako se kaže pomembnost Wikipedije?</vt:lpstr>
      <vt:lpstr>Diapozitiv 6</vt:lpstr>
      <vt:lpstr>Diapozitiv 7</vt:lpstr>
      <vt:lpstr>Diapozitiv 8</vt:lpstr>
      <vt:lpstr>Diapozitiv 9</vt:lpstr>
      <vt:lpstr>Diapozitiv 10</vt:lpstr>
      <vt:lpstr>Wikipedija blagoslov za Slovence, ker popravlja negativne poteze nacionalnega značaja</vt:lpstr>
      <vt:lpstr>Diapozitiv 12</vt:lpstr>
      <vt:lpstr>Diapozitiv 13</vt:lpstr>
      <vt:lpstr>Diapozitiv 14</vt:lpstr>
      <vt:lpstr>Z administratorjeve pogovorne strani</vt:lpstr>
      <vt:lpstr>Kako sem se zaljubil v wikije</vt:lpstr>
      <vt:lpstr>Zgodovina strani</vt:lpstr>
      <vt:lpstr>V zgodovini strani je vsaka sprememba dokumentirana</vt:lpstr>
      <vt:lpstr>Obvezna je preverba gesla v drugih jezikih</vt:lpstr>
      <vt:lpstr>Kje se naučimo osnovnih spretnosti?</vt:lpstr>
      <vt:lpstr>Diapozitiv 21</vt:lpstr>
      <vt:lpstr>Sklep</vt:lpstr>
      <vt:lpstr>Na delo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Wikiji in šola</dc:title>
  <dc:creator>Rec.</dc:creator>
  <cp:lastModifiedBy>Rec.</cp:lastModifiedBy>
  <cp:revision>15</cp:revision>
  <dcterms:created xsi:type="dcterms:W3CDTF">2012-09-27T14:40:57Z</dcterms:created>
  <dcterms:modified xsi:type="dcterms:W3CDTF">2012-10-10T14:28:05Z</dcterms:modified>
</cp:coreProperties>
</file>