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11" r:id="rId4"/>
    <p:sldId id="312" r:id="rId5"/>
    <p:sldId id="258" r:id="rId6"/>
    <p:sldId id="293" r:id="rId7"/>
    <p:sldId id="259" r:id="rId8"/>
    <p:sldId id="280" r:id="rId9"/>
    <p:sldId id="282" r:id="rId10"/>
    <p:sldId id="284" r:id="rId11"/>
    <p:sldId id="286" r:id="rId12"/>
    <p:sldId id="313" r:id="rId13"/>
    <p:sldId id="287" r:id="rId14"/>
    <p:sldId id="292" r:id="rId15"/>
    <p:sldId id="315" r:id="rId16"/>
    <p:sldId id="288" r:id="rId17"/>
    <p:sldId id="279" r:id="rId18"/>
    <p:sldId id="275" r:id="rId19"/>
    <p:sldId id="277" r:id="rId20"/>
    <p:sldId id="314" r:id="rId21"/>
    <p:sldId id="289" r:id="rId22"/>
    <p:sldId id="290" r:id="rId23"/>
    <p:sldId id="317" r:id="rId24"/>
    <p:sldId id="318" r:id="rId25"/>
    <p:sldId id="320" r:id="rId26"/>
    <p:sldId id="322" r:id="rId27"/>
    <p:sldId id="321" r:id="rId28"/>
    <p:sldId id="324" r:id="rId29"/>
    <p:sldId id="328" r:id="rId30"/>
    <p:sldId id="327" r:id="rId31"/>
    <p:sldId id="329" r:id="rId32"/>
    <p:sldId id="330" r:id="rId33"/>
    <p:sldId id="331" r:id="rId34"/>
    <p:sldId id="332" r:id="rId35"/>
    <p:sldId id="326" r:id="rId36"/>
    <p:sldId id="26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1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6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08BE-D995-468A-BFC7-229CE1F66466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7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5DD4-8126-4BE0-A690-73F01DFD0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9E20-72F5-48DA-BF38-0F33ACF8D020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177E-76DD-4C85-BC6B-3B5339FAC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BBDB-EBD1-464E-B53E-D27608A20372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0CBD-1ABE-4F74-848E-EADBB1CE0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7673-429E-4A0E-9BC1-7FBF02D822F0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6D26-B68E-42EA-A6B3-004F03022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A1E5-DF4F-4633-B693-159A97B79216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7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8CBDC-D4D7-488A-A99C-FCEBE9DB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D75D-2008-442B-B84C-4B0654C69A88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4550E-0E3F-4690-8C60-9815E1EF6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4F8F-F94B-4C03-BDFD-F8F5FCFD97FC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DFB2-857C-4B6B-B9AF-4A2209692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A2C4-3CFC-4160-8174-0B2016F9760A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931B-81D2-4F86-B057-1F55DE263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7CAB-7761-4254-AE81-105521DFD1E8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5DAF-D434-458C-BBA8-8BD49FA34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5275-086A-42A7-8F56-7246E1C54550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FD1B3-0790-4C40-86BC-F1114EFE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1725-41C8-4545-A17F-BE3A0F1A7EB7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C7B7-7A5C-466B-ACE6-08F6BD410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očno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  <a:endParaRPr lang="en-US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49724-526F-4967-9F3A-1A5706503CEB}" type="datetimeFigureOut">
              <a:rPr lang="en-US"/>
              <a:pPr>
                <a:defRPr/>
              </a:pPr>
              <a:t>5/24/2013</a:t>
            </a:fld>
            <a:endParaRPr lang="en-US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E832B-B294-4150-BB86-DDE2BCEAC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66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rcentWikipediasGraph.png" TargetMode="External"/><Relationship Id="rId2" Type="http://schemas.openxmlformats.org/officeDocument/2006/relationships/hyperlink" Target="http://en.wikipedia.org/wiki/List_of_Wikipedia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Administratorj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/index.php?title=Zdravljica&amp;oldid=264224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ogovor:Josef_Friedrich_Perkonig" TargetMode="External"/><Relationship Id="rId2" Type="http://schemas.openxmlformats.org/officeDocument/2006/relationships/hyperlink" Target="http://sl.wikipedia.org/wiki/Josef_Friedrich_Perkoni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sl.wikipedia.org/w/index.php?title=Josef_Friedrich_Perkonig&amp;action=edi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Wikipedija:Vadnic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Urejanje_strani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Ivo_Boscarol" TargetMode="External"/><Relationship Id="rId7" Type="http://schemas.openxmlformats.org/officeDocument/2006/relationships/hyperlink" Target="http://sl.wikipedia.org/wiki/Cerkev_svetega_Kancijana,_Kranj" TargetMode="External"/><Relationship Id="rId2" Type="http://schemas.openxmlformats.org/officeDocument/2006/relationships/hyperlink" Target="http://sl.wikipedia.org/wiki/Wikipedija:Portal_ob%C4%8De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Doberman" TargetMode="External"/><Relationship Id="rId5" Type="http://schemas.openxmlformats.org/officeDocument/2006/relationships/hyperlink" Target="http://sl.wikipedia.org/wiki/Che_Guevara" TargetMode="External"/><Relationship Id="rId4" Type="http://schemas.openxmlformats.org/officeDocument/2006/relationships/hyperlink" Target="http://sl.wikipedia.org/wiki/Nadia_Com%C4%83nec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books.org/wiki/Nova_pisarija" TargetMode="External"/><Relationship Id="rId2" Type="http://schemas.openxmlformats.org/officeDocument/2006/relationships/hyperlink" Target="http://sl.wikipedia.org/wiki/Matija_%C4%8C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briela_Babnik" TargetMode="External"/><Relationship Id="rId7" Type="http://schemas.openxmlformats.org/officeDocument/2006/relationships/hyperlink" Target="http://sl.wikipedia.org/wiki/Wikipedija:WikiProjekt_Bibliotekarji_o_romanih" TargetMode="External"/><Relationship Id="rId2" Type="http://schemas.openxmlformats.org/officeDocument/2006/relationships/hyperlink" Target="http://sl.wikipedia.org/wiki/Kresnik_(nagrad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Izgubljeni_sve%C5%BEenj&amp;action=edit&amp;redlink=1" TargetMode="External"/><Relationship Id="rId5" Type="http://schemas.openxmlformats.org/officeDocument/2006/relationships/hyperlink" Target="http://sl.wikipedia.org/w/index.php?title=Svinjske_nogice&amp;action=edit&amp;redlink=1" TargetMode="External"/><Relationship Id="rId4" Type="http://schemas.openxmlformats.org/officeDocument/2006/relationships/hyperlink" Target="http://sl.wikipedia.org/w/index.php?title=Su%C5%A1na_doba&amp;action=edit&amp;redlink=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Wikipedija:WikiProjek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wikim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Wikipedija pod študenti</a:t>
            </a:r>
            <a:endParaRPr lang="sl-SI"/>
          </a:p>
        </p:txBody>
      </p:sp>
      <p:sp>
        <p:nvSpPr>
          <p:cNvPr id="13314" name="Podnaslov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/>
          <a:lstStyle/>
          <a:p>
            <a:r>
              <a:rPr lang="sl-SI" smtClean="0"/>
              <a:t>Miran Hladnik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Statistika</a:t>
            </a:r>
          </a:p>
        </p:txBody>
      </p:sp>
      <p:sp>
        <p:nvSpPr>
          <p:cNvPr id="22530" name="Ograda vsebine 2"/>
          <p:cNvSpPr txBox="1">
            <a:spLocks/>
          </p:cNvSpPr>
          <p:nvPr/>
        </p:nvSpPr>
        <p:spPr bwMode="auto">
          <a:xfrm>
            <a:off x="612775" y="1196975"/>
            <a:ext cx="81534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 b="1"/>
              <a:t>na Wikipediji je </a:t>
            </a:r>
            <a:r>
              <a:rPr lang="sl-SI" sz="3000" b="1">
                <a:hlinkClick r:id="rId2"/>
              </a:rPr>
              <a:t>286 jezikov</a:t>
            </a:r>
            <a:r>
              <a:rPr lang="sl-SI" sz="3000" b="1"/>
              <a:t> = obstaja 286 nacionalnih Wikipedij </a:t>
            </a:r>
            <a:r>
              <a:rPr lang="sl-SI" sz="3000"/>
              <a:t>(</a:t>
            </a:r>
            <a:r>
              <a:rPr lang="sl-SI" sz="3000">
                <a:hlinkClick r:id="rId3"/>
              </a:rPr>
              <a:t>delež angleške</a:t>
            </a:r>
            <a:r>
              <a:rPr lang="sl-SI" sz="3000"/>
              <a:t> je 21 % in pada</a:t>
            </a:r>
            <a:r>
              <a:rPr lang="sl-SI" sz="2800"/>
              <a:t>)</a:t>
            </a:r>
            <a:endParaRPr lang="sl-SI" sz="3000"/>
          </a:p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 b="1"/>
              <a:t>skupaj 26 mio gesel </a:t>
            </a:r>
            <a:r>
              <a:rPr lang="sl-SI" sz="3000"/>
              <a:t>(letni prirastek 3 milijone gesel); Britannica 228.000 gesel</a:t>
            </a:r>
          </a:p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 b="1"/>
              <a:t>uporaba:</a:t>
            </a:r>
            <a:r>
              <a:rPr lang="sl-SI" sz="3000"/>
              <a:t> angleško 54 %, japonsko 10 %, nemško 8%, špansko 5 %, rusko 4 %, francosko 4 %, italijansko 3%</a:t>
            </a:r>
          </a:p>
          <a:p>
            <a:pPr marL="319088" indent="-31908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itchFamily="2" charset="2"/>
              <a:buChar char=""/>
            </a:pPr>
            <a:r>
              <a:rPr lang="sl-SI" sz="3000"/>
              <a:t>kaj je z ostalimi 6000 jeziki, ki se ne pišejo?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Slovenska Wikipedija</a:t>
            </a:r>
          </a:p>
        </p:txBody>
      </p:sp>
      <p:sp>
        <p:nvSpPr>
          <p:cNvPr id="23554" name="Ograda vsebine 2"/>
          <p:cNvSpPr txBox="1">
            <a:spLocks/>
          </p:cNvSpPr>
          <p:nvPr/>
        </p:nvSpPr>
        <p:spPr bwMode="auto">
          <a:xfrm>
            <a:off x="611188" y="1268413"/>
            <a:ext cx="8153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 b="1"/>
              <a:t>137.000</a:t>
            </a:r>
            <a:r>
              <a:rPr lang="sl-SI" sz="2400"/>
              <a:t> gesel od leta 2002 (prim. </a:t>
            </a:r>
            <a:r>
              <a:rPr lang="sl-SI" sz="2400" i="1"/>
              <a:t>Enciklopedija Slovenije</a:t>
            </a:r>
            <a:r>
              <a:rPr lang="sl-SI" sz="2400"/>
              <a:t> 1000, angleška Wikipedija 4.200.000 gesel)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registriranih je </a:t>
            </a:r>
            <a:r>
              <a:rPr lang="sl-SI" sz="2400" b="1"/>
              <a:t>109.000</a:t>
            </a:r>
            <a:r>
              <a:rPr lang="sl-SI" sz="2400"/>
              <a:t> slovenskih uporabnikov, tj. tistih, ki urejajo Wikipedijo (5 % populacije; približno toliko  je Cobiss registriral tudi živih slovenskih avtorjev)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aktivnih uporabnikov je bilo zadnji mesec </a:t>
            </a:r>
            <a:r>
              <a:rPr lang="sl-SI" sz="2400" b="1"/>
              <a:t>500</a:t>
            </a:r>
            <a:r>
              <a:rPr lang="sl-SI" sz="2400"/>
              <a:t> (0,025 % populacije); najbolj pridnih 20 prispeva 83 % vnosov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članek doživi povprečno 14 urejanj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/>
              <a:t>trdo jedro slovenskih wikipedistov tvori </a:t>
            </a:r>
            <a:r>
              <a:rPr lang="sl-SI" sz="2400" b="1">
                <a:hlinkClick r:id="rId2"/>
              </a:rPr>
              <a:t>33</a:t>
            </a:r>
            <a:r>
              <a:rPr lang="sl-SI" sz="2400">
                <a:hlinkClick r:id="rId2"/>
              </a:rPr>
              <a:t> administratorjev</a:t>
            </a:r>
            <a:r>
              <a:rPr lang="sl-SI" sz="2400"/>
              <a:t> (med njimi tri ženske): </a:t>
            </a:r>
            <a:r>
              <a:rPr lang="sl-SI"/>
              <a:t>Yerpo (Jernej Polajnar, biolog), Andrejj (Andrej Jakopčič iz Dolenjske), Romanm (Roman Maurer, računalničar iz Zagorja), XJam (Jani Melik, strojnik *1964)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Hladnik\Desktop\2012_02_26\1-P117070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5888"/>
            <a:ext cx="7948613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Pravokotnik 3"/>
          <p:cNvSpPr>
            <a:spLocks noChangeArrowheads="1"/>
          </p:cNvSpPr>
          <p:nvPr/>
        </p:nvSpPr>
        <p:spPr bwMode="auto">
          <a:xfrm>
            <a:off x="107950" y="6119813"/>
            <a:ext cx="813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2400" b="1"/>
              <a:t>v Kiberpipi ob 10. obletnici (2012)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Nevarnosti za vogalom</a:t>
            </a:r>
          </a:p>
        </p:txBody>
      </p:sp>
      <p:sp>
        <p:nvSpPr>
          <p:cNvPr id="25602" name="Ograda vsebine 2"/>
          <p:cNvSpPr txBox="1">
            <a:spLocks/>
          </p:cNvSpPr>
          <p:nvPr/>
        </p:nvSpPr>
        <p:spPr bwMode="auto">
          <a:xfrm>
            <a:off x="611560" y="1268760"/>
            <a:ext cx="8153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vandalizem, npr. članek o </a:t>
            </a:r>
            <a:r>
              <a:rPr lang="sl-SI" sz="3000">
                <a:hlinkClick r:id="rId2"/>
              </a:rPr>
              <a:t>Zdravljici</a:t>
            </a:r>
            <a:r>
              <a:rPr lang="sl-SI" sz="3000"/>
              <a:t> 21. nov. 2010; odpravljen je bil še v isti minuti  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diletantizem; odpravlja ga čim širši krog sodelavcev, angažma strokovnjakov (sami smo krivi, če na Wikipediji ne najdemo informacij s svojega področja ali če so te slabe!), administratorjev in mentorjev pri študentskih projektih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pismouštvo (juridična </a:t>
            </a:r>
            <a:r>
              <a:rPr lang="sl-SI" sz="3000"/>
              <a:t>pedanterija </a:t>
            </a:r>
            <a:r>
              <a:rPr lang="sl-SI" sz="3000" smtClean="0"/>
              <a:t>administratorjev, v slovenskem primeru </a:t>
            </a:r>
            <a:r>
              <a:rPr lang="sl-SI" sz="3000" i="1" smtClean="0"/>
              <a:t>eleassarstvo</a:t>
            </a:r>
            <a:r>
              <a:rPr lang="sl-SI" sz="3000" smtClean="0"/>
              <a:t>)</a:t>
            </a:r>
            <a:endParaRPr lang="sl-SI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712200" cy="1641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smtClean="0"/>
              <a:t>Wikipedija je blagoslov za Slovence, ker popravlja negativne poteze nacionalnega značaja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249737"/>
          </a:xfrm>
        </p:spPr>
        <p:txBody>
          <a:bodyPr>
            <a:normAutofit fontScale="85000" lnSpcReduction="10000"/>
          </a:bodyPr>
          <a:lstStyle/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principom dajanja (ne pa delitve)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principom sodelovanja, kooperativnosti (ne pa tekmovanja in privoščljivosti)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prostovoljnim zastonjkarstvom (ne pa s koristoljubjem)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vpetostjo v svet (ne pa s samozadostnostjo)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naslonitvijo na lastno pamet (ne pa z odvisnostjo od avtoritet)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pluralnostjo (ne pa z ekskluzivnimi resnicami)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odpovedjo avtorskemu napuhu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s potrpežljivostjo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zavestjo o nedokončnosti in spreminjavem značaju znanja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sl-SI"/>
          </a:p>
        </p:txBody>
      </p:sp>
      <p:sp>
        <p:nvSpPr>
          <p:cNvPr id="26627" name="Pravokotnik 3"/>
          <p:cNvSpPr>
            <a:spLocks noChangeArrowheads="1"/>
          </p:cNvSpPr>
          <p:nvPr/>
        </p:nvSpPr>
        <p:spPr bwMode="auto">
          <a:xfrm>
            <a:off x="2987675" y="5657850"/>
            <a:ext cx="6156325" cy="12001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  <a:p>
            <a:r>
              <a:rPr lang="sl-SI" b="1"/>
              <a:t>Wikipedije, ki je v bistvu strašno občutljiv in ranljiv sistem, ne bi bilo brez optimističnega prepričanja, da so človekova dejanja v glavnem dobronamerna.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611188" y="1268413"/>
            <a:ext cx="7470775" cy="1143000"/>
          </a:xfrm>
        </p:spPr>
        <p:txBody>
          <a:bodyPr/>
          <a:lstStyle/>
          <a:p>
            <a:r>
              <a:rPr lang="sl-SI" smtClean="0"/>
              <a:t>Wikidelavnica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Struktura gesla</a:t>
            </a:r>
          </a:p>
        </p:txBody>
      </p:sp>
      <p:sp>
        <p:nvSpPr>
          <p:cNvPr id="28674" name="Ograda vsebine 2"/>
          <p:cNvSpPr txBox="1">
            <a:spLocks/>
          </p:cNvSpPr>
          <p:nvPr/>
        </p:nvSpPr>
        <p:spPr bwMode="auto">
          <a:xfrm>
            <a:off x="250825" y="3716338"/>
            <a:ext cx="86598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Članek </a:t>
            </a:r>
            <a:br>
              <a:rPr lang="sl-SI" sz="3000"/>
            </a:br>
            <a:r>
              <a:rPr lang="sl-SI" sz="3000"/>
              <a:t>(</a:t>
            </a:r>
            <a:r>
              <a:rPr lang="sl-SI" sz="3000">
                <a:hlinkClick r:id="rId2"/>
              </a:rPr>
              <a:t>Stran, Preberi</a:t>
            </a:r>
            <a:r>
              <a:rPr lang="sl-SI" sz="3000"/>
              <a:t>)</a:t>
            </a:r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>
                <a:hlinkClick r:id="rId3"/>
              </a:rPr>
              <a:t>Pogovor</a:t>
            </a:r>
            <a:r>
              <a:rPr lang="sl-SI" sz="3000"/>
              <a:t> </a:t>
            </a:r>
            <a:r>
              <a:rPr lang="sl-SI" sz="2400"/>
              <a:t>(diskusija o uredniških dilemah)</a:t>
            </a:r>
            <a:endParaRPr lang="sl-SI" sz="3000"/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>
                <a:hlinkClick r:id="rId4"/>
              </a:rPr>
              <a:t>Uredi</a:t>
            </a:r>
            <a:endParaRPr lang="sl-SI" sz="3000"/>
          </a:p>
          <a:p>
            <a:pPr marL="419100" indent="-3825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000"/>
              <a:t>Zgodovina</a:t>
            </a:r>
          </a:p>
        </p:txBody>
      </p:sp>
      <p:pic>
        <p:nvPicPr>
          <p:cNvPr id="28675" name="Picture 3" descr="C:\Users\Hladnik\Desktop\Zaslonski posnetki\1-Josef Friedrich Perkonig - Wikipedija, prosta enciklopedija - Mozilla Firefox 7.5.2013 852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981075"/>
            <a:ext cx="70199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Zgodovina strani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108075"/>
          </a:xfrm>
        </p:spPr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3200" smtClean="0"/>
              <a:t>Tu preverimo, kaj se je s člankom dogajalo in če ga slučajno ravno zdaj ne ureja že kdo drug.</a:t>
            </a:r>
            <a:endParaRPr lang="sl-SI"/>
          </a:p>
        </p:txBody>
      </p:sp>
      <p:pic>
        <p:nvPicPr>
          <p:cNvPr id="29699" name="Picture 2" descr="D:\REFERATI\Zaslonski posnetki\1-Reportažni roman Zgodovina strani - Wikipedija, prosta enciklopedija - Mozilla Firefox 27.9.2012 21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03538"/>
            <a:ext cx="761365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V zgodovini strani je vsaka sprememba dokumentirana</a:t>
            </a:r>
            <a:endParaRPr lang="sl-SI"/>
          </a:p>
        </p:txBody>
      </p:sp>
      <p:pic>
        <p:nvPicPr>
          <p:cNvPr id="30722" name="Picture 2" descr="D:\REFERATI\Zaslonski posnetki\1-Partizanski roman Razlika med redakcijama - Wikipedija, prosta enciklopedija - Mozilla Firefox 27.9.2012 18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00200"/>
            <a:ext cx="7246937" cy="5257800"/>
          </a:xfrm>
          <a:solidFill>
            <a:srgbClr val="FF0000"/>
          </a:solidFill>
        </p:spPr>
      </p:pic>
      <p:sp>
        <p:nvSpPr>
          <p:cNvPr id="6" name="Prostoročno 5"/>
          <p:cNvSpPr/>
          <p:nvPr/>
        </p:nvSpPr>
        <p:spPr>
          <a:xfrm>
            <a:off x="4830763" y="4054475"/>
            <a:ext cx="1152525" cy="638175"/>
          </a:xfrm>
          <a:custGeom>
            <a:avLst/>
            <a:gdLst>
              <a:gd name="connsiteX0" fmla="*/ 582207 w 1152509"/>
              <a:gd name="connsiteY0" fmla="*/ 157018 h 637309"/>
              <a:gd name="connsiteX1" fmla="*/ 554498 w 1152509"/>
              <a:gd name="connsiteY1" fmla="*/ 138545 h 637309"/>
              <a:gd name="connsiteX2" fmla="*/ 305116 w 1152509"/>
              <a:gd name="connsiteY2" fmla="*/ 147781 h 637309"/>
              <a:gd name="connsiteX3" fmla="*/ 268171 w 1152509"/>
              <a:gd name="connsiteY3" fmla="*/ 157018 h 637309"/>
              <a:gd name="connsiteX4" fmla="*/ 212753 w 1152509"/>
              <a:gd name="connsiteY4" fmla="*/ 166254 h 637309"/>
              <a:gd name="connsiteX5" fmla="*/ 157334 w 1152509"/>
              <a:gd name="connsiteY5" fmla="*/ 203200 h 637309"/>
              <a:gd name="connsiteX6" fmla="*/ 101916 w 1152509"/>
              <a:gd name="connsiteY6" fmla="*/ 249381 h 637309"/>
              <a:gd name="connsiteX7" fmla="*/ 46498 w 1152509"/>
              <a:gd name="connsiteY7" fmla="*/ 323272 h 637309"/>
              <a:gd name="connsiteX8" fmla="*/ 18789 w 1152509"/>
              <a:gd name="connsiteY8" fmla="*/ 360218 h 637309"/>
              <a:gd name="connsiteX9" fmla="*/ 9553 w 1152509"/>
              <a:gd name="connsiteY9" fmla="*/ 406400 h 637309"/>
              <a:gd name="connsiteX10" fmla="*/ 316 w 1152509"/>
              <a:gd name="connsiteY10" fmla="*/ 443345 h 637309"/>
              <a:gd name="connsiteX11" fmla="*/ 9553 w 1152509"/>
              <a:gd name="connsiteY11" fmla="*/ 554181 h 637309"/>
              <a:gd name="connsiteX12" fmla="*/ 37262 w 1152509"/>
              <a:gd name="connsiteY12" fmla="*/ 581891 h 637309"/>
              <a:gd name="connsiteX13" fmla="*/ 74207 w 1152509"/>
              <a:gd name="connsiteY13" fmla="*/ 600363 h 637309"/>
              <a:gd name="connsiteX14" fmla="*/ 175807 w 1152509"/>
              <a:gd name="connsiteY14" fmla="*/ 637309 h 637309"/>
              <a:gd name="connsiteX15" fmla="*/ 1053262 w 1152509"/>
              <a:gd name="connsiteY15" fmla="*/ 628072 h 637309"/>
              <a:gd name="connsiteX16" fmla="*/ 1080971 w 1152509"/>
              <a:gd name="connsiteY16" fmla="*/ 609600 h 637309"/>
              <a:gd name="connsiteX17" fmla="*/ 1108680 w 1152509"/>
              <a:gd name="connsiteY17" fmla="*/ 581891 h 637309"/>
              <a:gd name="connsiteX18" fmla="*/ 1127153 w 1152509"/>
              <a:gd name="connsiteY18" fmla="*/ 535709 h 637309"/>
              <a:gd name="connsiteX19" fmla="*/ 1136389 w 1152509"/>
              <a:gd name="connsiteY19" fmla="*/ 508000 h 637309"/>
              <a:gd name="connsiteX20" fmla="*/ 1108680 w 1152509"/>
              <a:gd name="connsiteY20" fmla="*/ 286327 h 637309"/>
              <a:gd name="connsiteX21" fmla="*/ 1099443 w 1152509"/>
              <a:gd name="connsiteY21" fmla="*/ 258618 h 637309"/>
              <a:gd name="connsiteX22" fmla="*/ 1044025 w 1152509"/>
              <a:gd name="connsiteY22" fmla="*/ 193963 h 637309"/>
              <a:gd name="connsiteX23" fmla="*/ 997843 w 1152509"/>
              <a:gd name="connsiteY23" fmla="*/ 147781 h 637309"/>
              <a:gd name="connsiteX24" fmla="*/ 979371 w 1152509"/>
              <a:gd name="connsiteY24" fmla="*/ 120072 h 637309"/>
              <a:gd name="connsiteX25" fmla="*/ 942425 w 1152509"/>
              <a:gd name="connsiteY25" fmla="*/ 101600 h 637309"/>
              <a:gd name="connsiteX26" fmla="*/ 868534 w 1152509"/>
              <a:gd name="connsiteY26" fmla="*/ 64654 h 637309"/>
              <a:gd name="connsiteX27" fmla="*/ 776171 w 1152509"/>
              <a:gd name="connsiteY27" fmla="*/ 27709 h 637309"/>
              <a:gd name="connsiteX28" fmla="*/ 693043 w 1152509"/>
              <a:gd name="connsiteY28" fmla="*/ 18472 h 637309"/>
              <a:gd name="connsiteX29" fmla="*/ 545262 w 1152509"/>
              <a:gd name="connsiteY29" fmla="*/ 0 h 637309"/>
              <a:gd name="connsiteX30" fmla="*/ 295880 w 1152509"/>
              <a:gd name="connsiteY30" fmla="*/ 9236 h 637309"/>
              <a:gd name="connsiteX31" fmla="*/ 268171 w 1152509"/>
              <a:gd name="connsiteY31" fmla="*/ 27709 h 637309"/>
              <a:gd name="connsiteX32" fmla="*/ 258934 w 1152509"/>
              <a:gd name="connsiteY32" fmla="*/ 277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509" h="637309">
                <a:moveTo>
                  <a:pt x="582207" y="157018"/>
                </a:moveTo>
                <a:cubicBezTo>
                  <a:pt x="572971" y="150860"/>
                  <a:pt x="565593" y="138915"/>
                  <a:pt x="554498" y="138545"/>
                </a:cubicBezTo>
                <a:cubicBezTo>
                  <a:pt x="471360" y="135774"/>
                  <a:pt x="388128" y="142425"/>
                  <a:pt x="305116" y="147781"/>
                </a:cubicBezTo>
                <a:cubicBezTo>
                  <a:pt x="292448" y="148598"/>
                  <a:pt x="280619" y="154528"/>
                  <a:pt x="268171" y="157018"/>
                </a:cubicBezTo>
                <a:cubicBezTo>
                  <a:pt x="249807" y="160691"/>
                  <a:pt x="231226" y="163175"/>
                  <a:pt x="212753" y="166254"/>
                </a:cubicBezTo>
                <a:cubicBezTo>
                  <a:pt x="164055" y="182487"/>
                  <a:pt x="203460" y="164762"/>
                  <a:pt x="157334" y="203200"/>
                </a:cubicBezTo>
                <a:cubicBezTo>
                  <a:pt x="119490" y="234736"/>
                  <a:pt x="136611" y="206976"/>
                  <a:pt x="101916" y="249381"/>
                </a:cubicBezTo>
                <a:cubicBezTo>
                  <a:pt x="82420" y="273210"/>
                  <a:pt x="64971" y="298642"/>
                  <a:pt x="46498" y="323272"/>
                </a:cubicBezTo>
                <a:lnTo>
                  <a:pt x="18789" y="360218"/>
                </a:lnTo>
                <a:cubicBezTo>
                  <a:pt x="15710" y="375612"/>
                  <a:pt x="12959" y="391075"/>
                  <a:pt x="9553" y="406400"/>
                </a:cubicBezTo>
                <a:cubicBezTo>
                  <a:pt x="6799" y="418792"/>
                  <a:pt x="316" y="430651"/>
                  <a:pt x="316" y="443345"/>
                </a:cubicBezTo>
                <a:cubicBezTo>
                  <a:pt x="316" y="480418"/>
                  <a:pt x="0" y="518359"/>
                  <a:pt x="9553" y="554181"/>
                </a:cubicBezTo>
                <a:cubicBezTo>
                  <a:pt x="12919" y="566802"/>
                  <a:pt x="26633" y="574299"/>
                  <a:pt x="37262" y="581891"/>
                </a:cubicBezTo>
                <a:cubicBezTo>
                  <a:pt x="48466" y="589894"/>
                  <a:pt x="62253" y="593532"/>
                  <a:pt x="74207" y="600363"/>
                </a:cubicBezTo>
                <a:cubicBezTo>
                  <a:pt x="137512" y="636537"/>
                  <a:pt x="58049" y="607869"/>
                  <a:pt x="175807" y="637309"/>
                </a:cubicBezTo>
                <a:cubicBezTo>
                  <a:pt x="468292" y="634230"/>
                  <a:pt x="760898" y="637022"/>
                  <a:pt x="1053262" y="628072"/>
                </a:cubicBezTo>
                <a:cubicBezTo>
                  <a:pt x="1064357" y="627732"/>
                  <a:pt x="1072443" y="616706"/>
                  <a:pt x="1080971" y="609600"/>
                </a:cubicBezTo>
                <a:cubicBezTo>
                  <a:pt x="1091006" y="601238"/>
                  <a:pt x="1099444" y="591127"/>
                  <a:pt x="1108680" y="581891"/>
                </a:cubicBezTo>
                <a:cubicBezTo>
                  <a:pt x="1114838" y="566497"/>
                  <a:pt x="1121331" y="551233"/>
                  <a:pt x="1127153" y="535709"/>
                </a:cubicBezTo>
                <a:cubicBezTo>
                  <a:pt x="1130571" y="526593"/>
                  <a:pt x="1136389" y="517736"/>
                  <a:pt x="1136389" y="508000"/>
                </a:cubicBezTo>
                <a:cubicBezTo>
                  <a:pt x="1136389" y="263956"/>
                  <a:pt x="1152509" y="388591"/>
                  <a:pt x="1108680" y="286327"/>
                </a:cubicBezTo>
                <a:cubicBezTo>
                  <a:pt x="1104845" y="277378"/>
                  <a:pt x="1103797" y="267326"/>
                  <a:pt x="1099443" y="258618"/>
                </a:cubicBezTo>
                <a:cubicBezTo>
                  <a:pt x="1082478" y="224687"/>
                  <a:pt x="1071299" y="225783"/>
                  <a:pt x="1044025" y="193963"/>
                </a:cubicBezTo>
                <a:cubicBezTo>
                  <a:pt x="1002974" y="146070"/>
                  <a:pt x="1051211" y="183359"/>
                  <a:pt x="997843" y="147781"/>
                </a:cubicBezTo>
                <a:cubicBezTo>
                  <a:pt x="991686" y="138545"/>
                  <a:pt x="987899" y="127178"/>
                  <a:pt x="979371" y="120072"/>
                </a:cubicBezTo>
                <a:cubicBezTo>
                  <a:pt x="968793" y="111257"/>
                  <a:pt x="954380" y="108431"/>
                  <a:pt x="942425" y="101600"/>
                </a:cubicBezTo>
                <a:cubicBezTo>
                  <a:pt x="856540" y="52524"/>
                  <a:pt x="991309" y="119222"/>
                  <a:pt x="868534" y="64654"/>
                </a:cubicBezTo>
                <a:cubicBezTo>
                  <a:pt x="828227" y="46739"/>
                  <a:pt x="824776" y="37430"/>
                  <a:pt x="776171" y="27709"/>
                </a:cubicBezTo>
                <a:cubicBezTo>
                  <a:pt x="748833" y="22241"/>
                  <a:pt x="720770" y="21391"/>
                  <a:pt x="693043" y="18472"/>
                </a:cubicBezTo>
                <a:cubicBezTo>
                  <a:pt x="572522" y="5785"/>
                  <a:pt x="636965" y="15283"/>
                  <a:pt x="545262" y="0"/>
                </a:cubicBezTo>
                <a:cubicBezTo>
                  <a:pt x="462135" y="3079"/>
                  <a:pt x="378651" y="959"/>
                  <a:pt x="295880" y="9236"/>
                </a:cubicBezTo>
                <a:cubicBezTo>
                  <a:pt x="284834" y="10341"/>
                  <a:pt x="278100" y="22745"/>
                  <a:pt x="268171" y="27709"/>
                </a:cubicBezTo>
                <a:cubicBezTo>
                  <a:pt x="265417" y="29086"/>
                  <a:pt x="262013" y="27709"/>
                  <a:pt x="258934" y="27709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Poglej, če obstaja geslo tudi v drugih jezikih</a:t>
            </a:r>
            <a:endParaRPr lang="sl-SI"/>
          </a:p>
        </p:txBody>
      </p:sp>
      <p:pic>
        <p:nvPicPr>
          <p:cNvPr id="31746" name="Picture 2" descr="D:\REFERATI\Zaslonski posnetki\1-Priložnostno pesništvo - Wikipedija, prosta enciklopedija - Mozilla Firefox 27.9.2012 190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00200"/>
            <a:ext cx="7918450" cy="5257800"/>
          </a:xfrm>
        </p:spPr>
      </p:pic>
      <p:sp>
        <p:nvSpPr>
          <p:cNvPr id="5" name="Prostoročno 4"/>
          <p:cNvSpPr/>
          <p:nvPr/>
        </p:nvSpPr>
        <p:spPr>
          <a:xfrm>
            <a:off x="323850" y="5381625"/>
            <a:ext cx="1152525" cy="1476375"/>
          </a:xfrm>
          <a:custGeom>
            <a:avLst/>
            <a:gdLst>
              <a:gd name="connsiteX0" fmla="*/ 609600 w 1444633"/>
              <a:gd name="connsiteY0" fmla="*/ 0 h 1505528"/>
              <a:gd name="connsiteX1" fmla="*/ 544945 w 1444633"/>
              <a:gd name="connsiteY1" fmla="*/ 27709 h 1505528"/>
              <a:gd name="connsiteX2" fmla="*/ 461818 w 1444633"/>
              <a:gd name="connsiteY2" fmla="*/ 46182 h 1505528"/>
              <a:gd name="connsiteX3" fmla="*/ 424872 w 1444633"/>
              <a:gd name="connsiteY3" fmla="*/ 64655 h 1505528"/>
              <a:gd name="connsiteX4" fmla="*/ 369454 w 1444633"/>
              <a:gd name="connsiteY4" fmla="*/ 83128 h 1505528"/>
              <a:gd name="connsiteX5" fmla="*/ 304800 w 1444633"/>
              <a:gd name="connsiteY5" fmla="*/ 120073 h 1505528"/>
              <a:gd name="connsiteX6" fmla="*/ 277091 w 1444633"/>
              <a:gd name="connsiteY6" fmla="*/ 157018 h 1505528"/>
              <a:gd name="connsiteX7" fmla="*/ 240145 w 1444633"/>
              <a:gd name="connsiteY7" fmla="*/ 175491 h 1505528"/>
              <a:gd name="connsiteX8" fmla="*/ 203200 w 1444633"/>
              <a:gd name="connsiteY8" fmla="*/ 203200 h 1505528"/>
              <a:gd name="connsiteX9" fmla="*/ 157018 w 1444633"/>
              <a:gd name="connsiteY9" fmla="*/ 258618 h 1505528"/>
              <a:gd name="connsiteX10" fmla="*/ 129309 w 1444633"/>
              <a:gd name="connsiteY10" fmla="*/ 277091 h 1505528"/>
              <a:gd name="connsiteX11" fmla="*/ 101600 w 1444633"/>
              <a:gd name="connsiteY11" fmla="*/ 314037 h 1505528"/>
              <a:gd name="connsiteX12" fmla="*/ 46182 w 1444633"/>
              <a:gd name="connsiteY12" fmla="*/ 406400 h 1505528"/>
              <a:gd name="connsiteX13" fmla="*/ 27709 w 1444633"/>
              <a:gd name="connsiteY13" fmla="*/ 434109 h 1505528"/>
              <a:gd name="connsiteX14" fmla="*/ 9236 w 1444633"/>
              <a:gd name="connsiteY14" fmla="*/ 508000 h 1505528"/>
              <a:gd name="connsiteX15" fmla="*/ 0 w 1444633"/>
              <a:gd name="connsiteY15" fmla="*/ 544946 h 1505528"/>
              <a:gd name="connsiteX16" fmla="*/ 9236 w 1444633"/>
              <a:gd name="connsiteY16" fmla="*/ 748146 h 1505528"/>
              <a:gd name="connsiteX17" fmla="*/ 36945 w 1444633"/>
              <a:gd name="connsiteY17" fmla="*/ 849746 h 1505528"/>
              <a:gd name="connsiteX18" fmla="*/ 55418 w 1444633"/>
              <a:gd name="connsiteY18" fmla="*/ 886691 h 1505528"/>
              <a:gd name="connsiteX19" fmla="*/ 101600 w 1444633"/>
              <a:gd name="connsiteY19" fmla="*/ 988291 h 1505528"/>
              <a:gd name="connsiteX20" fmla="*/ 120072 w 1444633"/>
              <a:gd name="connsiteY20" fmla="*/ 1016000 h 1505528"/>
              <a:gd name="connsiteX21" fmla="*/ 147782 w 1444633"/>
              <a:gd name="connsiteY21" fmla="*/ 1052946 h 1505528"/>
              <a:gd name="connsiteX22" fmla="*/ 184727 w 1444633"/>
              <a:gd name="connsiteY22" fmla="*/ 1126837 h 1505528"/>
              <a:gd name="connsiteX23" fmla="*/ 203200 w 1444633"/>
              <a:gd name="connsiteY23" fmla="*/ 1154546 h 1505528"/>
              <a:gd name="connsiteX24" fmla="*/ 221672 w 1444633"/>
              <a:gd name="connsiteY24" fmla="*/ 1191491 h 1505528"/>
              <a:gd name="connsiteX25" fmla="*/ 249382 w 1444633"/>
              <a:gd name="connsiteY25" fmla="*/ 1219200 h 1505528"/>
              <a:gd name="connsiteX26" fmla="*/ 267854 w 1444633"/>
              <a:gd name="connsiteY26" fmla="*/ 1246909 h 1505528"/>
              <a:gd name="connsiteX27" fmla="*/ 323272 w 1444633"/>
              <a:gd name="connsiteY27" fmla="*/ 1302328 h 1505528"/>
              <a:gd name="connsiteX28" fmla="*/ 350982 w 1444633"/>
              <a:gd name="connsiteY28" fmla="*/ 1330037 h 1505528"/>
              <a:gd name="connsiteX29" fmla="*/ 378691 w 1444633"/>
              <a:gd name="connsiteY29" fmla="*/ 1348509 h 1505528"/>
              <a:gd name="connsiteX30" fmla="*/ 406400 w 1444633"/>
              <a:gd name="connsiteY30" fmla="*/ 1376218 h 1505528"/>
              <a:gd name="connsiteX31" fmla="*/ 434109 w 1444633"/>
              <a:gd name="connsiteY31" fmla="*/ 1394691 h 1505528"/>
              <a:gd name="connsiteX32" fmla="*/ 544945 w 1444633"/>
              <a:gd name="connsiteY32" fmla="*/ 1440873 h 1505528"/>
              <a:gd name="connsiteX33" fmla="*/ 572654 w 1444633"/>
              <a:gd name="connsiteY33" fmla="*/ 1459346 h 1505528"/>
              <a:gd name="connsiteX34" fmla="*/ 637309 w 1444633"/>
              <a:gd name="connsiteY34" fmla="*/ 1477818 h 1505528"/>
              <a:gd name="connsiteX35" fmla="*/ 665018 w 1444633"/>
              <a:gd name="connsiteY35" fmla="*/ 1487055 h 1505528"/>
              <a:gd name="connsiteX36" fmla="*/ 711200 w 1444633"/>
              <a:gd name="connsiteY36" fmla="*/ 1496291 h 1505528"/>
              <a:gd name="connsiteX37" fmla="*/ 748145 w 1444633"/>
              <a:gd name="connsiteY37" fmla="*/ 1505528 h 1505528"/>
              <a:gd name="connsiteX38" fmla="*/ 960582 w 1444633"/>
              <a:gd name="connsiteY38" fmla="*/ 1496291 h 1505528"/>
              <a:gd name="connsiteX39" fmla="*/ 1034472 w 1444633"/>
              <a:gd name="connsiteY39" fmla="*/ 1468582 h 1505528"/>
              <a:gd name="connsiteX40" fmla="*/ 1080654 w 1444633"/>
              <a:gd name="connsiteY40" fmla="*/ 1450109 h 1505528"/>
              <a:gd name="connsiteX41" fmla="*/ 1154545 w 1444633"/>
              <a:gd name="connsiteY41" fmla="*/ 1403928 h 1505528"/>
              <a:gd name="connsiteX42" fmla="*/ 1246909 w 1444633"/>
              <a:gd name="connsiteY42" fmla="*/ 1339273 h 1505528"/>
              <a:gd name="connsiteX43" fmla="*/ 1274618 w 1444633"/>
              <a:gd name="connsiteY43" fmla="*/ 1311564 h 1505528"/>
              <a:gd name="connsiteX44" fmla="*/ 1283854 w 1444633"/>
              <a:gd name="connsiteY44" fmla="*/ 1283855 h 1505528"/>
              <a:gd name="connsiteX45" fmla="*/ 1320800 w 1444633"/>
              <a:gd name="connsiteY45" fmla="*/ 1228437 h 1505528"/>
              <a:gd name="connsiteX46" fmla="*/ 1339272 w 1444633"/>
              <a:gd name="connsiteY46" fmla="*/ 1200728 h 1505528"/>
              <a:gd name="connsiteX47" fmla="*/ 1366982 w 1444633"/>
              <a:gd name="connsiteY47" fmla="*/ 1145309 h 1505528"/>
              <a:gd name="connsiteX48" fmla="*/ 1394691 w 1444633"/>
              <a:gd name="connsiteY48" fmla="*/ 1089891 h 1505528"/>
              <a:gd name="connsiteX49" fmla="*/ 1413163 w 1444633"/>
              <a:gd name="connsiteY49" fmla="*/ 997528 h 1505528"/>
              <a:gd name="connsiteX50" fmla="*/ 1422400 w 1444633"/>
              <a:gd name="connsiteY50" fmla="*/ 960582 h 1505528"/>
              <a:gd name="connsiteX51" fmla="*/ 1422400 w 1444633"/>
              <a:gd name="connsiteY51" fmla="*/ 517237 h 1505528"/>
              <a:gd name="connsiteX52" fmla="*/ 1403927 w 1444633"/>
              <a:gd name="connsiteY52" fmla="*/ 489528 h 1505528"/>
              <a:gd name="connsiteX53" fmla="*/ 1385454 w 1444633"/>
              <a:gd name="connsiteY53" fmla="*/ 415637 h 1505528"/>
              <a:gd name="connsiteX54" fmla="*/ 1357745 w 1444633"/>
              <a:gd name="connsiteY54" fmla="*/ 378691 h 1505528"/>
              <a:gd name="connsiteX55" fmla="*/ 1339272 w 1444633"/>
              <a:gd name="connsiteY55" fmla="*/ 341746 h 1505528"/>
              <a:gd name="connsiteX56" fmla="*/ 1283854 w 1444633"/>
              <a:gd name="connsiteY56" fmla="*/ 277091 h 1505528"/>
              <a:gd name="connsiteX57" fmla="*/ 1246909 w 1444633"/>
              <a:gd name="connsiteY57" fmla="*/ 249382 h 1505528"/>
              <a:gd name="connsiteX58" fmla="*/ 1219200 w 1444633"/>
              <a:gd name="connsiteY58" fmla="*/ 240146 h 1505528"/>
              <a:gd name="connsiteX59" fmla="*/ 1191491 w 1444633"/>
              <a:gd name="connsiteY59" fmla="*/ 212437 h 1505528"/>
              <a:gd name="connsiteX60" fmla="*/ 1163782 w 1444633"/>
              <a:gd name="connsiteY60" fmla="*/ 203200 h 1505528"/>
              <a:gd name="connsiteX61" fmla="*/ 1126836 w 1444633"/>
              <a:gd name="connsiteY61" fmla="*/ 184728 h 1505528"/>
              <a:gd name="connsiteX62" fmla="*/ 1071418 w 1444633"/>
              <a:gd name="connsiteY62" fmla="*/ 147782 h 1505528"/>
              <a:gd name="connsiteX63" fmla="*/ 1043709 w 1444633"/>
              <a:gd name="connsiteY63" fmla="*/ 138546 h 1505528"/>
              <a:gd name="connsiteX64" fmla="*/ 979054 w 1444633"/>
              <a:gd name="connsiteY64" fmla="*/ 120073 h 1505528"/>
              <a:gd name="connsiteX65" fmla="*/ 932872 w 1444633"/>
              <a:gd name="connsiteY65" fmla="*/ 92364 h 1505528"/>
              <a:gd name="connsiteX66" fmla="*/ 895927 w 1444633"/>
              <a:gd name="connsiteY66" fmla="*/ 83128 h 1505528"/>
              <a:gd name="connsiteX67" fmla="*/ 831272 w 1444633"/>
              <a:gd name="connsiteY67" fmla="*/ 64655 h 1505528"/>
              <a:gd name="connsiteX68" fmla="*/ 785091 w 1444633"/>
              <a:gd name="connsiteY68" fmla="*/ 55418 h 1505528"/>
              <a:gd name="connsiteX69" fmla="*/ 701963 w 1444633"/>
              <a:gd name="connsiteY69" fmla="*/ 36946 h 1505528"/>
              <a:gd name="connsiteX70" fmla="*/ 581891 w 1444633"/>
              <a:gd name="connsiteY70" fmla="*/ 27709 h 1505528"/>
              <a:gd name="connsiteX71" fmla="*/ 517236 w 1444633"/>
              <a:gd name="connsiteY71" fmla="*/ 9237 h 1505528"/>
              <a:gd name="connsiteX72" fmla="*/ 471054 w 1444633"/>
              <a:gd name="connsiteY72" fmla="*/ 9237 h 150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44633" h="1505528">
                <a:moveTo>
                  <a:pt x="609600" y="0"/>
                </a:moveTo>
                <a:cubicBezTo>
                  <a:pt x="587007" y="11296"/>
                  <a:pt x="569410" y="22272"/>
                  <a:pt x="544945" y="27709"/>
                </a:cubicBezTo>
                <a:cubicBezTo>
                  <a:pt x="502797" y="37075"/>
                  <a:pt x="495402" y="31789"/>
                  <a:pt x="461818" y="46182"/>
                </a:cubicBezTo>
                <a:cubicBezTo>
                  <a:pt x="449162" y="51606"/>
                  <a:pt x="437656" y="59541"/>
                  <a:pt x="424872" y="64655"/>
                </a:cubicBezTo>
                <a:cubicBezTo>
                  <a:pt x="406793" y="71887"/>
                  <a:pt x="385656" y="72327"/>
                  <a:pt x="369454" y="83128"/>
                </a:cubicBezTo>
                <a:cubicBezTo>
                  <a:pt x="330289" y="109237"/>
                  <a:pt x="351674" y="96636"/>
                  <a:pt x="304800" y="120073"/>
                </a:cubicBezTo>
                <a:cubicBezTo>
                  <a:pt x="295564" y="132388"/>
                  <a:pt x="288779" y="147000"/>
                  <a:pt x="277091" y="157018"/>
                </a:cubicBezTo>
                <a:cubicBezTo>
                  <a:pt x="266637" y="165979"/>
                  <a:pt x="251821" y="168193"/>
                  <a:pt x="240145" y="175491"/>
                </a:cubicBezTo>
                <a:cubicBezTo>
                  <a:pt x="227091" y="183650"/>
                  <a:pt x="214888" y="193182"/>
                  <a:pt x="203200" y="203200"/>
                </a:cubicBezTo>
                <a:cubicBezTo>
                  <a:pt x="97282" y="293987"/>
                  <a:pt x="242531" y="173105"/>
                  <a:pt x="157018" y="258618"/>
                </a:cubicBezTo>
                <a:cubicBezTo>
                  <a:pt x="149169" y="266467"/>
                  <a:pt x="137158" y="269242"/>
                  <a:pt x="129309" y="277091"/>
                </a:cubicBezTo>
                <a:cubicBezTo>
                  <a:pt x="118424" y="287976"/>
                  <a:pt x="110428" y="301426"/>
                  <a:pt x="101600" y="314037"/>
                </a:cubicBezTo>
                <a:cubicBezTo>
                  <a:pt x="31296" y="414471"/>
                  <a:pt x="90533" y="328785"/>
                  <a:pt x="46182" y="406400"/>
                </a:cubicBezTo>
                <a:cubicBezTo>
                  <a:pt x="40675" y="416038"/>
                  <a:pt x="32674" y="424180"/>
                  <a:pt x="27709" y="434109"/>
                </a:cubicBezTo>
                <a:cubicBezTo>
                  <a:pt x="17804" y="453918"/>
                  <a:pt x="13453" y="489024"/>
                  <a:pt x="9236" y="508000"/>
                </a:cubicBezTo>
                <a:cubicBezTo>
                  <a:pt x="6482" y="520392"/>
                  <a:pt x="3079" y="532631"/>
                  <a:pt x="0" y="544946"/>
                </a:cubicBezTo>
                <a:cubicBezTo>
                  <a:pt x="3079" y="612679"/>
                  <a:pt x="2489" y="680679"/>
                  <a:pt x="9236" y="748146"/>
                </a:cubicBezTo>
                <a:cubicBezTo>
                  <a:pt x="9850" y="754282"/>
                  <a:pt x="27435" y="827556"/>
                  <a:pt x="36945" y="849746"/>
                </a:cubicBezTo>
                <a:cubicBezTo>
                  <a:pt x="42369" y="862401"/>
                  <a:pt x="49994" y="874036"/>
                  <a:pt x="55418" y="886691"/>
                </a:cubicBezTo>
                <a:cubicBezTo>
                  <a:pt x="78960" y="941623"/>
                  <a:pt x="44465" y="902585"/>
                  <a:pt x="101600" y="988291"/>
                </a:cubicBezTo>
                <a:cubicBezTo>
                  <a:pt x="107757" y="997527"/>
                  <a:pt x="113620" y="1006967"/>
                  <a:pt x="120072" y="1016000"/>
                </a:cubicBezTo>
                <a:cubicBezTo>
                  <a:pt x="129020" y="1028527"/>
                  <a:pt x="140025" y="1039649"/>
                  <a:pt x="147782" y="1052946"/>
                </a:cubicBezTo>
                <a:cubicBezTo>
                  <a:pt x="161657" y="1076732"/>
                  <a:pt x="169452" y="1103925"/>
                  <a:pt x="184727" y="1126837"/>
                </a:cubicBezTo>
                <a:cubicBezTo>
                  <a:pt x="190885" y="1136073"/>
                  <a:pt x="197693" y="1144908"/>
                  <a:pt x="203200" y="1154546"/>
                </a:cubicBezTo>
                <a:cubicBezTo>
                  <a:pt x="210031" y="1166500"/>
                  <a:pt x="213669" y="1180287"/>
                  <a:pt x="221672" y="1191491"/>
                </a:cubicBezTo>
                <a:cubicBezTo>
                  <a:pt x="229264" y="1202120"/>
                  <a:pt x="241020" y="1209165"/>
                  <a:pt x="249382" y="1219200"/>
                </a:cubicBezTo>
                <a:cubicBezTo>
                  <a:pt x="256488" y="1227728"/>
                  <a:pt x="260479" y="1238612"/>
                  <a:pt x="267854" y="1246909"/>
                </a:cubicBezTo>
                <a:cubicBezTo>
                  <a:pt x="285210" y="1266435"/>
                  <a:pt x="304799" y="1283855"/>
                  <a:pt x="323272" y="1302328"/>
                </a:cubicBezTo>
                <a:cubicBezTo>
                  <a:pt x="332509" y="1311565"/>
                  <a:pt x="340113" y="1322791"/>
                  <a:pt x="350982" y="1330037"/>
                </a:cubicBezTo>
                <a:cubicBezTo>
                  <a:pt x="360218" y="1336194"/>
                  <a:pt x="370163" y="1341403"/>
                  <a:pt x="378691" y="1348509"/>
                </a:cubicBezTo>
                <a:cubicBezTo>
                  <a:pt x="388726" y="1356871"/>
                  <a:pt x="396365" y="1367856"/>
                  <a:pt x="406400" y="1376218"/>
                </a:cubicBezTo>
                <a:cubicBezTo>
                  <a:pt x="414928" y="1383325"/>
                  <a:pt x="424364" y="1389375"/>
                  <a:pt x="434109" y="1394691"/>
                </a:cubicBezTo>
                <a:cubicBezTo>
                  <a:pt x="506240" y="1434036"/>
                  <a:pt x="487330" y="1426470"/>
                  <a:pt x="544945" y="1440873"/>
                </a:cubicBezTo>
                <a:cubicBezTo>
                  <a:pt x="554181" y="1447031"/>
                  <a:pt x="562725" y="1454382"/>
                  <a:pt x="572654" y="1459346"/>
                </a:cubicBezTo>
                <a:cubicBezTo>
                  <a:pt x="587418" y="1466728"/>
                  <a:pt x="623499" y="1473872"/>
                  <a:pt x="637309" y="1477818"/>
                </a:cubicBezTo>
                <a:cubicBezTo>
                  <a:pt x="646670" y="1480493"/>
                  <a:pt x="655573" y="1484694"/>
                  <a:pt x="665018" y="1487055"/>
                </a:cubicBezTo>
                <a:cubicBezTo>
                  <a:pt x="680248" y="1490863"/>
                  <a:pt x="695875" y="1492885"/>
                  <a:pt x="711200" y="1496291"/>
                </a:cubicBezTo>
                <a:cubicBezTo>
                  <a:pt x="723592" y="1499045"/>
                  <a:pt x="735830" y="1502449"/>
                  <a:pt x="748145" y="1505528"/>
                </a:cubicBezTo>
                <a:cubicBezTo>
                  <a:pt x="818957" y="1502449"/>
                  <a:pt x="889896" y="1501527"/>
                  <a:pt x="960582" y="1496291"/>
                </a:cubicBezTo>
                <a:cubicBezTo>
                  <a:pt x="993672" y="1493840"/>
                  <a:pt x="1004843" y="1481751"/>
                  <a:pt x="1034472" y="1468582"/>
                </a:cubicBezTo>
                <a:cubicBezTo>
                  <a:pt x="1049623" y="1461848"/>
                  <a:pt x="1066056" y="1457969"/>
                  <a:pt x="1080654" y="1450109"/>
                </a:cubicBezTo>
                <a:cubicBezTo>
                  <a:pt x="1106227" y="1436339"/>
                  <a:pt x="1130378" y="1420040"/>
                  <a:pt x="1154545" y="1403928"/>
                </a:cubicBezTo>
                <a:cubicBezTo>
                  <a:pt x="1178384" y="1388035"/>
                  <a:pt x="1222979" y="1359784"/>
                  <a:pt x="1246909" y="1339273"/>
                </a:cubicBezTo>
                <a:cubicBezTo>
                  <a:pt x="1256827" y="1330772"/>
                  <a:pt x="1265382" y="1320800"/>
                  <a:pt x="1274618" y="1311564"/>
                </a:cubicBezTo>
                <a:cubicBezTo>
                  <a:pt x="1277697" y="1302328"/>
                  <a:pt x="1279126" y="1292366"/>
                  <a:pt x="1283854" y="1283855"/>
                </a:cubicBezTo>
                <a:cubicBezTo>
                  <a:pt x="1294636" y="1264447"/>
                  <a:pt x="1308485" y="1246910"/>
                  <a:pt x="1320800" y="1228437"/>
                </a:cubicBezTo>
                <a:cubicBezTo>
                  <a:pt x="1326957" y="1219201"/>
                  <a:pt x="1334308" y="1210657"/>
                  <a:pt x="1339272" y="1200728"/>
                </a:cubicBezTo>
                <a:cubicBezTo>
                  <a:pt x="1348509" y="1182255"/>
                  <a:pt x="1358594" y="1164182"/>
                  <a:pt x="1366982" y="1145309"/>
                </a:cubicBezTo>
                <a:cubicBezTo>
                  <a:pt x="1392476" y="1087947"/>
                  <a:pt x="1356282" y="1147503"/>
                  <a:pt x="1394691" y="1089891"/>
                </a:cubicBezTo>
                <a:cubicBezTo>
                  <a:pt x="1416147" y="1004064"/>
                  <a:pt x="1390512" y="1110779"/>
                  <a:pt x="1413163" y="997528"/>
                </a:cubicBezTo>
                <a:cubicBezTo>
                  <a:pt x="1415653" y="985080"/>
                  <a:pt x="1419321" y="972897"/>
                  <a:pt x="1422400" y="960582"/>
                </a:cubicBezTo>
                <a:cubicBezTo>
                  <a:pt x="1444633" y="782713"/>
                  <a:pt x="1443584" y="820878"/>
                  <a:pt x="1422400" y="517237"/>
                </a:cubicBezTo>
                <a:cubicBezTo>
                  <a:pt x="1421627" y="506163"/>
                  <a:pt x="1410085" y="498764"/>
                  <a:pt x="1403927" y="489528"/>
                </a:cubicBezTo>
                <a:cubicBezTo>
                  <a:pt x="1401587" y="477828"/>
                  <a:pt x="1394195" y="430933"/>
                  <a:pt x="1385454" y="415637"/>
                </a:cubicBezTo>
                <a:cubicBezTo>
                  <a:pt x="1377816" y="402271"/>
                  <a:pt x="1365904" y="391745"/>
                  <a:pt x="1357745" y="378691"/>
                </a:cubicBezTo>
                <a:cubicBezTo>
                  <a:pt x="1350448" y="367015"/>
                  <a:pt x="1346569" y="353422"/>
                  <a:pt x="1339272" y="341746"/>
                </a:cubicBezTo>
                <a:cubicBezTo>
                  <a:pt x="1325232" y="319281"/>
                  <a:pt x="1304200" y="294531"/>
                  <a:pt x="1283854" y="277091"/>
                </a:cubicBezTo>
                <a:cubicBezTo>
                  <a:pt x="1272166" y="267073"/>
                  <a:pt x="1260275" y="257019"/>
                  <a:pt x="1246909" y="249382"/>
                </a:cubicBezTo>
                <a:cubicBezTo>
                  <a:pt x="1238456" y="244552"/>
                  <a:pt x="1228436" y="243225"/>
                  <a:pt x="1219200" y="240146"/>
                </a:cubicBezTo>
                <a:cubicBezTo>
                  <a:pt x="1209964" y="230910"/>
                  <a:pt x="1202359" y="219683"/>
                  <a:pt x="1191491" y="212437"/>
                </a:cubicBezTo>
                <a:cubicBezTo>
                  <a:pt x="1183390" y="207036"/>
                  <a:pt x="1172731" y="207035"/>
                  <a:pt x="1163782" y="203200"/>
                </a:cubicBezTo>
                <a:cubicBezTo>
                  <a:pt x="1151126" y="197776"/>
                  <a:pt x="1138643" y="191812"/>
                  <a:pt x="1126836" y="184728"/>
                </a:cubicBezTo>
                <a:cubicBezTo>
                  <a:pt x="1107798" y="173305"/>
                  <a:pt x="1092480" y="154803"/>
                  <a:pt x="1071418" y="147782"/>
                </a:cubicBezTo>
                <a:cubicBezTo>
                  <a:pt x="1062182" y="144703"/>
                  <a:pt x="1053070" y="141221"/>
                  <a:pt x="1043709" y="138546"/>
                </a:cubicBezTo>
                <a:cubicBezTo>
                  <a:pt x="1029904" y="134602"/>
                  <a:pt x="993814" y="127453"/>
                  <a:pt x="979054" y="120073"/>
                </a:cubicBezTo>
                <a:cubicBezTo>
                  <a:pt x="962997" y="112045"/>
                  <a:pt x="949277" y="99655"/>
                  <a:pt x="932872" y="92364"/>
                </a:cubicBezTo>
                <a:cubicBezTo>
                  <a:pt x="921272" y="87209"/>
                  <a:pt x="908133" y="86615"/>
                  <a:pt x="895927" y="83128"/>
                </a:cubicBezTo>
                <a:cubicBezTo>
                  <a:pt x="841908" y="67694"/>
                  <a:pt x="896266" y="79098"/>
                  <a:pt x="831272" y="64655"/>
                </a:cubicBezTo>
                <a:cubicBezTo>
                  <a:pt x="815947" y="61249"/>
                  <a:pt x="800416" y="58824"/>
                  <a:pt x="785091" y="55418"/>
                </a:cubicBezTo>
                <a:cubicBezTo>
                  <a:pt x="757801" y="49353"/>
                  <a:pt x="729816" y="40041"/>
                  <a:pt x="701963" y="36946"/>
                </a:cubicBezTo>
                <a:cubicBezTo>
                  <a:pt x="662066" y="32513"/>
                  <a:pt x="621915" y="30788"/>
                  <a:pt x="581891" y="27709"/>
                </a:cubicBezTo>
                <a:cubicBezTo>
                  <a:pt x="564376" y="21871"/>
                  <a:pt x="534634" y="11170"/>
                  <a:pt x="517236" y="9237"/>
                </a:cubicBezTo>
                <a:cubicBezTo>
                  <a:pt x="501936" y="7537"/>
                  <a:pt x="486448" y="9237"/>
                  <a:pt x="471054" y="9237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5076825" y="5732463"/>
            <a:ext cx="3887788" cy="9239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bg1"/>
                </a:solidFill>
              </a:rPr>
              <a:t>S klikanjem na drugojezična gesla se razkrije, v kolikšni meri je geslo nacionalno specifično.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27538" y="908050"/>
            <a:ext cx="4572000" cy="120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/>
              <a:t>Pri priredbi člankov iz angleške Wikipedije se je treba izogibati suženjskega prevajanja. Prevajalnike uporabljamo samo za branje nepoznanih jezikov. </a:t>
            </a:r>
            <a:endParaRPr lang="sl-SI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jeZBesedilom 2"/>
          <p:cNvSpPr txBox="1">
            <a:spLocks noChangeArrowheads="1"/>
          </p:cNvSpPr>
          <p:nvPr/>
        </p:nvSpPr>
        <p:spPr bwMode="auto">
          <a:xfrm>
            <a:off x="611188" y="2781300"/>
            <a:ext cx="57721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Reklama za tole predavanje</a:t>
            </a:r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r>
              <a:rPr lang="sl-SI"/>
              <a:t>in promocijski plakat za projekt Wikipedija gre med ljudi</a:t>
            </a:r>
          </a:p>
        </p:txBody>
      </p:sp>
      <p:pic>
        <p:nvPicPr>
          <p:cNvPr id="14340" name="Picture 4" descr="WikipedijaWikiProjekt Slovenska literarna veda - Wikipedija, prosta enciklopedija - Mozilla Firefox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8856663" cy="2016125"/>
          </a:xfrm>
          <a:prstGeom prst="rect">
            <a:avLst/>
          </a:prstGeom>
          <a:noFill/>
        </p:spPr>
      </p:pic>
      <p:pic>
        <p:nvPicPr>
          <p:cNvPr id="14342" name="Picture 6" descr="ANd9GcSqJMCB1C-nw-C64wRcxTQGziDHpHRP_QH_IE8T3zz0Ut-c2pYI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895475"/>
            <a:ext cx="2105025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slov 3"/>
          <p:cNvSpPr>
            <a:spLocks noGrp="1"/>
          </p:cNvSpPr>
          <p:nvPr>
            <p:ph type="title"/>
          </p:nvPr>
        </p:nvSpPr>
        <p:spPr>
          <a:xfrm>
            <a:off x="468313" y="0"/>
            <a:ext cx="7470775" cy="908050"/>
          </a:xfrm>
        </p:spPr>
        <p:txBody>
          <a:bodyPr/>
          <a:lstStyle/>
          <a:p>
            <a:r>
              <a:rPr lang="sl-SI" smtClean="0"/>
              <a:t>Kam po prvo pomoč?</a:t>
            </a:r>
          </a:p>
        </p:txBody>
      </p:sp>
      <p:pic>
        <p:nvPicPr>
          <p:cNvPr id="32770" name="Picture 3" descr="F:\perkonig_pomo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81075"/>
            <a:ext cx="72009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Pravokotnik 4"/>
          <p:cNvSpPr>
            <a:spLocks noChangeArrowheads="1"/>
          </p:cNvSpPr>
          <p:nvPr/>
        </p:nvSpPr>
        <p:spPr bwMode="auto">
          <a:xfrm>
            <a:off x="0" y="4437063"/>
            <a:ext cx="1512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>
                <a:hlinkClick r:id="rId3"/>
              </a:rPr>
              <a:t>Vadnica na Wikipediji</a:t>
            </a:r>
            <a:endParaRPr lang="sl-SI" sz="2400"/>
          </a:p>
        </p:txBody>
      </p:sp>
      <p:pic>
        <p:nvPicPr>
          <p:cNvPr id="32773" name="Picture 5" descr="Wikipedija - Mozilla Firefox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508500"/>
            <a:ext cx="7324725" cy="217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slov 1"/>
          <p:cNvSpPr txBox="1">
            <a:spLocks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sl-SI" sz="4800"/>
              <a:t>Pomoč &gt; </a:t>
            </a:r>
            <a:r>
              <a:rPr lang="sl-SI" sz="4800">
                <a:hlinkClick r:id="rId2"/>
              </a:rPr>
              <a:t>Kako se uredi stran </a:t>
            </a:r>
            <a:endParaRPr lang="sl-SI" sz="4800"/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612775" y="1600200"/>
            <a:ext cx="8153400" cy="449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odstavek  = prazna vrsta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enoto v seznamu  napove zvezdica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*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naslove delamo z enačaji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==xxxx==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ležeči tisk napravimo z dvema apostrofoma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’’xxxx’’</a:t>
            </a:r>
            <a:r>
              <a:rPr lang="sl-SI" sz="3000">
                <a:latin typeface="+mn-lt"/>
              </a:rPr>
              <a:t>,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 </a:t>
            </a:r>
            <a:r>
              <a:rPr lang="sl-SI" sz="3000">
                <a:latin typeface="+mn-lt"/>
              </a:rPr>
              <a:t>krepkega s tremi 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’’’xxxx’’’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povezave napravimo z oglatimi oklepaji </a:t>
            </a:r>
            <a:br>
              <a:rPr lang="sl-SI" sz="3000">
                <a:latin typeface="+mn-lt"/>
              </a:rPr>
            </a:br>
            <a:r>
              <a:rPr lang="sl-SI" sz="3000">
                <a:solidFill>
                  <a:srgbClr val="FFFF00"/>
                </a:solidFill>
                <a:latin typeface="+mn-lt"/>
              </a:rPr>
              <a:t>v [[Ljubljana|Ljubljani]]</a:t>
            </a:r>
            <a:r>
              <a:rPr lang="sl-SI" sz="3000">
                <a:latin typeface="+mn-lt"/>
              </a:rPr>
              <a:t>;</a:t>
            </a:r>
            <a:r>
              <a:rPr lang="sl-SI" sz="3000">
                <a:solidFill>
                  <a:srgbClr val="FFFF00"/>
                </a:solidFill>
                <a:latin typeface="+mn-lt"/>
              </a:rPr>
              <a:t> </a:t>
            </a:r>
            <a:r>
              <a:rPr lang="sl-SI" sz="3000">
                <a:latin typeface="+mn-lt"/>
              </a:rPr>
              <a:t>modre povezave pripeljejo na že obstoječa gesla, rdeče kličejo k pisanju</a:t>
            </a:r>
          </a:p>
          <a:p>
            <a:pPr marL="320040" indent="-320040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000">
                <a:latin typeface="+mn-lt"/>
              </a:rPr>
              <a:t>sliko vstavimo preko menija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Principi člankov na Wikipediji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1560" y="1264267"/>
            <a:ext cx="8153400" cy="5037369"/>
          </a:xfrm>
          <a:prstGeom prst="rect">
            <a:avLst/>
          </a:prstGeom>
        </p:spPr>
        <p:txBody>
          <a:bodyPr/>
          <a:lstStyle/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leksikonski slog oz. jedrnatost </a:t>
            </a:r>
            <a:r>
              <a:rPr lang="sl-SI" sz="2000">
                <a:latin typeface="+mn-lt"/>
              </a:rPr>
              <a:t>(</a:t>
            </a:r>
            <a:r>
              <a:rPr lang="sl-SI" sz="2000" strike="sngStrike">
                <a:latin typeface="+mn-lt"/>
              </a:rPr>
              <a:t>anekdotičnost, informacije, ki za slovenskega bralca niso zanimive, ponavljanja, fraze</a:t>
            </a:r>
            <a:r>
              <a:rPr lang="sl-SI" sz="2000">
                <a:latin typeface="+mn-lt"/>
              </a:rPr>
              <a:t>)</a:t>
            </a:r>
            <a:endParaRPr lang="sl-SI" sz="2800">
              <a:latin typeface="+mn-lt"/>
            </a:endParaRPr>
          </a:p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soglasnost, sodelovanje, strpnost, tj. upoštevanje </a:t>
            </a:r>
            <a:r>
              <a:rPr lang="sl-SI" sz="2800">
                <a:solidFill>
                  <a:srgbClr val="FF0000"/>
                </a:solidFill>
                <a:latin typeface="+mn-lt"/>
              </a:rPr>
              <a:t>drugega</a:t>
            </a:r>
            <a:endParaRPr lang="sl-SI" sz="2000">
              <a:latin typeface="+mn-lt"/>
            </a:endParaRPr>
          </a:p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vrednostna nevtralnost </a:t>
            </a:r>
            <a:r>
              <a:rPr lang="sl-SI" sz="2000">
                <a:latin typeface="+mn-lt"/>
              </a:rPr>
              <a:t>(zato ne piši o samem sebi in se ne opredeljuj)</a:t>
            </a:r>
            <a:endParaRPr lang="sl-SI" sz="2800">
              <a:latin typeface="+mn-lt"/>
            </a:endParaRPr>
          </a:p>
          <a:p>
            <a:pPr marL="420624" indent="-384048" fontAlgn="auto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sl-SI" sz="2800">
                <a:latin typeface="+mn-lt"/>
              </a:rPr>
              <a:t>navajanje virov </a:t>
            </a:r>
            <a:r>
              <a:rPr lang="sl-SI" sz="2000">
                <a:latin typeface="+mn-lt"/>
              </a:rPr>
              <a:t>(tuje Wikipedije in drugi spletni viri, </a:t>
            </a:r>
            <a:r>
              <a:rPr lang="sl-SI" sz="2000" i="1">
                <a:latin typeface="+mn-lt"/>
              </a:rPr>
              <a:t>Slovenski biografski leksikon, Primorski SBL, Slovar slovenskega knjižnega jezika</a:t>
            </a:r>
            <a:r>
              <a:rPr lang="sl-SI" sz="2000">
                <a:latin typeface="+mn-lt"/>
              </a:rPr>
              <a:t> in </a:t>
            </a:r>
            <a:r>
              <a:rPr lang="sl-SI" sz="2000" i="1">
                <a:latin typeface="+mn-lt"/>
              </a:rPr>
              <a:t>Slovenski pravopis</a:t>
            </a:r>
            <a:r>
              <a:rPr lang="sl-SI" sz="2000">
                <a:latin typeface="+mn-lt"/>
              </a:rPr>
              <a:t>, Digitalna knjižnica Slovenije dLib, Cobiss, Nova beseda, </a:t>
            </a:r>
            <a:r>
              <a:rPr lang="sl-SI" sz="2000" i="1">
                <a:latin typeface="+mn-lt"/>
              </a:rPr>
              <a:t>Enciklopedija Slovenije, Gorenjci.si</a:t>
            </a:r>
            <a:r>
              <a:rPr lang="sl-SI" sz="2000">
                <a:latin typeface="+mn-lt"/>
              </a:rPr>
              <a:t>), skratka </a:t>
            </a:r>
            <a:r>
              <a:rPr lang="sl-SI" sz="2800">
                <a:latin typeface="+mn-lt"/>
              </a:rPr>
              <a:t>priznavanje predhodnih avtorjev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smtClean="0"/>
              <a:t>Začetniške napake in nesporazumi</a:t>
            </a:r>
            <a:endParaRPr lang="sl-SI" b="1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1557338"/>
            <a:ext cx="7467600" cy="5040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sz="2800" smtClean="0"/>
              <a:t>geslo oblikujemo kot šolski referat (preveč citiranja)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dodajamo svoje ugotovitve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preintenzivno členjenje na odstavke </a:t>
            </a:r>
            <a:r>
              <a:rPr lang="sl-SI" sz="2200" smtClean="0"/>
              <a:t>(odstavek naj združuje vsaj tri povedi, sicer gre za naštevanje, ki zahteva uporabo seznamskih alinej)</a:t>
            </a:r>
            <a:endParaRPr lang="sl-SI" sz="2800" smtClean="0"/>
          </a:p>
          <a:p>
            <a:pPr>
              <a:lnSpc>
                <a:spcPct val="80000"/>
              </a:lnSpc>
            </a:pPr>
            <a:r>
              <a:rPr lang="sl-SI" smtClean="0"/>
              <a:t>mašila </a:t>
            </a:r>
            <a:r>
              <a:rPr lang="sl-SI" sz="2200" smtClean="0"/>
              <a:t>(</a:t>
            </a:r>
            <a:r>
              <a:rPr lang="sl-SI" sz="2200" i="1" smtClean="0"/>
              <a:t>tudi, še, poleg tega, potem, prav tako, kasneje, kot smo že zapisali ...</a:t>
            </a:r>
            <a:r>
              <a:rPr lang="sl-SI" sz="2200" smtClean="0"/>
              <a:t>)</a:t>
            </a:r>
            <a:endParaRPr lang="sl-SI" sz="2800" smtClean="0"/>
          </a:p>
          <a:p>
            <a:pPr>
              <a:lnSpc>
                <a:spcPct val="80000"/>
              </a:lnSpc>
            </a:pPr>
            <a:r>
              <a:rPr lang="sl-SI" sz="2800" smtClean="0"/>
              <a:t>prva oseba &gt; tretja oseba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ne briši obstoječih informacij, ampak jih dopolnjuj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neenotnost citiranja</a:t>
            </a:r>
          </a:p>
          <a:p>
            <a:pPr>
              <a:lnSpc>
                <a:spcPct val="80000"/>
              </a:lnSpc>
            </a:pPr>
            <a:r>
              <a:rPr lang="sl-SI" sz="2800" smtClean="0"/>
              <a:t>jeza, kadar nam kdo poseže v besedilo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smtClean="0"/>
              <a:t>Domače naloge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1628775"/>
            <a:ext cx="8137525" cy="4895850"/>
          </a:xfrm>
        </p:spPr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prijavi se na Wikipedijo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preglej zgodovino strani, pogovorno stran, povezave na druge Wikipedije in kategorije na dnu članka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uredi stran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popravi pravopis in slog v naključnem članku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z [[ ]] označi potencialna gesla (osebnosti, inštitucije, pojme)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poenoti citiranje virov (pozor na nestična dvopičja!)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mtClean="0"/>
              <a:t>dodaj povezave na Cobiss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smtClean="0"/>
              <a:t>napiši samostojen članek na temo, ki jo poznaš, npr. o prebrani knjigi, stari ali novi, domači ali tuji</a:t>
            </a:r>
            <a:endParaRPr lang="sl-S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Popravi obstoječi članek</a:t>
            </a:r>
          </a:p>
        </p:txBody>
      </p:sp>
      <p:sp>
        <p:nvSpPr>
          <p:cNvPr id="3789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smtClean="0">
                <a:hlinkClick r:id="rId2"/>
              </a:rPr>
              <a:t>Wikipedija:Portal občestva</a:t>
            </a:r>
            <a:r>
              <a:rPr lang="sl-SI" b="1" smtClean="0"/>
              <a:t> &gt; Seznami nalog, npr.</a:t>
            </a:r>
          </a:p>
          <a:p>
            <a:pPr lvl="1"/>
            <a:r>
              <a:rPr lang="sl-SI" smtClean="0">
                <a:hlinkClick r:id="rId3"/>
              </a:rPr>
              <a:t>Ivo Boscarol</a:t>
            </a:r>
            <a:endParaRPr lang="sl-SI" smtClean="0"/>
          </a:p>
          <a:p>
            <a:pPr lvl="1"/>
            <a:r>
              <a:rPr lang="sl-SI" smtClean="0">
                <a:hlinkClick r:id="rId4"/>
              </a:rPr>
              <a:t>Nadia Comăneci</a:t>
            </a:r>
            <a:endParaRPr lang="sl-SI" smtClean="0"/>
          </a:p>
          <a:p>
            <a:pPr lvl="1"/>
            <a:r>
              <a:rPr lang="sl-SI" smtClean="0">
                <a:hlinkClick r:id="rId5"/>
              </a:rPr>
              <a:t>Che Guevara</a:t>
            </a:r>
            <a:endParaRPr lang="sl-SI" smtClean="0"/>
          </a:p>
          <a:p>
            <a:pPr lvl="1"/>
            <a:r>
              <a:rPr lang="sl-SI" smtClean="0">
                <a:hlinkClick r:id="rId6"/>
              </a:rPr>
              <a:t>doberman</a:t>
            </a:r>
            <a:endParaRPr lang="sl-SI" smtClean="0"/>
          </a:p>
          <a:p>
            <a:pPr lvl="1"/>
            <a:r>
              <a:rPr lang="sl-SI" smtClean="0">
                <a:hlinkClick r:id="rId7"/>
              </a:rPr>
              <a:t>cerkev svetega Kancijana, Kranj</a:t>
            </a:r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  <a:p>
            <a:pPr lvl="1"/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Poenoti citiranje virov v članku o </a:t>
            </a:r>
            <a:r>
              <a:rPr lang="sl-SI" smtClean="0">
                <a:hlinkClick r:id="rId2"/>
              </a:rPr>
              <a:t>Matiji Čopu</a:t>
            </a:r>
            <a:endParaRPr lang="sl-SI"/>
          </a:p>
        </p:txBody>
      </p:sp>
      <p:sp>
        <p:nvSpPr>
          <p:cNvPr id="38914" name="PoljeZBesedilom 4"/>
          <p:cNvSpPr txBox="1">
            <a:spLocks noChangeArrowheads="1"/>
          </p:cNvSpPr>
          <p:nvPr/>
        </p:nvSpPr>
        <p:spPr bwMode="auto">
          <a:xfrm>
            <a:off x="395288" y="3357563"/>
            <a:ext cx="81375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l-SI" sz="2200"/>
              <a:t> manjka avtor France Kidrič, ki je podpisal 12 strani obsežni članek </a:t>
            </a:r>
            <a:r>
              <a:rPr lang="sl-SI" sz="2200" b="1"/>
              <a:t>Čop Matija </a:t>
            </a:r>
            <a:r>
              <a:rPr lang="sl-SI" sz="2200"/>
              <a:t>v SBL</a:t>
            </a:r>
          </a:p>
          <a:p>
            <a:pPr>
              <a:buFont typeface="Arial" charset="0"/>
              <a:buChar char="•"/>
            </a:pPr>
            <a:r>
              <a:rPr lang="sl-SI" sz="2200"/>
              <a:t> na koncu vsake enote je pika</a:t>
            </a:r>
          </a:p>
          <a:p>
            <a:pPr>
              <a:buFont typeface="Arial" charset="0"/>
              <a:buChar char="•"/>
            </a:pPr>
            <a:r>
              <a:rPr lang="sl-SI" sz="2200"/>
              <a:t> samostojne publikacije so ležeče</a:t>
            </a:r>
          </a:p>
          <a:p>
            <a:pPr>
              <a:buFont typeface="Arial" charset="0"/>
              <a:buChar char="•"/>
            </a:pPr>
            <a:r>
              <a:rPr lang="sl-SI" sz="2200"/>
              <a:t> postavljanje imena za priimek in letnice na začetek je nesmiselno</a:t>
            </a:r>
          </a:p>
          <a:p>
            <a:pPr>
              <a:buFont typeface="Arial" charset="0"/>
              <a:buChar char="•"/>
            </a:pPr>
            <a:r>
              <a:rPr lang="sl-SI" sz="2200"/>
              <a:t> namesto vezajev pomišljaji</a:t>
            </a:r>
          </a:p>
          <a:p>
            <a:pPr>
              <a:buFont typeface="Arial" charset="0"/>
              <a:buChar char="•"/>
            </a:pPr>
            <a:r>
              <a:rPr lang="sl-SI" sz="2200"/>
              <a:t> naj pristavim svoj piskrček: navodila za citiranje na spletu so v knjigi </a:t>
            </a:r>
            <a:r>
              <a:rPr lang="sl-SI" sz="2200" i="1">
                <a:hlinkClick r:id="rId3"/>
              </a:rPr>
              <a:t>Nova pisarija</a:t>
            </a:r>
            <a:r>
              <a:rPr lang="sl-SI" sz="2200" i="1"/>
              <a:t>, </a:t>
            </a:r>
            <a:r>
              <a:rPr lang="sl-SI" sz="2200"/>
              <a:t>ki nastaja na Wikiknjigah</a:t>
            </a:r>
          </a:p>
        </p:txBody>
      </p:sp>
      <p:pic>
        <p:nvPicPr>
          <p:cNvPr id="38915" name="Picture 2" descr="F:\Zaslonski posnetki\1-Matija Čop - Wikipedija, prosta enciklopedija - Mozilla Firefox 7.5.2013 141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13" y="1700213"/>
            <a:ext cx="90693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r>
              <a:rPr lang="sl-SI" smtClean="0"/>
              <a:t>Dodaj povezavo na Cobiss</a:t>
            </a:r>
          </a:p>
        </p:txBody>
      </p:sp>
      <p:sp>
        <p:nvSpPr>
          <p:cNvPr id="39938" name="Ograda vsebine 2"/>
          <p:cNvSpPr>
            <a:spLocks noGrp="1"/>
          </p:cNvSpPr>
          <p:nvPr>
            <p:ph idx="1"/>
          </p:nvPr>
        </p:nvSpPr>
        <p:spPr>
          <a:xfrm>
            <a:off x="468313" y="1341438"/>
            <a:ext cx="8362950" cy="2332037"/>
          </a:xfrm>
        </p:spPr>
        <p:txBody>
          <a:bodyPr/>
          <a:lstStyle/>
          <a:p>
            <a:r>
              <a:rPr lang="sl-SI" sz="2400" smtClean="0">
                <a:solidFill>
                  <a:srgbClr val="FFFF00"/>
                </a:solidFill>
              </a:rPr>
              <a:t>prej</a:t>
            </a:r>
          </a:p>
          <a:p>
            <a:pPr lvl="1"/>
            <a:r>
              <a:rPr lang="sl-SI" sz="2000" smtClean="0"/>
              <a:t>Kamenik, I. (1967)1/4. Matija Čop - bibliotekar. </a:t>
            </a:r>
            <a:r>
              <a:rPr lang="sl-SI" sz="2000" i="1" smtClean="0"/>
              <a:t>Revija Knjižnica.11.</a:t>
            </a:r>
            <a:r>
              <a:rPr lang="sl-SI" sz="2000" smtClean="0"/>
              <a:t>, str. 53-63. </a:t>
            </a:r>
          </a:p>
          <a:p>
            <a:r>
              <a:rPr lang="sl-SI" sz="2400" smtClean="0">
                <a:solidFill>
                  <a:srgbClr val="FFFF00"/>
                </a:solidFill>
              </a:rPr>
              <a:t>popravljeno</a:t>
            </a:r>
          </a:p>
          <a:p>
            <a:pPr lvl="1"/>
            <a:r>
              <a:rPr lang="sl-SI" sz="2000" smtClean="0"/>
              <a:t>Ignac Kamenik: Matija Čop </a:t>
            </a:r>
            <a:r>
              <a:rPr lang="en-US" sz="2000" smtClean="0"/>
              <a:t>–</a:t>
            </a:r>
            <a:r>
              <a:rPr lang="sl-SI" sz="2000" smtClean="0"/>
              <a:t> bibliotekar. </a:t>
            </a:r>
            <a:r>
              <a:rPr lang="sl-SI" sz="2000" i="1" smtClean="0"/>
              <a:t>Knjižnica </a:t>
            </a:r>
            <a:r>
              <a:rPr lang="sl-SI" sz="2000" smtClean="0"/>
              <a:t>11/1</a:t>
            </a:r>
            <a:r>
              <a:rPr lang="en-US" sz="2000" smtClean="0"/>
              <a:t>–</a:t>
            </a:r>
            <a:r>
              <a:rPr lang="sl-SI" sz="2000" smtClean="0"/>
              <a:t>4 (1967). 53</a:t>
            </a:r>
            <a:r>
              <a:rPr lang="en-US" sz="2000" smtClean="0"/>
              <a:t>–</a:t>
            </a:r>
            <a:r>
              <a:rPr lang="sl-SI" sz="2000" smtClean="0"/>
              <a:t>63. {{COBISS|ID=52834560}}</a:t>
            </a:r>
          </a:p>
        </p:txBody>
      </p:sp>
      <p:pic>
        <p:nvPicPr>
          <p:cNvPr id="39939" name="Picture 3" descr="F:\Zaslonski posnetki\1-COBISSOPAC - Mozilla Firefox 7.5.2013 142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3667125"/>
            <a:ext cx="4638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Napiši samostojen članek o prebrani knjigi</a:t>
            </a:r>
            <a:endParaRPr lang="sl-SI"/>
          </a:p>
        </p:txBody>
      </p:sp>
      <p:sp>
        <p:nvSpPr>
          <p:cNvPr id="409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na seznamu nominirancev za </a:t>
            </a:r>
            <a:r>
              <a:rPr lang="sl-SI" smtClean="0">
                <a:hlinkClick r:id="rId2"/>
              </a:rPr>
              <a:t>nagrado kresnik</a:t>
            </a:r>
            <a:r>
              <a:rPr lang="sl-SI" smtClean="0"/>
              <a:t> izberi naslov, ki je rdeč, npr.</a:t>
            </a:r>
          </a:p>
          <a:p>
            <a:pPr lvl="1"/>
            <a:r>
              <a:rPr lang="sl-SI" smtClean="0">
                <a:hlinkClick r:id="rId3"/>
              </a:rPr>
              <a:t>Gabriela Babnik</a:t>
            </a:r>
            <a:r>
              <a:rPr lang="sl-SI" smtClean="0"/>
              <a:t>, </a:t>
            </a:r>
            <a:r>
              <a:rPr lang="sl-SI" i="1" smtClean="0">
                <a:hlinkClick r:id="rId4"/>
              </a:rPr>
              <a:t>Sušna doba</a:t>
            </a:r>
            <a:endParaRPr lang="sl-SI" i="1" smtClean="0"/>
          </a:p>
          <a:p>
            <a:pPr lvl="1"/>
            <a:r>
              <a:rPr lang="sl-SI" smtClean="0"/>
              <a:t>Tadej Golob, </a:t>
            </a:r>
            <a:r>
              <a:rPr lang="sl-SI" i="1" smtClean="0">
                <a:hlinkClick r:id="rId5"/>
              </a:rPr>
              <a:t>Svinjske nogice</a:t>
            </a:r>
            <a:endParaRPr lang="sl-SI" i="1" smtClean="0"/>
          </a:p>
          <a:p>
            <a:pPr lvl="1"/>
            <a:r>
              <a:rPr lang="sl-SI" smtClean="0"/>
              <a:t>Rudi Šeligo, </a:t>
            </a:r>
            <a:r>
              <a:rPr lang="sl-SI" i="1" smtClean="0">
                <a:hlinkClick r:id="rId6"/>
              </a:rPr>
              <a:t>Izgubljeni sveženj</a:t>
            </a:r>
            <a:endParaRPr lang="sl-SI" i="1" smtClean="0"/>
          </a:p>
          <a:p>
            <a:r>
              <a:rPr lang="sl-SI" smtClean="0"/>
              <a:t>za zgled si vzemi katero od gesel, ki so ga sestavili študentje bibliotekarstva pri projektu </a:t>
            </a:r>
            <a:r>
              <a:rPr lang="sl-SI" smtClean="0">
                <a:hlinkClick r:id="rId7"/>
              </a:rPr>
              <a:t>Bibliotekarji o romanih</a:t>
            </a:r>
            <a:endParaRPr lang="sl-SI" smtClean="0"/>
          </a:p>
          <a:p>
            <a:r>
              <a:rPr lang="sl-SI" smtClean="0"/>
              <a:t>svoj novi članek dodaj v čim več kazal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sl-SI" smtClean="0">
                <a:latin typeface="Arial" charset="0"/>
              </a:rPr>
              <a:t>Mentorjem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hočem</a:t>
            </a:r>
          </a:p>
        </p:txBody>
      </p:sp>
      <p:sp>
        <p:nvSpPr>
          <p:cNvPr id="1536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razložiti, da Wikipedija ni samo enciklopedija na spletu, ampak da je to prostor, ki nas nagovarja k sodelovanju </a:t>
            </a:r>
          </a:p>
          <a:p>
            <a:r>
              <a:rPr lang="sl-SI" smtClean="0"/>
              <a:t>da je posvojitev Wikipedije nujna za naš jezikovni in kulturni obstoj</a:t>
            </a:r>
          </a:p>
          <a:p>
            <a:r>
              <a:rPr lang="sl-SI" smtClean="0"/>
              <a:t>podati nekaj praktičnih napotkov za prve korake na Wikipediji</a:t>
            </a:r>
          </a:p>
          <a:p>
            <a:endParaRPr lang="sl-SI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latin typeface="Arial" charset="0"/>
              </a:rPr>
              <a:t>Študentsko projektno delo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3400" smtClean="0"/>
              <a:t>spletne učilnice : Wikipedija : Wikiverza</a:t>
            </a:r>
          </a:p>
          <a:p>
            <a:r>
              <a:rPr lang="sl-SI" sz="3400" smtClean="0"/>
              <a:t>vpiši se na </a:t>
            </a:r>
            <a:r>
              <a:rPr lang="sl-SI" sz="3400" smtClean="0">
                <a:hlinkClick r:id="rId2"/>
              </a:rPr>
              <a:t>stran s študentskimi projekti</a:t>
            </a:r>
            <a:endParaRPr lang="sl-SI" sz="3400" smtClean="0"/>
          </a:p>
          <a:p>
            <a:r>
              <a:rPr lang="sl-SI" sz="3400" smtClean="0"/>
              <a:t>poišči administatorsko pomoč oz. koordinatorja</a:t>
            </a:r>
          </a:p>
          <a:p>
            <a:r>
              <a:rPr lang="sl-SI" sz="3400" smtClean="0"/>
              <a:t>oglej si dosedanje projekte na Wikipediji in Wikiverzi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WikipedijaWikiProjekt - Wikipedija, prosta enciklopedija - Mozilla Firefox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6075363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47675" y="6256338"/>
            <a:ext cx="339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/>
              <a:t>Študentski projekti na Wikipediji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WikipedijaWikiProjekt Slovenska literarna veda - Wikipedija, prosta enciklopedija - Mozilla Firefox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8890000" cy="60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Wikiverza - Mozilla Firefox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613" cy="5953125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1775" y="61849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/>
              <a:t>Šolski projekti na Wikiverzi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trokovno pisanje 2013 – Wikiverza - Mozilla Firefox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0"/>
            <a:ext cx="9124950" cy="605155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6238" y="61849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/>
              <a:t>Seminar na Wikiverzi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slov 1"/>
          <p:cNvSpPr>
            <a:spLocks noGrp="1"/>
          </p:cNvSpPr>
          <p:nvPr>
            <p:ph type="title"/>
          </p:nvPr>
        </p:nvSpPr>
        <p:spPr>
          <a:xfrm>
            <a:off x="457200" y="2492375"/>
            <a:ext cx="8362950" cy="3816350"/>
          </a:xfrm>
        </p:spPr>
        <p:txBody>
          <a:bodyPr/>
          <a:lstStyle/>
          <a:p>
            <a:r>
              <a:rPr lang="sl-SI" sz="3600" smtClean="0"/>
              <a:t>Tako, opravil si dobro delo, prispeval si mozaični kamenček v skladišče prosto dostopnega človeškega znanja </a:t>
            </a:r>
            <a:r>
              <a:rPr lang="en-US" sz="3600" smtClean="0"/>
              <a:t>–</a:t>
            </a:r>
            <a:r>
              <a:rPr lang="sl-SI" sz="3600" smtClean="0"/>
              <a:t> in svet je postal nekoliko lepši, prihodnost pa obetavnejša.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Sklep</a:t>
            </a:r>
          </a:p>
        </p:txBody>
      </p:sp>
      <p:sp>
        <p:nvSpPr>
          <p:cNvPr id="43010" name="Ograda vsebine 2"/>
          <p:cNvSpPr>
            <a:spLocks noGrp="1"/>
          </p:cNvSpPr>
          <p:nvPr>
            <p:ph idx="1"/>
          </p:nvPr>
        </p:nvSpPr>
        <p:spPr>
          <a:xfrm>
            <a:off x="468313" y="1484313"/>
            <a:ext cx="8280400" cy="38496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sl-SI" sz="2800" smtClean="0"/>
              <a:t>Wikipedija je </a:t>
            </a:r>
            <a:r>
              <a:rPr lang="sl-SI" sz="2800" smtClean="0">
                <a:solidFill>
                  <a:srgbClr val="FF0000"/>
                </a:solidFill>
              </a:rPr>
              <a:t>vzorčna oblika sodobne pismenosti</a:t>
            </a:r>
            <a:r>
              <a:rPr lang="sl-SI" sz="2800" smtClean="0"/>
              <a:t>. Odprta je za kreativno sodelovanje vsakogar. Ne razumimo tega kot nevarnost, ampak kot pozitivno spodbudo za odgovornejše in učinkovitejše obnašanje v svetu.</a:t>
            </a:r>
          </a:p>
          <a:p>
            <a:pPr marL="0" indent="0">
              <a:buFont typeface="Wingdings 2" pitchFamily="18" charset="2"/>
              <a:buNone/>
            </a:pPr>
            <a:endParaRPr lang="sl-SI" sz="2800" smtClean="0"/>
          </a:p>
          <a:p>
            <a:pPr marL="0" indent="0">
              <a:buFont typeface="Wingdings 2" pitchFamily="18" charset="2"/>
              <a:buNone/>
            </a:pPr>
            <a:r>
              <a:rPr lang="sl-SI" sz="2800" smtClean="0"/>
              <a:t>Namesto da se izpostavljamo očitkom plonkanja z Wikipedije, prispevajmo raje sami kaj vanjo!</a:t>
            </a:r>
          </a:p>
        </p:txBody>
      </p:sp>
      <p:sp>
        <p:nvSpPr>
          <p:cNvPr id="43011" name="PoljeZBesedilom 3"/>
          <p:cNvSpPr txBox="1">
            <a:spLocks noChangeArrowheads="1"/>
          </p:cNvSpPr>
          <p:nvPr/>
        </p:nvSpPr>
        <p:spPr bwMode="auto">
          <a:xfrm>
            <a:off x="539750" y="6021388"/>
            <a:ext cx="777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/>
              <a:t>Prosojnice za tole predavanje so dostopne preko Wikiverze na http://www.ff.uni-lj.si/oddelki/slovenistika/mh/Wikipedija_pod_studenti.ppt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Dve pobudi, dvoje interesov</a:t>
            </a: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redna letna reklama, iz osebne pobude</a:t>
            </a:r>
            <a:br>
              <a:rPr lang="sl-SI" smtClean="0"/>
            </a:br>
            <a:r>
              <a:rPr lang="sl-SI" sz="2400" smtClean="0"/>
              <a:t>(&gt; splošne informacije o Wikipediji)</a:t>
            </a:r>
            <a:endParaRPr lang="sl-SI" smtClean="0"/>
          </a:p>
          <a:p>
            <a:r>
              <a:rPr lang="sl-SI" smtClean="0"/>
              <a:t>slovenski wikipedisti: projekt Wikipedija gre med ljudi želi s serijo predavanj po knjižnicah, šolah, krajevnih skupnostih ... razširiti krog piscev </a:t>
            </a:r>
            <a:r>
              <a:rPr lang="sl-SI" sz="2400" smtClean="0"/>
              <a:t>(&gt; konkretni napotki za delo na Wikipediji)</a:t>
            </a:r>
            <a:endParaRPr lang="sl-SI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Kaj je Wikiped</a:t>
            </a:r>
            <a:r>
              <a:rPr lang="sl-SI" smtClean="0">
                <a:solidFill>
                  <a:srgbClr val="FF0000"/>
                </a:solidFill>
              </a:rPr>
              <a:t>í</a:t>
            </a:r>
            <a:r>
              <a:rPr lang="sl-SI" smtClean="0"/>
              <a:t>ja?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mtClean="0"/>
              <a:t>Wikiji (&lt; havajsko </a:t>
            </a:r>
            <a:r>
              <a:rPr lang="sl-SI" i="1" smtClean="0"/>
              <a:t>wikiwiki</a:t>
            </a:r>
            <a:r>
              <a:rPr lang="sl-SI" smtClean="0"/>
              <a:t> ’res hitro’) so žargonski izraz za skupek spletišč, ki so se z Wikipedijo v jedru pojavila pred dobrim desetletjem in radikalno spreminjajo naše razumevanje sveta in ravnanje v njem. Spleta ne vidijo le kot vira informacij, ampak kot prostor, kjer informacije oblikujemo in objavljamo sami, in to na svojo pobudo, brez želje po zaslužku, v sodelovanju z drugimi in zunaj inštitucij. Wikiji so metafora sodobne pismenosti in pozitivne utopične vizije prihodnje družbe.</a:t>
            </a:r>
            <a:br>
              <a:rPr lang="sl-SI" smtClean="0"/>
            </a:br>
            <a:endParaRPr lang="sl-SI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smtClean="0"/>
              <a:t>Ta oblika </a:t>
            </a:r>
            <a:r>
              <a:rPr lang="sl-SI" sz="2400" smtClean="0">
                <a:solidFill>
                  <a:srgbClr val="FF0000"/>
                </a:solidFill>
              </a:rPr>
              <a:t>distribuirane kooperativne omrežne produkcije znanja</a:t>
            </a:r>
            <a:r>
              <a:rPr lang="sl-SI" sz="2400" smtClean="0"/>
              <a:t> je deležna tako civilizacijskega navdušenja kot dvoma. </a:t>
            </a:r>
            <a:endParaRPr lang="sl-SI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Wikiji neprofitne organizacije </a:t>
            </a:r>
            <a:r>
              <a:rPr lang="sl-SI" smtClean="0">
                <a:hlinkClick r:id="rId2"/>
              </a:rPr>
              <a:t>Wikimedije</a:t>
            </a:r>
            <a:r>
              <a:rPr lang="sl-SI" smtClean="0"/>
              <a:t> zajemajo</a:t>
            </a:r>
            <a:endParaRPr lang="sl-SI"/>
          </a:p>
        </p:txBody>
      </p:sp>
      <p:sp>
        <p:nvSpPr>
          <p:cNvPr id="18434" name="Ograda vsebine 2"/>
          <p:cNvSpPr>
            <a:spLocks noGrp="1"/>
          </p:cNvSpPr>
          <p:nvPr>
            <p:ph idx="1"/>
          </p:nvPr>
        </p:nvSpPr>
        <p:spPr>
          <a:xfrm>
            <a:off x="457200" y="2205038"/>
            <a:ext cx="7467600" cy="4392612"/>
          </a:xfrm>
        </p:spPr>
        <p:txBody>
          <a:bodyPr/>
          <a:lstStyle/>
          <a:p>
            <a:r>
              <a:rPr lang="sl-SI" smtClean="0"/>
              <a:t>Spletno enciklopedijo Wikipedijo </a:t>
            </a:r>
          </a:p>
          <a:p>
            <a:r>
              <a:rPr lang="sl-SI" smtClean="0"/>
              <a:t>Wikivir (za stara besedila)</a:t>
            </a:r>
          </a:p>
          <a:p>
            <a:r>
              <a:rPr lang="sl-SI" smtClean="0"/>
              <a:t>Wikiknjige (za naše knjige in priročnike)</a:t>
            </a:r>
          </a:p>
          <a:p>
            <a:r>
              <a:rPr lang="sl-SI" smtClean="0"/>
              <a:t>Wikiverzo (za seminarje, projekte, predavanja)</a:t>
            </a:r>
          </a:p>
          <a:p>
            <a:r>
              <a:rPr lang="sl-SI" smtClean="0"/>
              <a:t>Zbirko (za slikovno gradivo)</a:t>
            </a:r>
          </a:p>
          <a:p>
            <a:r>
              <a:rPr lang="sl-SI" smtClean="0"/>
              <a:t>Wikislovar</a:t>
            </a:r>
          </a:p>
          <a:p>
            <a:r>
              <a:rPr lang="sl-SI" smtClean="0"/>
              <a:t>...</a:t>
            </a:r>
          </a:p>
        </p:txBody>
      </p:sp>
      <p:pic>
        <p:nvPicPr>
          <p:cNvPr id="18435" name="Picture 2" descr="Zbi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32350"/>
            <a:ext cx="6270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Wikiver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992563"/>
            <a:ext cx="914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Wikiknji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3330575"/>
            <a:ext cx="74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Wikiv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705100"/>
            <a:ext cx="72072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Wikislov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5491163"/>
            <a:ext cx="936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Wikipedia-logo-v2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1924050"/>
            <a:ext cx="71913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075612" cy="922337"/>
          </a:xfrm>
        </p:spPr>
        <p:txBody>
          <a:bodyPr/>
          <a:lstStyle/>
          <a:p>
            <a:r>
              <a:rPr lang="sl-SI" sz="3600" smtClean="0"/>
              <a:t>Kako se kaže pomembnost Wikipedije?</a:t>
            </a:r>
          </a:p>
        </p:txBody>
      </p:sp>
      <p:pic>
        <p:nvPicPr>
          <p:cNvPr id="19458" name="Picture 2" descr="D:\REFERATI\Zaslonski posnetki\1-Statistika Wikipedije - Current status - Mozilla Firefox 27.9.2012 1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413"/>
            <a:ext cx="87788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76825" y="1052513"/>
            <a:ext cx="3897313" cy="208915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smtClean="0"/>
              <a:t>S kvaliteto njenih člankov se meri vitalnost jezikov in njihova sposobnost preživetja. Jeziki brez wikiskupnosti so obsojeni na izumrtje.</a:t>
            </a:r>
            <a:endParaRPr lang="sl-SI" sz="2400"/>
          </a:p>
        </p:txBody>
      </p:sp>
      <p:sp>
        <p:nvSpPr>
          <p:cNvPr id="5" name="Prostoročno 4"/>
          <p:cNvSpPr/>
          <p:nvPr/>
        </p:nvSpPr>
        <p:spPr>
          <a:xfrm>
            <a:off x="-65088" y="6254750"/>
            <a:ext cx="1120776" cy="571500"/>
          </a:xfrm>
          <a:custGeom>
            <a:avLst/>
            <a:gdLst>
              <a:gd name="connsiteX0" fmla="*/ 738910 w 1120007"/>
              <a:gd name="connsiteY0" fmla="*/ 72605 h 571369"/>
              <a:gd name="connsiteX1" fmla="*/ 92364 w 1120007"/>
              <a:gd name="connsiteY1" fmla="*/ 72605 h 571369"/>
              <a:gd name="connsiteX2" fmla="*/ 36946 w 1120007"/>
              <a:gd name="connsiteY2" fmla="*/ 128023 h 571369"/>
              <a:gd name="connsiteX3" fmla="*/ 27710 w 1120007"/>
              <a:gd name="connsiteY3" fmla="*/ 155732 h 571369"/>
              <a:gd name="connsiteX4" fmla="*/ 9237 w 1120007"/>
              <a:gd name="connsiteY4" fmla="*/ 192678 h 571369"/>
              <a:gd name="connsiteX5" fmla="*/ 0 w 1120007"/>
              <a:gd name="connsiteY5" fmla="*/ 229623 h 571369"/>
              <a:gd name="connsiteX6" fmla="*/ 9237 w 1120007"/>
              <a:gd name="connsiteY6" fmla="*/ 368169 h 571369"/>
              <a:gd name="connsiteX7" fmla="*/ 36946 w 1120007"/>
              <a:gd name="connsiteY7" fmla="*/ 423587 h 571369"/>
              <a:gd name="connsiteX8" fmla="*/ 64655 w 1120007"/>
              <a:gd name="connsiteY8" fmla="*/ 451296 h 571369"/>
              <a:gd name="connsiteX9" fmla="*/ 101600 w 1120007"/>
              <a:gd name="connsiteY9" fmla="*/ 469769 h 571369"/>
              <a:gd name="connsiteX10" fmla="*/ 193964 w 1120007"/>
              <a:gd name="connsiteY10" fmla="*/ 506714 h 571369"/>
              <a:gd name="connsiteX11" fmla="*/ 277091 w 1120007"/>
              <a:gd name="connsiteY11" fmla="*/ 515951 h 571369"/>
              <a:gd name="connsiteX12" fmla="*/ 314037 w 1120007"/>
              <a:gd name="connsiteY12" fmla="*/ 525187 h 571369"/>
              <a:gd name="connsiteX13" fmla="*/ 526473 w 1120007"/>
              <a:gd name="connsiteY13" fmla="*/ 543660 h 571369"/>
              <a:gd name="connsiteX14" fmla="*/ 572655 w 1120007"/>
              <a:gd name="connsiteY14" fmla="*/ 552896 h 571369"/>
              <a:gd name="connsiteX15" fmla="*/ 609600 w 1120007"/>
              <a:gd name="connsiteY15" fmla="*/ 562132 h 571369"/>
              <a:gd name="connsiteX16" fmla="*/ 683491 w 1120007"/>
              <a:gd name="connsiteY16" fmla="*/ 571369 h 571369"/>
              <a:gd name="connsiteX17" fmla="*/ 988291 w 1120007"/>
              <a:gd name="connsiteY17" fmla="*/ 562132 h 571369"/>
              <a:gd name="connsiteX18" fmla="*/ 1016000 w 1120007"/>
              <a:gd name="connsiteY18" fmla="*/ 552896 h 571369"/>
              <a:gd name="connsiteX19" fmla="*/ 1043710 w 1120007"/>
              <a:gd name="connsiteY19" fmla="*/ 534423 h 571369"/>
              <a:gd name="connsiteX20" fmla="*/ 1080655 w 1120007"/>
              <a:gd name="connsiteY20" fmla="*/ 479005 h 571369"/>
              <a:gd name="connsiteX21" fmla="*/ 1117600 w 1120007"/>
              <a:gd name="connsiteY21" fmla="*/ 405114 h 571369"/>
              <a:gd name="connsiteX22" fmla="*/ 1108364 w 1120007"/>
              <a:gd name="connsiteY22" fmla="*/ 220387 h 571369"/>
              <a:gd name="connsiteX23" fmla="*/ 1071419 w 1120007"/>
              <a:gd name="connsiteY23" fmla="*/ 164969 h 571369"/>
              <a:gd name="connsiteX24" fmla="*/ 1043710 w 1120007"/>
              <a:gd name="connsiteY24" fmla="*/ 128023 h 571369"/>
              <a:gd name="connsiteX25" fmla="*/ 1006764 w 1120007"/>
              <a:gd name="connsiteY25" fmla="*/ 100314 h 571369"/>
              <a:gd name="connsiteX26" fmla="*/ 877455 w 1120007"/>
              <a:gd name="connsiteY26" fmla="*/ 44896 h 571369"/>
              <a:gd name="connsiteX27" fmla="*/ 831273 w 1120007"/>
              <a:gd name="connsiteY27" fmla="*/ 26423 h 571369"/>
              <a:gd name="connsiteX28" fmla="*/ 766619 w 1120007"/>
              <a:gd name="connsiteY28" fmla="*/ 26423 h 57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0007" h="571369">
                <a:moveTo>
                  <a:pt x="738910" y="72605"/>
                </a:moveTo>
                <a:cubicBezTo>
                  <a:pt x="521080" y="0"/>
                  <a:pt x="602360" y="23702"/>
                  <a:pt x="92364" y="72605"/>
                </a:cubicBezTo>
                <a:cubicBezTo>
                  <a:pt x="66359" y="75099"/>
                  <a:pt x="36946" y="128023"/>
                  <a:pt x="36946" y="128023"/>
                </a:cubicBezTo>
                <a:cubicBezTo>
                  <a:pt x="33867" y="137259"/>
                  <a:pt x="31545" y="146783"/>
                  <a:pt x="27710" y="155732"/>
                </a:cubicBezTo>
                <a:cubicBezTo>
                  <a:pt x="22286" y="168388"/>
                  <a:pt x="14072" y="179786"/>
                  <a:pt x="9237" y="192678"/>
                </a:cubicBezTo>
                <a:cubicBezTo>
                  <a:pt x="4780" y="204564"/>
                  <a:pt x="3079" y="217308"/>
                  <a:pt x="0" y="229623"/>
                </a:cubicBezTo>
                <a:cubicBezTo>
                  <a:pt x="3079" y="275805"/>
                  <a:pt x="4126" y="322168"/>
                  <a:pt x="9237" y="368169"/>
                </a:cubicBezTo>
                <a:cubicBezTo>
                  <a:pt x="11373" y="387396"/>
                  <a:pt x="25170" y="409455"/>
                  <a:pt x="36946" y="423587"/>
                </a:cubicBezTo>
                <a:cubicBezTo>
                  <a:pt x="45308" y="433622"/>
                  <a:pt x="54026" y="443704"/>
                  <a:pt x="64655" y="451296"/>
                </a:cubicBezTo>
                <a:cubicBezTo>
                  <a:pt x="75859" y="459299"/>
                  <a:pt x="89645" y="462938"/>
                  <a:pt x="101600" y="469769"/>
                </a:cubicBezTo>
                <a:cubicBezTo>
                  <a:pt x="149912" y="497375"/>
                  <a:pt x="114695" y="491850"/>
                  <a:pt x="193964" y="506714"/>
                </a:cubicBezTo>
                <a:cubicBezTo>
                  <a:pt x="221366" y="511852"/>
                  <a:pt x="249382" y="512872"/>
                  <a:pt x="277091" y="515951"/>
                </a:cubicBezTo>
                <a:cubicBezTo>
                  <a:pt x="289406" y="519030"/>
                  <a:pt x="301490" y="523257"/>
                  <a:pt x="314037" y="525187"/>
                </a:cubicBezTo>
                <a:cubicBezTo>
                  <a:pt x="374735" y="534525"/>
                  <a:pt x="470690" y="539675"/>
                  <a:pt x="526473" y="543660"/>
                </a:cubicBezTo>
                <a:cubicBezTo>
                  <a:pt x="541867" y="546739"/>
                  <a:pt x="557330" y="549491"/>
                  <a:pt x="572655" y="552896"/>
                </a:cubicBezTo>
                <a:cubicBezTo>
                  <a:pt x="585047" y="555650"/>
                  <a:pt x="597079" y="560045"/>
                  <a:pt x="609600" y="562132"/>
                </a:cubicBezTo>
                <a:cubicBezTo>
                  <a:pt x="634084" y="566213"/>
                  <a:pt x="658861" y="568290"/>
                  <a:pt x="683491" y="571369"/>
                </a:cubicBezTo>
                <a:cubicBezTo>
                  <a:pt x="785091" y="568290"/>
                  <a:pt x="886801" y="567770"/>
                  <a:pt x="988291" y="562132"/>
                </a:cubicBezTo>
                <a:cubicBezTo>
                  <a:pt x="998012" y="561592"/>
                  <a:pt x="1007292" y="557250"/>
                  <a:pt x="1016000" y="552896"/>
                </a:cubicBezTo>
                <a:cubicBezTo>
                  <a:pt x="1025929" y="547932"/>
                  <a:pt x="1034473" y="540581"/>
                  <a:pt x="1043710" y="534423"/>
                </a:cubicBezTo>
                <a:cubicBezTo>
                  <a:pt x="1056025" y="515950"/>
                  <a:pt x="1070726" y="498863"/>
                  <a:pt x="1080655" y="479005"/>
                </a:cubicBezTo>
                <a:lnTo>
                  <a:pt x="1117600" y="405114"/>
                </a:lnTo>
                <a:cubicBezTo>
                  <a:pt x="1114521" y="343538"/>
                  <a:pt x="1120007" y="280930"/>
                  <a:pt x="1108364" y="220387"/>
                </a:cubicBezTo>
                <a:cubicBezTo>
                  <a:pt x="1104171" y="198585"/>
                  <a:pt x="1084740" y="182730"/>
                  <a:pt x="1071419" y="164969"/>
                </a:cubicBezTo>
                <a:cubicBezTo>
                  <a:pt x="1062183" y="152654"/>
                  <a:pt x="1054595" y="138908"/>
                  <a:pt x="1043710" y="128023"/>
                </a:cubicBezTo>
                <a:cubicBezTo>
                  <a:pt x="1032825" y="117138"/>
                  <a:pt x="1020061" y="108071"/>
                  <a:pt x="1006764" y="100314"/>
                </a:cubicBezTo>
                <a:cubicBezTo>
                  <a:pt x="934185" y="57977"/>
                  <a:pt x="945754" y="69732"/>
                  <a:pt x="877455" y="44896"/>
                </a:cubicBezTo>
                <a:cubicBezTo>
                  <a:pt x="861873" y="39230"/>
                  <a:pt x="847627" y="29149"/>
                  <a:pt x="831273" y="26423"/>
                </a:cubicBezTo>
                <a:cubicBezTo>
                  <a:pt x="810015" y="22880"/>
                  <a:pt x="788170" y="26423"/>
                  <a:pt x="766619" y="2642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Civilizacijski kazalci</a:t>
            </a:r>
          </a:p>
        </p:txBody>
      </p:sp>
      <p:sp>
        <p:nvSpPr>
          <p:cNvPr id="20482" name="Ograda vsebine 2"/>
          <p:cNvSpPr txBox="1">
            <a:spLocks/>
          </p:cNvSpPr>
          <p:nvPr/>
        </p:nvSpPr>
        <p:spPr bwMode="auto">
          <a:xfrm>
            <a:off x="468313" y="1628775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16. stol.: prevod biblije (slovenščina je bila na 11. mestu na svetu)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19. stol.: nacionalna epopeja ali véliki tekst (Prešernov </a:t>
            </a:r>
            <a:r>
              <a:rPr lang="sl-SI" sz="3200" i="1"/>
              <a:t>Krst pri Savici</a:t>
            </a:r>
            <a:r>
              <a:rPr lang="sl-SI" sz="3200"/>
              <a:t>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90. leta 20. stol.: operacijski sistem Okna (slovenščina je na 30. mestu)</a:t>
            </a:r>
          </a:p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sl-SI" sz="3200"/>
              <a:t>danes: število in kvaliteta člankov na Wikipediji (slovenščina lani na 38., letos na 39. mestu, </a:t>
            </a:r>
            <a:r>
              <a:rPr lang="sl-SI" sz="3200">
                <a:solidFill>
                  <a:srgbClr val="FF0000"/>
                </a:solidFill>
              </a:rPr>
              <a:t>v skupini vitalnih jezikov</a:t>
            </a:r>
            <a:r>
              <a:rPr lang="sl-SI" sz="320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12775" y="228600"/>
            <a:ext cx="8153400" cy="1400175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600">
                <a:latin typeface="+mj-lt"/>
                <a:ea typeface="+mj-ea"/>
                <a:cs typeface="+mj-cs"/>
              </a:rPr>
              <a:t>Drugačnost Wikipedije</a:t>
            </a:r>
          </a:p>
        </p:txBody>
      </p:sp>
      <p:sp>
        <p:nvSpPr>
          <p:cNvPr id="3" name="Ograda vsebine 2"/>
          <p:cNvSpPr txBox="1">
            <a:spLocks/>
          </p:cNvSpPr>
          <p:nvPr/>
        </p:nvSpPr>
        <p:spPr>
          <a:xfrm>
            <a:off x="612775" y="1600200"/>
            <a:ext cx="8531225" cy="4495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za njo ne stoji ne država ne mednarodne profitne družbe; slovenska Wikipedija nima nobenega zaposlenega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piscem ni za zaščito svojih avtorskih pravic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sem grejo ljudje zato, da bi kaj prispevali, ne samo da bi kaj vzeli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prispeva lahko vsakdo</a:t>
            </a:r>
            <a:endParaRPr lang="sl-SI" sz="320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/>
              <a:buChar char=""/>
              <a:defRPr/>
            </a:pPr>
            <a:r>
              <a:rPr lang="sl-SI" sz="3200">
                <a:latin typeface="+mn-lt"/>
              </a:rPr>
              <a:t>uveljavlja sodelovanje namesto tekmovalnosti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5949950"/>
            <a:ext cx="42640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2258</TotalTime>
  <Words>1458</Words>
  <Application>Microsoft Office PowerPoint</Application>
  <PresentationFormat>Diaprojekcija na zaslonu (4:3)</PresentationFormat>
  <Paragraphs>158</Paragraphs>
  <Slides>36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2" baseType="lpstr">
      <vt:lpstr>Arial</vt:lpstr>
      <vt:lpstr>Franklin Gothic Book</vt:lpstr>
      <vt:lpstr>Wingdings 2</vt:lpstr>
      <vt:lpstr>Calibri</vt:lpstr>
      <vt:lpstr>Wingdings</vt:lpstr>
      <vt:lpstr>Technic</vt:lpstr>
      <vt:lpstr>Wikipedija pod študenti</vt:lpstr>
      <vt:lpstr>Diapozitiv 2</vt:lpstr>
      <vt:lpstr>Kaj hočem</vt:lpstr>
      <vt:lpstr>Dve pobudi, dvoje interesov</vt:lpstr>
      <vt:lpstr>Kaj je Wikipedíja?</vt:lpstr>
      <vt:lpstr>Wikiji neprofitne organizacije Wikimedije zajemajo</vt:lpstr>
      <vt:lpstr>Kako se kaže pomembnost Wikipedije?</vt:lpstr>
      <vt:lpstr>Diapozitiv 8</vt:lpstr>
      <vt:lpstr>Diapozitiv 9</vt:lpstr>
      <vt:lpstr>Diapozitiv 10</vt:lpstr>
      <vt:lpstr>Diapozitiv 11</vt:lpstr>
      <vt:lpstr>Diapozitiv 12</vt:lpstr>
      <vt:lpstr>Diapozitiv 13</vt:lpstr>
      <vt:lpstr>Wikipedija je blagoslov za Slovence, ker popravlja negativne poteze nacionalnega značaja</vt:lpstr>
      <vt:lpstr>Wikidelavnica</vt:lpstr>
      <vt:lpstr>Diapozitiv 16</vt:lpstr>
      <vt:lpstr>Zgodovina strani</vt:lpstr>
      <vt:lpstr>V zgodovini strani je vsaka sprememba dokumentirana</vt:lpstr>
      <vt:lpstr>Poglej, če obstaja geslo tudi v drugih jezikih</vt:lpstr>
      <vt:lpstr>Kam po prvo pomoč?</vt:lpstr>
      <vt:lpstr>Diapozitiv 21</vt:lpstr>
      <vt:lpstr>Diapozitiv 22</vt:lpstr>
      <vt:lpstr>Začetniške napake in nesporazumi</vt:lpstr>
      <vt:lpstr>Domače naloge</vt:lpstr>
      <vt:lpstr>Popravi obstoječi članek</vt:lpstr>
      <vt:lpstr>Poenoti citiranje virov v članku o Matiji Čopu</vt:lpstr>
      <vt:lpstr>Dodaj povezavo na Cobiss</vt:lpstr>
      <vt:lpstr>Napiši samostojen članek o prebrani knjigi</vt:lpstr>
      <vt:lpstr>Mentorjem</vt:lpstr>
      <vt:lpstr>Študentsko projektno delo</vt:lpstr>
      <vt:lpstr>Diapozitiv 31</vt:lpstr>
      <vt:lpstr>Diapozitiv 32</vt:lpstr>
      <vt:lpstr>Diapozitiv 33</vt:lpstr>
      <vt:lpstr>Diapozitiv 34</vt:lpstr>
      <vt:lpstr>Tako, opravil si dobro delo, prispeval si mozaični kamenček v skladišče prosto dostopnega človeškega znanja – in svet je postal nekoliko lepši, prihodnost pa obetavnejša.</vt:lpstr>
      <vt:lpstr>Sklep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Wikiji in šola</dc:title>
  <dc:creator>Rec.</dc:creator>
  <cp:lastModifiedBy>Rec.</cp:lastModifiedBy>
  <cp:revision>42</cp:revision>
  <dcterms:created xsi:type="dcterms:W3CDTF">2012-09-27T14:40:57Z</dcterms:created>
  <dcterms:modified xsi:type="dcterms:W3CDTF">2013-05-24T17:47:08Z</dcterms:modified>
</cp:coreProperties>
</file>