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81" r:id="rId4"/>
    <p:sldId id="296" r:id="rId5"/>
    <p:sldId id="297" r:id="rId6"/>
    <p:sldId id="302" r:id="rId7"/>
    <p:sldId id="280" r:id="rId8"/>
    <p:sldId id="303" r:id="rId9"/>
    <p:sldId id="282" r:id="rId10"/>
    <p:sldId id="292" r:id="rId11"/>
    <p:sldId id="293" r:id="rId12"/>
    <p:sldId id="294" r:id="rId13"/>
    <p:sldId id="304" r:id="rId14"/>
    <p:sldId id="295" r:id="rId15"/>
    <p:sldId id="283" r:id="rId16"/>
    <p:sldId id="272" r:id="rId17"/>
    <p:sldId id="301" r:id="rId18"/>
    <p:sldId id="274" r:id="rId19"/>
    <p:sldId id="273" r:id="rId20"/>
    <p:sldId id="284" r:id="rId21"/>
    <p:sldId id="285" r:id="rId22"/>
    <p:sldId id="286" r:id="rId23"/>
    <p:sldId id="288" r:id="rId24"/>
    <p:sldId id="289" r:id="rId25"/>
    <p:sldId id="287" r:id="rId26"/>
    <p:sldId id="291" r:id="rId27"/>
    <p:sldId id="298" r:id="rId28"/>
    <p:sldId id="305" r:id="rId2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8" d="100"/>
          <a:sy n="78" d="100"/>
        </p:scale>
        <p:origin x="1584"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156486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214875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103508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52858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9D7BF13F-7468-4B54-8A9B-C51D3E04BE88}" type="datetimeFigureOut">
              <a:rPr lang="sl-SI" smtClean="0"/>
              <a:t>16. 11. 2017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684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9D7BF13F-7468-4B54-8A9B-C51D3E04BE88}" type="datetimeFigureOut">
              <a:rPr lang="sl-SI" smtClean="0"/>
              <a:t>16. 11. 2017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342885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9D7BF13F-7468-4B54-8A9B-C51D3E04BE88}" type="datetimeFigureOut">
              <a:rPr lang="sl-SI" smtClean="0"/>
              <a:t>16. 11. 2017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21665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D7BF13F-7468-4B54-8A9B-C51D3E04BE88}" type="datetimeFigureOut">
              <a:rPr lang="sl-SI" smtClean="0"/>
              <a:t>16. 11. 2017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26837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D7BF13F-7468-4B54-8A9B-C51D3E04BE88}" type="datetimeFigureOut">
              <a:rPr lang="sl-SI" smtClean="0"/>
              <a:t>16. 11. 2017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358811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D7BF13F-7468-4B54-8A9B-C51D3E04BE88}" type="datetimeFigureOut">
              <a:rPr lang="sl-SI" smtClean="0"/>
              <a:t>16. 11. 2017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33440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D7BF13F-7468-4B54-8A9B-C51D3E04BE88}" type="datetimeFigureOut">
              <a:rPr lang="sl-SI" smtClean="0"/>
              <a:t>16. 11. 2017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41440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BF13F-7468-4B54-8A9B-C51D3E04BE88}" type="datetimeFigureOut">
              <a:rPr lang="sl-SI" smtClean="0"/>
              <a:t>16. 11. 2017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7A35E-CA4B-4607-8B40-5308E51D94D2}" type="slidenum">
              <a:rPr lang="sl-SI" smtClean="0"/>
              <a:t>‹#›</a:t>
            </a:fld>
            <a:endParaRPr lang="sl-SI"/>
          </a:p>
        </p:txBody>
      </p:sp>
    </p:spTree>
    <p:extLst>
      <p:ext uri="{BB962C8B-B14F-4D97-AF65-F5344CB8AC3E}">
        <p14:creationId xmlns:p14="http://schemas.microsoft.com/office/powerpoint/2010/main" val="103842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www.dlib.si/results/?query=%27source%3drokopisi%27&amp;pageSize=25" TargetMode="External"/><Relationship Id="rId2" Type="http://schemas.openxmlformats.org/officeDocument/2006/relationships/hyperlink" Target="https://sl.wikiversity.org/wiki/Rokopisi_na_Wikimedijinih_spleti%C5%A1%C4%8Dih" TargetMode="External"/><Relationship Id="rId1" Type="http://schemas.openxmlformats.org/officeDocument/2006/relationships/slideLayout" Target="../slideLayouts/slideLayout2.xml"/><Relationship Id="rId5" Type="http://schemas.openxmlformats.org/officeDocument/2006/relationships/hyperlink" Target="http://ezb.ijs.si/fedora/get/nrss:nrss/VIEW/" TargetMode="External"/><Relationship Id="rId4" Type="http://schemas.openxmlformats.org/officeDocument/2006/relationships/hyperlink" Target="http://nl.ijs.si/e-zr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isrs.si/Pis.web/pregledPredpisa?id=ZAKO3336" TargetMode="External"/><Relationship Id="rId7" Type="http://schemas.openxmlformats.org/officeDocument/2006/relationships/hyperlink" Target="http://www.pisrs.si/Pis.web/pregledPredpisa?id=ZAKO4144" TargetMode="External"/><Relationship Id="rId2" Type="http://schemas.openxmlformats.org/officeDocument/2006/relationships/hyperlink" Target="http://www.pisrs.si/Pis.web/pregledPredpisa?id=ZAKO403" TargetMode="External"/><Relationship Id="rId1" Type="http://schemas.openxmlformats.org/officeDocument/2006/relationships/slideLayout" Target="../slideLayouts/slideLayout2.xml"/><Relationship Id="rId6" Type="http://schemas.openxmlformats.org/officeDocument/2006/relationships/hyperlink" Target="http://www.pisrs.si/Pis.web/pregledPredpisa?id=ZAKO4284" TargetMode="External"/><Relationship Id="rId5" Type="http://schemas.openxmlformats.org/officeDocument/2006/relationships/hyperlink" Target="http://www.pisrs.si/Pis.web/pregledPredpisa?id=ZAKO2442" TargetMode="External"/><Relationship Id="rId4" Type="http://schemas.openxmlformats.org/officeDocument/2006/relationships/hyperlink" Target="http://www.pisrs.si/Pis.web/pregledPredpisa?id=ZAKO39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Digitalizacija rokopisov</a:t>
            </a:r>
            <a:endParaRPr lang="sl-SI" dirty="0"/>
          </a:p>
        </p:txBody>
      </p:sp>
      <p:sp>
        <p:nvSpPr>
          <p:cNvPr id="3" name="Podnaslov 2"/>
          <p:cNvSpPr>
            <a:spLocks noGrp="1"/>
          </p:cNvSpPr>
          <p:nvPr>
            <p:ph type="subTitle" idx="1"/>
          </p:nvPr>
        </p:nvSpPr>
        <p:spPr/>
        <p:txBody>
          <a:bodyPr/>
          <a:lstStyle/>
          <a:p>
            <a:r>
              <a:rPr lang="sl-SI" dirty="0" smtClean="0"/>
              <a:t>bi bil pravzaprav boljši naslov za prispevek, ki ima v zborniku naslov Rokopisi na </a:t>
            </a:r>
            <a:r>
              <a:rPr lang="sl-SI" dirty="0" err="1" smtClean="0"/>
              <a:t>Wikimedijinih</a:t>
            </a:r>
            <a:r>
              <a:rPr lang="sl-SI" dirty="0" smtClean="0"/>
              <a:t> spletiščih</a:t>
            </a:r>
            <a:endParaRPr lang="sl-SI" dirty="0"/>
          </a:p>
        </p:txBody>
      </p:sp>
    </p:spTree>
    <p:extLst>
      <p:ext uri="{BB962C8B-B14F-4D97-AF65-F5344CB8AC3E}">
        <p14:creationId xmlns:p14="http://schemas.microsoft.com/office/powerpoint/2010/main" val="264042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Zakon o avtorskih in sorodnih pravicah</a:t>
            </a:r>
            <a:endParaRPr lang="sl-SI" dirty="0"/>
          </a:p>
        </p:txBody>
      </p:sp>
      <p:sp>
        <p:nvSpPr>
          <p:cNvPr id="3" name="Označba mesta vsebine 2"/>
          <p:cNvSpPr>
            <a:spLocks noGrp="1"/>
          </p:cNvSpPr>
          <p:nvPr>
            <p:ph idx="1"/>
          </p:nvPr>
        </p:nvSpPr>
        <p:spPr/>
        <p:txBody>
          <a:bodyPr>
            <a:normAutofit fontScale="85000" lnSpcReduction="20000"/>
          </a:bodyPr>
          <a:lstStyle/>
          <a:p>
            <a:r>
              <a:rPr lang="sl-SI" dirty="0" smtClean="0"/>
              <a:t>Rokopisi se podrejajo istim členom kot tiskana ali elektronska dela.</a:t>
            </a:r>
            <a:endParaRPr lang="sl-SI" dirty="0" smtClean="0"/>
          </a:p>
          <a:p>
            <a:r>
              <a:rPr lang="sl-SI" dirty="0" smtClean="0"/>
              <a:t>»</a:t>
            </a:r>
            <a:r>
              <a:rPr lang="sl-SI" dirty="0"/>
              <a:t>Kadar rok po tem zakonu ne teče od smrti avtorja […] in delo ni bilo zakonito objavljeno v 70 letih od njegove stvaritve, preneha avtorska pravica z zadnje navedenim rokom</a:t>
            </a:r>
            <a:r>
              <a:rPr lang="sl-SI" dirty="0" smtClean="0"/>
              <a:t>.« (63. člen ZASP</a:t>
            </a:r>
            <a:r>
              <a:rPr lang="sl-SI" dirty="0" smtClean="0"/>
              <a:t>) </a:t>
            </a:r>
            <a:r>
              <a:rPr lang="sl-SI" b="1" dirty="0" smtClean="0">
                <a:solidFill>
                  <a:srgbClr val="FF0000"/>
                </a:solidFill>
              </a:rPr>
              <a:t>????</a:t>
            </a:r>
            <a:endParaRPr lang="sl-SI" b="1" dirty="0" smtClean="0">
              <a:solidFill>
                <a:srgbClr val="FF0000"/>
              </a:solidFill>
            </a:endParaRPr>
          </a:p>
          <a:p>
            <a:r>
              <a:rPr lang="sl-SI" dirty="0"/>
              <a:t>»Oseba, ki pripravi izdajo dela, na katerem so avtorske pravice že potekle in je rezultat znanstvene dejavnosti ter se bistveno razlikuje od znanih izdaj tega dela, uživa varstvo, ki je enako materialnim avtorskim pravicam in drugim pravicam avtorja po tem zakonu. Pravice […] trajajo 30 let od prve zakonite izdaje dela</a:t>
            </a:r>
            <a:r>
              <a:rPr lang="sl-SI" dirty="0" smtClean="0"/>
              <a:t>.« (140. in 141. ZASP)</a:t>
            </a:r>
          </a:p>
          <a:p>
            <a:r>
              <a:rPr lang="sl-SI" dirty="0"/>
              <a:t>Javni zavodi (arhivi, knjižnice, muzeji, izobraževalne ustanove) »[z]a izvajanje nalog v javnem interesu, zlasti ohranjanje in obnovo njihovih zbirk ter zagotovitev kulturnega in izobraževalnega dostopa do njih, vključno z digitalnimi zbirkami, osirotelo delo iz svojih zbirk prosto dajo na voljo javnosti in ga za njegovo digitalizacijo, razpolaganje, označevanje, katalogiziranje, ohranjanje ali obnavljanje prosto reproducirajo« ali to »s pogodbo prenesejo na drugo osebo</a:t>
            </a:r>
            <a:r>
              <a:rPr lang="sl-SI" dirty="0" smtClean="0"/>
              <a:t>«.</a:t>
            </a:r>
          </a:p>
        </p:txBody>
      </p:sp>
    </p:spTree>
    <p:extLst>
      <p:ext uri="{BB962C8B-B14F-4D97-AF65-F5344CB8AC3E}">
        <p14:creationId xmlns:p14="http://schemas.microsoft.com/office/powerpoint/2010/main" val="1285476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Zakon o avtorskih in sorodnih </a:t>
            </a:r>
            <a:r>
              <a:rPr lang="sl-SI" dirty="0" smtClean="0"/>
              <a:t>pravicah in Zakon o dostopu do informacij javnega značaja</a:t>
            </a:r>
            <a:endParaRPr lang="sl-SI" dirty="0"/>
          </a:p>
        </p:txBody>
      </p:sp>
      <p:sp>
        <p:nvSpPr>
          <p:cNvPr id="3" name="Označba mesta vsebine 2"/>
          <p:cNvSpPr>
            <a:spLocks noGrp="1"/>
          </p:cNvSpPr>
          <p:nvPr>
            <p:ph idx="1"/>
          </p:nvPr>
        </p:nvSpPr>
        <p:spPr/>
        <p:txBody>
          <a:bodyPr>
            <a:normAutofit fontScale="92500"/>
          </a:bodyPr>
          <a:lstStyle/>
          <a:p>
            <a:r>
              <a:rPr lang="sl-SI" dirty="0"/>
              <a:t>»za osirotelo delo […] šteje delo, katerega avtorjev tudi po skrbnem iskanju [člen 50c natančno določa, kaj je to skrbno iskanje] ni bilo mogoče najti ali opredeliti«. Osirotela dela so objavljiva, »če je mogoče upravičeno domnevati, da avtor ne nasprotuje njegovi uporabi.« </a:t>
            </a:r>
            <a:r>
              <a:rPr lang="sl-SI" b="1" dirty="0"/>
              <a:t>Ni pa iz zakona jasno, kako je z uporabo anonimnih nedatiranih del</a:t>
            </a:r>
            <a:r>
              <a:rPr lang="sl-SI" b="1" dirty="0" smtClean="0"/>
              <a:t>. </a:t>
            </a:r>
            <a:r>
              <a:rPr lang="sl-SI" dirty="0" smtClean="0"/>
              <a:t>(50 člen ZASP)</a:t>
            </a:r>
          </a:p>
          <a:p>
            <a:r>
              <a:rPr lang="sl-SI" dirty="0"/>
              <a:t>»Muzeji, knjižnice in arhivi lahko za namen digitalizacije podelijo izključno pravico do ponovne uporabe digitaliziranega gradiva, praviloma za največ deset let. Če je trajanje izključne pravice zaradi posebnih potreb po digitalizaciji gradiva daljše od deset let, se v 11. letu in nato vsakih sedem let preveri potrebnost takšne izključne pravice, o čemer se izda poseben sklep. Zoper sklep je dovoljena pritožba.« </a:t>
            </a:r>
            <a:r>
              <a:rPr lang="sl-SI" dirty="0" smtClean="0"/>
              <a:t>(ZDJIZ)</a:t>
            </a:r>
            <a:endParaRPr lang="sl-SI" dirty="0"/>
          </a:p>
        </p:txBody>
      </p:sp>
    </p:spTree>
    <p:extLst>
      <p:ext uri="{BB962C8B-B14F-4D97-AF65-F5344CB8AC3E}">
        <p14:creationId xmlns:p14="http://schemas.microsoft.com/office/powerpoint/2010/main" val="352794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Zakon o varstvu kulturne dediščine</a:t>
            </a:r>
            <a:endParaRPr lang="sl-SI" dirty="0"/>
          </a:p>
        </p:txBody>
      </p:sp>
      <p:sp>
        <p:nvSpPr>
          <p:cNvPr id="3" name="Označba mesta vsebine 2"/>
          <p:cNvSpPr>
            <a:spLocks noGrp="1"/>
          </p:cNvSpPr>
          <p:nvPr>
            <p:ph idx="1"/>
          </p:nvPr>
        </p:nvSpPr>
        <p:spPr/>
        <p:txBody>
          <a:bodyPr>
            <a:normAutofit fontScale="92500" lnSpcReduction="20000"/>
          </a:bodyPr>
          <a:lstStyle/>
          <a:p>
            <a:r>
              <a:rPr lang="sl-SI" dirty="0"/>
              <a:t>»Knjižnično gradivo […] ima lastnosti kulturnega spomenika […] brez posebnega postopka razglasitve.« Sem spada »naslednje knjižnično gradivo: kodeksi, listine in drugo rokopisno gradivo ter knjižno, kartografsko, notno in podobno gradivo, nastalo pred letom 1800</a:t>
            </a:r>
            <a:r>
              <a:rPr lang="sl-SI" dirty="0" smtClean="0"/>
              <a:t>.« (5. člen ZVKD)</a:t>
            </a:r>
          </a:p>
          <a:p>
            <a:r>
              <a:rPr lang="sl-SI" dirty="0"/>
              <a:t>»[n]</a:t>
            </a:r>
            <a:r>
              <a:rPr lang="sl-SI" dirty="0" err="1"/>
              <a:t>ihče</a:t>
            </a:r>
            <a:r>
              <a:rPr lang="sl-SI" dirty="0"/>
              <a:t> ne sme uporabljati podobe in imena spomenika za pridobitne namene brez soglasja lastnika spomenika. Lastnik lahko s soglasjem določi tudi višino nadomestila za uporabo.« </a:t>
            </a:r>
            <a:r>
              <a:rPr lang="sl-SI" dirty="0" smtClean="0"/>
              <a:t>(44. člen ZVKD)</a:t>
            </a:r>
          </a:p>
          <a:p>
            <a:r>
              <a:rPr lang="sl-SI" dirty="0"/>
              <a:t>»Lastništvo dediščine v upravljanju muzejev, vpisanih v razvid, se določi na podlagi naslednjih meril: dediščina je last osebe, ki je kot lastnik navedena v inventarni knjigi muzeja; […] osebe, ki je financirala njen odkup, na podlagi katerega je dediščina prišla v upravljanje muzeja […]; v drugih primerih je dediščina last ustanovitelja muzeja</a:t>
            </a:r>
            <a:r>
              <a:rPr lang="sl-SI" dirty="0" smtClean="0"/>
              <a:t>«. (18. člen ZVKD)</a:t>
            </a:r>
            <a:endParaRPr lang="sl-SI" dirty="0"/>
          </a:p>
        </p:txBody>
      </p:sp>
    </p:spTree>
    <p:extLst>
      <p:ext uri="{BB962C8B-B14F-4D97-AF65-F5344CB8AC3E}">
        <p14:creationId xmlns:p14="http://schemas.microsoft.com/office/powerpoint/2010/main" val="101437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Zloglasni 44. člen ZVKD</a:t>
            </a:r>
            <a:endParaRPr lang="sl-SI" dirty="0"/>
          </a:p>
        </p:txBody>
      </p:sp>
      <p:sp>
        <p:nvSpPr>
          <p:cNvPr id="3" name="Označba mesta vsebine 2"/>
          <p:cNvSpPr>
            <a:spLocks noGrp="1"/>
          </p:cNvSpPr>
          <p:nvPr>
            <p:ph idx="1"/>
          </p:nvPr>
        </p:nvSpPr>
        <p:spPr/>
        <p:txBody>
          <a:bodyPr/>
          <a:lstStyle/>
          <a:p>
            <a:r>
              <a:rPr lang="sl-SI" dirty="0"/>
              <a:t>Gre za privatizacijo, uzurpacijo in sabotažo javnega interesa in za diskriminacijo slovenske kulturne dediščine</a:t>
            </a:r>
            <a:r>
              <a:rPr lang="sl-SI" dirty="0" smtClean="0"/>
              <a:t>.</a:t>
            </a:r>
          </a:p>
          <a:p>
            <a:r>
              <a:rPr lang="sl-SI" dirty="0"/>
              <a:t>Zakon trenutno varuje kulturno dediščino pred dediči, namesto da bi dedičem, tj. javnosti, zagotavljal prosti dostop do nje</a:t>
            </a:r>
            <a:r>
              <a:rPr lang="sl-SI" dirty="0" smtClean="0"/>
              <a:t>.</a:t>
            </a:r>
          </a:p>
          <a:p>
            <a:r>
              <a:rPr lang="pl-PL" dirty="0" smtClean="0"/>
              <a:t>Po restriktivnih domačih </a:t>
            </a:r>
            <a:r>
              <a:rPr lang="pl-PL" dirty="0"/>
              <a:t>paragrafih </a:t>
            </a:r>
            <a:r>
              <a:rPr lang="pl-PL" dirty="0" smtClean="0"/>
              <a:t>si bo narod </a:t>
            </a:r>
            <a:r>
              <a:rPr lang="pl-PL" dirty="0"/>
              <a:t>pisal sodbo </a:t>
            </a:r>
            <a:r>
              <a:rPr lang="pl-PL" dirty="0" smtClean="0"/>
              <a:t>sam – in to bo smrtna sodba.</a:t>
            </a:r>
            <a:endParaRPr lang="sl-SI" dirty="0"/>
          </a:p>
        </p:txBody>
      </p:sp>
    </p:spTree>
    <p:extLst>
      <p:ext uri="{BB962C8B-B14F-4D97-AF65-F5344CB8AC3E}">
        <p14:creationId xmlns:p14="http://schemas.microsoft.com/office/powerpoint/2010/main" val="42702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Last dela : last materialnega nosilca dela</a:t>
            </a:r>
            <a:endParaRPr lang="sl-SI" dirty="0"/>
          </a:p>
        </p:txBody>
      </p:sp>
      <p:sp>
        <p:nvSpPr>
          <p:cNvPr id="3" name="Označba mesta vsebine 2"/>
          <p:cNvSpPr>
            <a:spLocks noGrp="1"/>
          </p:cNvSpPr>
          <p:nvPr>
            <p:ph idx="1"/>
          </p:nvPr>
        </p:nvSpPr>
        <p:spPr/>
        <p:txBody>
          <a:bodyPr/>
          <a:lstStyle/>
          <a:p>
            <a:pPr marL="0" indent="0">
              <a:buNone/>
            </a:pPr>
            <a:r>
              <a:rPr lang="sl-SI" dirty="0"/>
              <a:t>»Pravni promet z lastninsko pravico na stvari, na kateri je delo vsebovano, ne vpliva na posamične materialne avtorske pravice ali druge pravice avtorja na tem delu, če ni z zakonom ali s pogodbo drugače določeno.« (Razmerje med avtorsko in lastninsko pravico, 41. člen ZASP)</a:t>
            </a:r>
          </a:p>
        </p:txBody>
      </p:sp>
    </p:spTree>
    <p:extLst>
      <p:ext uri="{BB962C8B-B14F-4D97-AF65-F5344CB8AC3E}">
        <p14:creationId xmlns:p14="http://schemas.microsoft.com/office/powerpoint/2010/main" val="1779027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66400" cy="4054475"/>
          </a:xfrm>
        </p:spPr>
        <p:txBody>
          <a:bodyPr>
            <a:normAutofit fontScale="90000"/>
          </a:bodyPr>
          <a:lstStyle/>
          <a:p>
            <a:r>
              <a:rPr lang="sl-SI" sz="4000" dirty="0"/>
              <a:t>Zakonodaja bi morala dobiti drugačno mentalno podlago: namesto zaščite in varovanja bi morala že v naslovu poudariti </a:t>
            </a:r>
            <a:r>
              <a:rPr lang="sl-SI" sz="4000" dirty="0" smtClean="0"/>
              <a:t>promocijo intelektualnih izdelkov in kulturne dediščine.</a:t>
            </a:r>
            <a:br>
              <a:rPr lang="sl-SI" sz="4000" dirty="0" smtClean="0"/>
            </a:br>
            <a:r>
              <a:rPr lang="sl-SI" sz="4000" dirty="0"/>
              <a:t/>
            </a:r>
            <a:br>
              <a:rPr lang="sl-SI" sz="4000" dirty="0"/>
            </a:br>
            <a:r>
              <a:rPr lang="sl-SI" sz="4000" dirty="0" smtClean="0"/>
              <a:t>Licenco Copyright </a:t>
            </a:r>
            <a:r>
              <a:rPr lang="sl-SI" sz="4000" dirty="0" smtClean="0"/>
              <a:t>v </a:t>
            </a:r>
            <a:r>
              <a:rPr lang="sl-SI" sz="4000" dirty="0" smtClean="0"/>
              <a:t>javnih zavodih </a:t>
            </a:r>
            <a:r>
              <a:rPr lang="sl-SI" sz="4000" dirty="0" smtClean="0"/>
              <a:t>bi morali po zgledu </a:t>
            </a:r>
            <a:r>
              <a:rPr lang="sl-SI" sz="4000" dirty="0" err="1" smtClean="0"/>
              <a:t>Europeane</a:t>
            </a:r>
            <a:r>
              <a:rPr lang="sl-SI" sz="4000" dirty="0" smtClean="0"/>
              <a:t> nadomestiti </a:t>
            </a:r>
            <a:r>
              <a:rPr lang="sl-SI" sz="4000" dirty="0" smtClean="0"/>
              <a:t>z licenco </a:t>
            </a:r>
            <a:r>
              <a:rPr lang="sl-SI" sz="4000" dirty="0" err="1" smtClean="0"/>
              <a:t>Creative</a:t>
            </a:r>
            <a:r>
              <a:rPr lang="sl-SI" sz="4000" dirty="0" smtClean="0"/>
              <a:t> </a:t>
            </a:r>
            <a:r>
              <a:rPr lang="sl-SI" sz="4000" dirty="0" err="1" smtClean="0"/>
              <a:t>Commons</a:t>
            </a:r>
            <a:r>
              <a:rPr lang="sl-SI" sz="4000" dirty="0" smtClean="0"/>
              <a:t>.</a:t>
            </a:r>
            <a:r>
              <a:rPr lang="sl-SI" dirty="0"/>
              <a:t/>
            </a:r>
            <a:br>
              <a:rPr lang="sl-SI" dirty="0"/>
            </a:br>
            <a:endParaRPr lang="sl-SI" dirty="0"/>
          </a:p>
        </p:txBody>
      </p:sp>
      <p:pic>
        <p:nvPicPr>
          <p:cNvPr id="4" name="Slika 3"/>
          <p:cNvPicPr>
            <a:picLocks noChangeAspect="1"/>
          </p:cNvPicPr>
          <p:nvPr/>
        </p:nvPicPr>
        <p:blipFill>
          <a:blip r:embed="rId2"/>
          <a:stretch>
            <a:fillRect/>
          </a:stretch>
        </p:blipFill>
        <p:spPr>
          <a:xfrm>
            <a:off x="838200" y="4819649"/>
            <a:ext cx="3609975" cy="1266825"/>
          </a:xfrm>
          <a:prstGeom prst="rect">
            <a:avLst/>
          </a:prstGeo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525" y="4584699"/>
            <a:ext cx="1501775" cy="1501775"/>
          </a:xfrm>
          <a:prstGeom prst="rect">
            <a:avLst/>
          </a:prstGeom>
        </p:spPr>
      </p:pic>
      <p:pic>
        <p:nvPicPr>
          <p:cNvPr id="6" name="Slika 5"/>
          <p:cNvPicPr>
            <a:picLocks noChangeAspect="1"/>
          </p:cNvPicPr>
          <p:nvPr/>
        </p:nvPicPr>
        <p:blipFill>
          <a:blip r:embed="rId4"/>
          <a:stretch>
            <a:fillRect/>
          </a:stretch>
        </p:blipFill>
        <p:spPr>
          <a:xfrm>
            <a:off x="6553200" y="4584699"/>
            <a:ext cx="3124200" cy="1457325"/>
          </a:xfrm>
          <a:prstGeom prst="rect">
            <a:avLst/>
          </a:prstGeom>
        </p:spPr>
      </p:pic>
      <p:pic>
        <p:nvPicPr>
          <p:cNvPr id="8" name="Slika 7"/>
          <p:cNvPicPr>
            <a:picLocks noChangeAspect="1"/>
          </p:cNvPicPr>
          <p:nvPr/>
        </p:nvPicPr>
        <p:blipFill>
          <a:blip r:embed="rId5"/>
          <a:stretch>
            <a:fillRect/>
          </a:stretch>
        </p:blipFill>
        <p:spPr>
          <a:xfrm>
            <a:off x="9791700" y="4638024"/>
            <a:ext cx="1866900" cy="1350674"/>
          </a:xfrm>
          <a:prstGeom prst="rect">
            <a:avLst/>
          </a:prstGeom>
        </p:spPr>
      </p:pic>
    </p:spTree>
    <p:extLst>
      <p:ext uri="{BB962C8B-B14F-4D97-AF65-F5344CB8AC3E}">
        <p14:creationId xmlns:p14="http://schemas.microsoft.com/office/powerpoint/2010/main" val="327373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Kje vse so slovenski rokopisi</a:t>
            </a:r>
            <a:endParaRPr lang="sl-SI" dirty="0"/>
          </a:p>
        </p:txBody>
      </p:sp>
      <p:sp>
        <p:nvSpPr>
          <p:cNvPr id="3" name="Označba mesta vsebine 2"/>
          <p:cNvSpPr>
            <a:spLocks noGrp="1"/>
          </p:cNvSpPr>
          <p:nvPr>
            <p:ph idx="1"/>
          </p:nvPr>
        </p:nvSpPr>
        <p:spPr/>
        <p:txBody>
          <a:bodyPr>
            <a:normAutofit/>
          </a:bodyPr>
          <a:lstStyle/>
          <a:p>
            <a:r>
              <a:rPr lang="sl-SI" dirty="0" err="1" smtClean="0">
                <a:hlinkClick r:id="rId2"/>
              </a:rPr>
              <a:t>Wikimedijina</a:t>
            </a:r>
            <a:r>
              <a:rPr lang="sl-SI" dirty="0" smtClean="0">
                <a:hlinkClick r:id="rId2"/>
              </a:rPr>
              <a:t> spletišča</a:t>
            </a:r>
            <a:endParaRPr lang="sl-SI" dirty="0" smtClean="0"/>
          </a:p>
          <a:p>
            <a:r>
              <a:rPr lang="sl-SI" dirty="0" err="1" smtClean="0">
                <a:hlinkClick r:id="rId3"/>
              </a:rPr>
              <a:t>dLib</a:t>
            </a:r>
            <a:endParaRPr lang="sl-SI" dirty="0" smtClean="0"/>
          </a:p>
          <a:p>
            <a:r>
              <a:rPr lang="nn-NO" dirty="0"/>
              <a:t>Elektronske znanstvenokritične izdaje slovenskega </a:t>
            </a:r>
            <a:r>
              <a:rPr lang="nn-NO" dirty="0" smtClean="0"/>
              <a:t>slovstva</a:t>
            </a:r>
            <a:r>
              <a:rPr lang="sl-SI" dirty="0" smtClean="0"/>
              <a:t> (</a:t>
            </a:r>
            <a:r>
              <a:rPr lang="sl-SI" dirty="0" err="1" smtClean="0">
                <a:hlinkClick r:id="rId4"/>
              </a:rPr>
              <a:t>Eziss</a:t>
            </a:r>
            <a:r>
              <a:rPr lang="sl-SI" dirty="0" smtClean="0"/>
              <a:t>) in </a:t>
            </a:r>
            <a:r>
              <a:rPr lang="sl-SI" dirty="0" smtClean="0">
                <a:hlinkClick r:id="rId5"/>
              </a:rPr>
              <a:t>NRSS</a:t>
            </a:r>
            <a:endParaRPr lang="sl-SI" dirty="0" smtClean="0"/>
          </a:p>
          <a:p>
            <a:endParaRPr lang="sl-SI" dirty="0"/>
          </a:p>
          <a:p>
            <a:r>
              <a:rPr lang="sl-SI" dirty="0"/>
              <a:t>v</a:t>
            </a:r>
            <a:r>
              <a:rPr lang="sl-SI" dirty="0" smtClean="0"/>
              <a:t> arhivih, muzejih in knjižnicah</a:t>
            </a:r>
          </a:p>
          <a:p>
            <a:r>
              <a:rPr lang="sl-SI" dirty="0" smtClean="0"/>
              <a:t>pri zbirateljih</a:t>
            </a:r>
          </a:p>
          <a:p>
            <a:endParaRPr lang="sl-SI" dirty="0"/>
          </a:p>
          <a:p>
            <a:endParaRPr lang="sl-SI" dirty="0" smtClean="0"/>
          </a:p>
        </p:txBody>
      </p:sp>
    </p:spTree>
    <p:extLst>
      <p:ext uri="{BB962C8B-B14F-4D97-AF65-F5344CB8AC3E}">
        <p14:creationId xmlns:p14="http://schemas.microsoft.com/office/powerpoint/2010/main" val="207734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Mimogrede: NRSS</a:t>
            </a:r>
            <a:endParaRPr lang="sl-SI" dirty="0"/>
          </a:p>
        </p:txBody>
      </p:sp>
      <p:sp>
        <p:nvSpPr>
          <p:cNvPr id="3" name="Označba mesta vsebine 2"/>
          <p:cNvSpPr>
            <a:spLocks noGrp="1"/>
          </p:cNvSpPr>
          <p:nvPr>
            <p:ph idx="1"/>
          </p:nvPr>
        </p:nvSpPr>
        <p:spPr/>
        <p:txBody>
          <a:bodyPr/>
          <a:lstStyle/>
          <a:p>
            <a:pPr marL="0" indent="0">
              <a:buNone/>
            </a:pPr>
            <a:r>
              <a:rPr lang="sl-SI" dirty="0" smtClean="0"/>
              <a:t>„Opisi </a:t>
            </a:r>
            <a:r>
              <a:rPr lang="sl-SI" dirty="0"/>
              <a:t>rokopisov in drugi teksti v korpusu so dostopni pod licenco CC </a:t>
            </a:r>
            <a:r>
              <a:rPr lang="sl-SI" dirty="0" err="1"/>
              <a:t>Creative</a:t>
            </a:r>
            <a:r>
              <a:rPr lang="sl-SI" dirty="0"/>
              <a:t> </a:t>
            </a:r>
            <a:r>
              <a:rPr lang="sl-SI" dirty="0" err="1"/>
              <a:t>Commons</a:t>
            </a:r>
            <a:r>
              <a:rPr lang="sl-SI" dirty="0"/>
              <a:t> Priznanje avtorstva-Deljenje pod enakimi pogoji 2.5 Slovenija.</a:t>
            </a:r>
          </a:p>
          <a:p>
            <a:pPr marL="0" indent="0">
              <a:buNone/>
            </a:pPr>
            <a:r>
              <a:rPr lang="sl-SI" dirty="0"/>
              <a:t>Razpolaganje z digitalnimi faksimili v komercialne namene pa je omejeno; zanj je potrebno pridobiti soglasje ZRC SAZU in ustanove, ki hrani rokopis</a:t>
            </a:r>
            <a:r>
              <a:rPr lang="sl-SI" dirty="0" smtClean="0"/>
              <a:t>.“</a:t>
            </a:r>
          </a:p>
          <a:p>
            <a:pPr marL="0" indent="0">
              <a:buNone/>
            </a:pPr>
            <a:endParaRPr lang="sl-SI" dirty="0"/>
          </a:p>
          <a:p>
            <a:pPr marL="0" indent="0">
              <a:buNone/>
            </a:pPr>
            <a:r>
              <a:rPr lang="sl-SI" dirty="0" smtClean="0"/>
              <a:t>                                                       </a:t>
            </a:r>
            <a:endParaRPr lang="sl-SI" dirty="0"/>
          </a:p>
        </p:txBody>
      </p:sp>
      <p:pic>
        <p:nvPicPr>
          <p:cNvPr id="4" name="Slika 3"/>
          <p:cNvPicPr>
            <a:picLocks noChangeAspect="1"/>
          </p:cNvPicPr>
          <p:nvPr/>
        </p:nvPicPr>
        <p:blipFill>
          <a:blip r:embed="rId2"/>
          <a:stretch>
            <a:fillRect/>
          </a:stretch>
        </p:blipFill>
        <p:spPr>
          <a:xfrm>
            <a:off x="7363082" y="4624387"/>
            <a:ext cx="3619500" cy="1266825"/>
          </a:xfrm>
          <a:prstGeom prst="rect">
            <a:avLst/>
          </a:prstGeom>
        </p:spPr>
      </p:pic>
      <p:pic>
        <p:nvPicPr>
          <p:cNvPr id="5" name="Slika 4"/>
          <p:cNvPicPr>
            <a:picLocks noChangeAspect="1"/>
          </p:cNvPicPr>
          <p:nvPr/>
        </p:nvPicPr>
        <p:blipFill>
          <a:blip r:embed="rId3"/>
          <a:stretch>
            <a:fillRect/>
          </a:stretch>
        </p:blipFill>
        <p:spPr>
          <a:xfrm>
            <a:off x="959450" y="4723241"/>
            <a:ext cx="3600450" cy="1266825"/>
          </a:xfrm>
          <a:prstGeom prst="rect">
            <a:avLst/>
          </a:prstGeom>
        </p:spPr>
      </p:pic>
      <p:sp>
        <p:nvSpPr>
          <p:cNvPr id="6" name="Desna puščica 5"/>
          <p:cNvSpPr/>
          <p:nvPr/>
        </p:nvSpPr>
        <p:spPr>
          <a:xfrm>
            <a:off x="5511114" y="5177481"/>
            <a:ext cx="852616" cy="444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68461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Rokopisi na </a:t>
            </a:r>
            <a:r>
              <a:rPr lang="sl-SI" dirty="0" smtClean="0"/>
              <a:t>spletiščih gibanja </a:t>
            </a:r>
            <a:r>
              <a:rPr lang="sl-SI" dirty="0" err="1" smtClean="0"/>
              <a:t>Wikimedia</a:t>
            </a:r>
            <a:endParaRPr lang="sl-SI" dirty="0"/>
          </a:p>
        </p:txBody>
      </p:sp>
      <p:sp>
        <p:nvSpPr>
          <p:cNvPr id="3" name="Označba mesta vsebine 2"/>
          <p:cNvSpPr>
            <a:spLocks noGrp="1"/>
          </p:cNvSpPr>
          <p:nvPr>
            <p:ph idx="1"/>
          </p:nvPr>
        </p:nvSpPr>
        <p:spPr/>
        <p:txBody>
          <a:bodyPr>
            <a:normAutofit/>
          </a:bodyPr>
          <a:lstStyle/>
          <a:p>
            <a:r>
              <a:rPr lang="sl-SI" sz="3200" dirty="0" err="1" smtClean="0"/>
              <a:t>Commons</a:t>
            </a:r>
            <a:r>
              <a:rPr lang="sl-SI" sz="3200" dirty="0" smtClean="0"/>
              <a:t> (Zbirka)</a:t>
            </a:r>
          </a:p>
          <a:p>
            <a:r>
              <a:rPr lang="sl-SI" sz="3200" dirty="0" smtClean="0"/>
              <a:t>Wikipedija</a:t>
            </a:r>
          </a:p>
          <a:p>
            <a:r>
              <a:rPr lang="sl-SI" sz="3200" dirty="0" err="1" smtClean="0"/>
              <a:t>Wikivir</a:t>
            </a:r>
            <a:r>
              <a:rPr lang="sl-SI" sz="3200" dirty="0" smtClean="0"/>
              <a:t> </a:t>
            </a:r>
            <a:endParaRPr lang="sl-SI" sz="3200" dirty="0"/>
          </a:p>
        </p:txBody>
      </p:sp>
      <p:pic>
        <p:nvPicPr>
          <p:cNvPr id="1026" name="Picture 2" descr="File:Commons-logo-en.sv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1996" y="1186247"/>
            <a:ext cx="1946166" cy="2560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kipedia-logo-s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8379" y="2752768"/>
            <a:ext cx="1565018" cy="18548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kisource-logo-sl.sv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7285" y="4166578"/>
            <a:ext cx="1714585" cy="214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53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Primeri ravnanja z rokopisi</a:t>
            </a:r>
            <a:endParaRPr lang="sl-SI" dirty="0"/>
          </a:p>
        </p:txBody>
      </p:sp>
      <p:sp>
        <p:nvSpPr>
          <p:cNvPr id="3" name="Označba mesta vsebine 2"/>
          <p:cNvSpPr>
            <a:spLocks noGrp="1"/>
          </p:cNvSpPr>
          <p:nvPr>
            <p:ph idx="1"/>
          </p:nvPr>
        </p:nvSpPr>
        <p:spPr/>
        <p:txBody>
          <a:bodyPr/>
          <a:lstStyle/>
          <a:p>
            <a:r>
              <a:rPr lang="sl-SI" i="1" dirty="0" smtClean="0"/>
              <a:t>Pesem gora </a:t>
            </a:r>
            <a:r>
              <a:rPr lang="sl-SI" dirty="0" smtClean="0"/>
              <a:t>(1943)</a:t>
            </a:r>
          </a:p>
          <a:p>
            <a:r>
              <a:rPr lang="sl-SI" dirty="0" smtClean="0"/>
              <a:t>Diplomske naloge</a:t>
            </a:r>
          </a:p>
          <a:p>
            <a:r>
              <a:rPr lang="sl-SI" dirty="0" smtClean="0"/>
              <a:t>Zapuščina Alojza Gradnika</a:t>
            </a:r>
          </a:p>
          <a:p>
            <a:r>
              <a:rPr lang="sl-SI" dirty="0" smtClean="0"/>
              <a:t>Korespondenca Boris Pahor– Marija Žagar</a:t>
            </a:r>
          </a:p>
          <a:p>
            <a:r>
              <a:rPr lang="sl-SI" dirty="0" smtClean="0"/>
              <a:t>Prešernovi rokopisi</a:t>
            </a:r>
          </a:p>
        </p:txBody>
      </p:sp>
    </p:spTree>
    <p:extLst>
      <p:ext uri="{BB962C8B-B14F-4D97-AF65-F5344CB8AC3E}">
        <p14:creationId xmlns:p14="http://schemas.microsoft.com/office/powerpoint/2010/main" val="2340354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5205" y="43849"/>
            <a:ext cx="10515600" cy="1325563"/>
          </a:xfrm>
        </p:spPr>
        <p:txBody>
          <a:bodyPr/>
          <a:lstStyle/>
          <a:p>
            <a:r>
              <a:rPr lang="sl-SI" dirty="0" smtClean="0"/>
              <a:t>Prosojnica kar tako: konkurenta rokopis in tisk v angleščini</a:t>
            </a:r>
            <a:endParaRPr lang="sl-SI" dirty="0"/>
          </a:p>
        </p:txBody>
      </p:sp>
      <p:pic>
        <p:nvPicPr>
          <p:cNvPr id="4" name="Označba mesta vsebine 3"/>
          <p:cNvPicPr>
            <a:picLocks noGrp="1" noChangeAspect="1"/>
          </p:cNvPicPr>
          <p:nvPr>
            <p:ph idx="1"/>
          </p:nvPr>
        </p:nvPicPr>
        <p:blipFill>
          <a:blip r:embed="rId2"/>
          <a:stretch>
            <a:fillRect/>
          </a:stretch>
        </p:blipFill>
        <p:spPr>
          <a:xfrm>
            <a:off x="618567" y="1369412"/>
            <a:ext cx="11422767" cy="5488587"/>
          </a:xfrm>
          <a:prstGeom prst="rect">
            <a:avLst/>
          </a:prstGeom>
        </p:spPr>
      </p:pic>
    </p:spTree>
    <p:extLst>
      <p:ext uri="{BB962C8B-B14F-4D97-AF65-F5344CB8AC3E}">
        <p14:creationId xmlns:p14="http://schemas.microsoft.com/office/powerpoint/2010/main" val="423614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3100" y="98425"/>
            <a:ext cx="10515600" cy="1137251"/>
          </a:xfrm>
        </p:spPr>
        <p:txBody>
          <a:bodyPr>
            <a:normAutofit/>
          </a:bodyPr>
          <a:lstStyle/>
          <a:p>
            <a:r>
              <a:rPr lang="sl-SI" dirty="0" smtClean="0"/>
              <a:t>Pesem </a:t>
            </a:r>
            <a:r>
              <a:rPr lang="sl-SI" dirty="0" smtClean="0"/>
              <a:t>gora, rokopis med tiskom in spletom </a:t>
            </a:r>
            <a:endParaRPr lang="sl-SI" dirty="0"/>
          </a:p>
        </p:txBody>
      </p:sp>
      <p:sp>
        <p:nvSpPr>
          <p:cNvPr id="3" name="Označba mesta vsebine 2"/>
          <p:cNvSpPr>
            <a:spLocks noGrp="1"/>
          </p:cNvSpPr>
          <p:nvPr>
            <p:ph idx="1"/>
          </p:nvPr>
        </p:nvSpPr>
        <p:spPr>
          <a:xfrm>
            <a:off x="812800" y="1458096"/>
            <a:ext cx="10135286" cy="5285603"/>
          </a:xfrm>
        </p:spPr>
        <p:txBody>
          <a:bodyPr>
            <a:noAutofit/>
          </a:bodyPr>
          <a:lstStyle/>
          <a:p>
            <a:pPr marL="0" indent="0">
              <a:buNone/>
            </a:pPr>
            <a:r>
              <a:rPr lang="sl-SI" sz="1600" dirty="0" smtClean="0"/>
              <a:t>porojena </a:t>
            </a:r>
            <a:r>
              <a:rPr lang="sl-SI" sz="1600" dirty="0"/>
              <a:t>iz neutolažljivega hrepenenja modernega ujetnika </a:t>
            </a:r>
            <a:r>
              <a:rPr lang="sl-SI" sz="1600" dirty="0" smtClean="0"/>
              <a:t/>
            </a:r>
            <a:br>
              <a:rPr lang="sl-SI" sz="1600" dirty="0" smtClean="0"/>
            </a:br>
            <a:r>
              <a:rPr lang="sl-SI" sz="1600" dirty="0" smtClean="0"/>
              <a:t>za </a:t>
            </a:r>
            <a:r>
              <a:rPr lang="sl-SI" sz="1600" dirty="0"/>
              <a:t>žicami blokiranega mesta</a:t>
            </a:r>
            <a:r>
              <a:rPr lang="sl-SI" sz="1600" dirty="0" smtClean="0"/>
              <a:t>.</a:t>
            </a:r>
            <a:br>
              <a:rPr lang="sl-SI" sz="1600" dirty="0" smtClean="0"/>
            </a:br>
            <a:r>
              <a:rPr lang="sl-SI" sz="1600" dirty="0" smtClean="0"/>
              <a:t>Lačen </a:t>
            </a:r>
            <a:r>
              <a:rPr lang="sl-SI" sz="1600" dirty="0"/>
              <a:t>krik </a:t>
            </a:r>
            <a:r>
              <a:rPr lang="sl-SI" sz="1600" dirty="0" err="1"/>
              <a:t>katoržnika</a:t>
            </a:r>
            <a:r>
              <a:rPr lang="sl-SI" sz="1600" dirty="0"/>
              <a:t> </a:t>
            </a:r>
            <a:r>
              <a:rPr lang="sl-SI" sz="1600" dirty="0" smtClean="0"/>
              <a:t/>
            </a:r>
            <a:br>
              <a:rPr lang="sl-SI" sz="1600" dirty="0" smtClean="0"/>
            </a:br>
            <a:r>
              <a:rPr lang="sl-SI" sz="1600" dirty="0" smtClean="0"/>
              <a:t>po </a:t>
            </a:r>
            <a:r>
              <a:rPr lang="sl-SI" sz="1600" dirty="0"/>
              <a:t>svobodi gora </a:t>
            </a:r>
            <a:r>
              <a:rPr lang="sl-SI" sz="1600" dirty="0" smtClean="0"/>
              <a:t/>
            </a:r>
            <a:br>
              <a:rPr lang="sl-SI" sz="1600" dirty="0" smtClean="0"/>
            </a:br>
            <a:r>
              <a:rPr lang="sl-SI" sz="1600" dirty="0" smtClean="0"/>
              <a:t>in </a:t>
            </a:r>
            <a:r>
              <a:rPr lang="sl-SI" sz="1600" dirty="0"/>
              <a:t>božjega sveta.	</a:t>
            </a:r>
          </a:p>
          <a:p>
            <a:pPr marL="0" indent="0">
              <a:buNone/>
            </a:pPr>
            <a:r>
              <a:rPr lang="sl-SI" sz="2400" dirty="0"/>
              <a:t>			</a:t>
            </a:r>
            <a:r>
              <a:rPr lang="sl-SI" sz="1800" dirty="0"/>
              <a:t>Ljubljana, 1943.</a:t>
            </a:r>
          </a:p>
          <a:p>
            <a:pPr marL="0" indent="0">
              <a:buNone/>
            </a:pPr>
            <a:r>
              <a:rPr lang="sl-SI" sz="2400" b="1" dirty="0"/>
              <a:t> I</a:t>
            </a:r>
            <a:r>
              <a:rPr lang="sl-SI" sz="2400" b="1" dirty="0" smtClean="0"/>
              <a:t>. </a:t>
            </a:r>
            <a:r>
              <a:rPr lang="sl-SI" sz="2400" b="1" dirty="0"/>
              <a:t> Beg iz mesta</a:t>
            </a:r>
          </a:p>
          <a:p>
            <a:pPr marL="0" indent="0">
              <a:buNone/>
            </a:pPr>
            <a:r>
              <a:rPr lang="sl-SI" sz="2400" dirty="0"/>
              <a:t> </a:t>
            </a:r>
            <a:r>
              <a:rPr lang="sl-SI" sz="1800" dirty="0" smtClean="0"/>
              <a:t>»</a:t>
            </a:r>
            <a:r>
              <a:rPr lang="sl-SI" sz="1800" dirty="0"/>
              <a:t>In fuga </a:t>
            </a:r>
            <a:r>
              <a:rPr lang="sl-SI" sz="1800" dirty="0" err="1"/>
              <a:t>salus</a:t>
            </a:r>
            <a:r>
              <a:rPr lang="sl-SI" sz="1800" dirty="0"/>
              <a:t>«</a:t>
            </a:r>
            <a:br>
              <a:rPr lang="sl-SI" sz="1800" dirty="0"/>
            </a:br>
            <a:r>
              <a:rPr lang="sl-SI" sz="1800" dirty="0" smtClean="0"/>
              <a:t>(latinski </a:t>
            </a:r>
            <a:r>
              <a:rPr lang="sl-SI" sz="1800" dirty="0"/>
              <a:t>pregovor)</a:t>
            </a:r>
          </a:p>
          <a:p>
            <a:pPr marL="0" indent="0">
              <a:buNone/>
            </a:pPr>
            <a:r>
              <a:rPr lang="sl-SI" sz="2400" dirty="0" smtClean="0"/>
              <a:t>Mesto </a:t>
            </a:r>
            <a:r>
              <a:rPr lang="sl-SI" sz="2400" dirty="0"/>
              <a:t>je žarelo. V ogromnih valovih so silili ljudje v središče in iz središča v predmestja. Nebesni svod je žarel od </a:t>
            </a:r>
            <a:r>
              <a:rPr lang="sl-SI" sz="2400" dirty="0" err="1"/>
              <a:t>lučne</a:t>
            </a:r>
            <a:r>
              <a:rPr lang="sl-SI" sz="2400" dirty="0"/>
              <a:t> reklame. V oblakih so se svetile reklamne slike, ki so jih metali ogromni reflektorji proti nebesu. Godba, smeh, demonstracije, vse je vrelo drugo v drugo. Po trgih so ležala trupla, ki jih je razjarjena množica pri ravnokar končanih demonstracijah enostavno pohodila. Bile so to žrtve svojega »staromodnega« prepričanja, češ, da je Bog itd. Med njimi celo taki, ki jim je ušla beseda »Bog«. Pa četudi samo iz podedovane navade, ki jo imamo še vsi, ko rečemo: »Moj Bog!«</a:t>
            </a:r>
          </a:p>
          <a:p>
            <a:endParaRPr lang="sl-SI" sz="1050" dirty="0"/>
          </a:p>
        </p:txBody>
      </p:sp>
    </p:spTree>
    <p:extLst>
      <p:ext uri="{BB962C8B-B14F-4D97-AF65-F5344CB8AC3E}">
        <p14:creationId xmlns:p14="http://schemas.microsoft.com/office/powerpoint/2010/main" val="3594380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Diplome, moja radost in moja žalost</a:t>
            </a:r>
            <a:endParaRPr lang="sl-SI" dirty="0"/>
          </a:p>
        </p:txBody>
      </p:sp>
      <p:pic>
        <p:nvPicPr>
          <p:cNvPr id="5" name="Slika 4"/>
          <p:cNvPicPr>
            <a:picLocks noChangeAspect="1"/>
          </p:cNvPicPr>
          <p:nvPr/>
        </p:nvPicPr>
        <p:blipFill>
          <a:blip r:embed="rId2"/>
          <a:stretch>
            <a:fillRect/>
          </a:stretch>
        </p:blipFill>
        <p:spPr>
          <a:xfrm>
            <a:off x="838200" y="1284288"/>
            <a:ext cx="8750300" cy="5000171"/>
          </a:xfrm>
          <a:prstGeom prst="rect">
            <a:avLst/>
          </a:prstGeom>
        </p:spPr>
      </p:pic>
    </p:spTree>
    <p:extLst>
      <p:ext uri="{BB962C8B-B14F-4D97-AF65-F5344CB8AC3E}">
        <p14:creationId xmlns:p14="http://schemas.microsoft.com/office/powerpoint/2010/main" val="2700694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Alojz </a:t>
            </a:r>
            <a:r>
              <a:rPr lang="sl-SI" dirty="0" smtClean="0"/>
              <a:t>Gradnik, digitalna nedostopnost pesnikovega opusa</a:t>
            </a:r>
            <a:endParaRPr lang="sl-SI" dirty="0"/>
          </a:p>
        </p:txBody>
      </p:sp>
      <p:pic>
        <p:nvPicPr>
          <p:cNvPr id="4" name="Označba mesta vsebine 3"/>
          <p:cNvPicPr>
            <a:picLocks noGrp="1" noChangeAspect="1"/>
          </p:cNvPicPr>
          <p:nvPr>
            <p:ph idx="1"/>
          </p:nvPr>
        </p:nvPicPr>
        <p:blipFill>
          <a:blip r:embed="rId2"/>
          <a:stretch>
            <a:fillRect/>
          </a:stretch>
        </p:blipFill>
        <p:spPr>
          <a:xfrm>
            <a:off x="2742404" y="1825624"/>
            <a:ext cx="7646196" cy="4960523"/>
          </a:xfrm>
          <a:prstGeom prst="rect">
            <a:avLst/>
          </a:prstGeom>
        </p:spPr>
      </p:pic>
    </p:spTree>
    <p:extLst>
      <p:ext uri="{BB962C8B-B14F-4D97-AF65-F5344CB8AC3E}">
        <p14:creationId xmlns:p14="http://schemas.microsoft.com/office/powerpoint/2010/main" val="1531296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3100" y="0"/>
            <a:ext cx="10515600" cy="1325563"/>
          </a:xfrm>
        </p:spPr>
        <p:txBody>
          <a:bodyPr/>
          <a:lstStyle/>
          <a:p>
            <a:r>
              <a:rPr lang="sl-SI" dirty="0" smtClean="0"/>
              <a:t>Alojz Gradnik: Žrtvam v Laškem</a:t>
            </a:r>
            <a:endParaRPr lang="sl-SI" dirty="0"/>
          </a:p>
        </p:txBody>
      </p:sp>
      <p:pic>
        <p:nvPicPr>
          <p:cNvPr id="4" name="Označba mesta vsebine 3"/>
          <p:cNvPicPr>
            <a:picLocks noGrp="1" noChangeAspect="1"/>
          </p:cNvPicPr>
          <p:nvPr>
            <p:ph idx="1"/>
          </p:nvPr>
        </p:nvPicPr>
        <p:blipFill>
          <a:blip r:embed="rId2"/>
          <a:stretch>
            <a:fillRect/>
          </a:stretch>
        </p:blipFill>
        <p:spPr>
          <a:xfrm>
            <a:off x="333632" y="961137"/>
            <a:ext cx="7317573" cy="5007176"/>
          </a:xfrm>
          <a:prstGeom prst="rect">
            <a:avLst/>
          </a:prstGeom>
        </p:spPr>
      </p:pic>
      <p:sp>
        <p:nvSpPr>
          <p:cNvPr id="3" name="PoljeZBesedilom 2"/>
          <p:cNvSpPr txBox="1"/>
          <p:nvPr/>
        </p:nvSpPr>
        <p:spPr>
          <a:xfrm>
            <a:off x="8266671" y="5034033"/>
            <a:ext cx="3558746" cy="830997"/>
          </a:xfrm>
          <a:prstGeom prst="rect">
            <a:avLst/>
          </a:prstGeom>
          <a:noFill/>
        </p:spPr>
        <p:txBody>
          <a:bodyPr wrap="square" rtlCol="0">
            <a:spAutoFit/>
          </a:bodyPr>
          <a:lstStyle/>
          <a:p>
            <a:r>
              <a:rPr lang="sl-SI" sz="2400" dirty="0" smtClean="0"/>
              <a:t>Gradnikovi rokopisi so pogosto tipkopisi.</a:t>
            </a:r>
            <a:endParaRPr lang="sl-SI" sz="2400" dirty="0"/>
          </a:p>
        </p:txBody>
      </p:sp>
    </p:spTree>
    <p:extLst>
      <p:ext uri="{BB962C8B-B14F-4D97-AF65-F5344CB8AC3E}">
        <p14:creationId xmlns:p14="http://schemas.microsoft.com/office/powerpoint/2010/main" val="1400074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2300" y="0"/>
            <a:ext cx="10515600" cy="1325563"/>
          </a:xfrm>
        </p:spPr>
        <p:txBody>
          <a:bodyPr/>
          <a:lstStyle/>
          <a:p>
            <a:r>
              <a:rPr lang="sl-SI" dirty="0"/>
              <a:t>Alojz Gradnik: Žrtvam v </a:t>
            </a:r>
            <a:r>
              <a:rPr lang="sl-SI" dirty="0" smtClean="0"/>
              <a:t>Laškem; rokopis je bil vklesan v partizanski spomenik</a:t>
            </a:r>
            <a:endParaRPr lang="sl-SI" dirty="0"/>
          </a:p>
        </p:txBody>
      </p:sp>
      <p:pic>
        <p:nvPicPr>
          <p:cNvPr id="5" name="Označba mesta vsebine 4"/>
          <p:cNvPicPr>
            <a:picLocks noGrp="1" noChangeAspect="1"/>
          </p:cNvPicPr>
          <p:nvPr>
            <p:ph idx="1"/>
          </p:nvPr>
        </p:nvPicPr>
        <p:blipFill>
          <a:blip r:embed="rId2"/>
          <a:stretch>
            <a:fillRect/>
          </a:stretch>
        </p:blipFill>
        <p:spPr>
          <a:xfrm>
            <a:off x="290436" y="1433384"/>
            <a:ext cx="9041025" cy="5424615"/>
          </a:xfrm>
          <a:prstGeom prst="rect">
            <a:avLst/>
          </a:prstGeom>
        </p:spPr>
      </p:pic>
    </p:spTree>
    <p:extLst>
      <p:ext uri="{BB962C8B-B14F-4D97-AF65-F5344CB8AC3E}">
        <p14:creationId xmlns:p14="http://schemas.microsoft.com/office/powerpoint/2010/main" val="2778484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0"/>
            <a:ext cx="10515600" cy="1325563"/>
          </a:xfrm>
        </p:spPr>
        <p:txBody>
          <a:bodyPr/>
          <a:lstStyle/>
          <a:p>
            <a:r>
              <a:rPr lang="sl-SI" dirty="0" smtClean="0"/>
              <a:t>Korespondenca Boris Pahor – Marija Žagar</a:t>
            </a:r>
            <a:endParaRPr lang="sl-SI" dirty="0"/>
          </a:p>
        </p:txBody>
      </p:sp>
      <p:pic>
        <p:nvPicPr>
          <p:cNvPr id="4" name="Označba mesta vsebine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69534" y="1066800"/>
            <a:ext cx="8390466" cy="5690967"/>
          </a:xfrm>
          <a:prstGeom prst="rect">
            <a:avLst/>
          </a:prstGeom>
        </p:spPr>
      </p:pic>
    </p:spTree>
    <p:extLst>
      <p:ext uri="{BB962C8B-B14F-4D97-AF65-F5344CB8AC3E}">
        <p14:creationId xmlns:p14="http://schemas.microsoft.com/office/powerpoint/2010/main" val="2254005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0"/>
            <a:ext cx="10515600" cy="1325563"/>
          </a:xfrm>
        </p:spPr>
        <p:txBody>
          <a:bodyPr/>
          <a:lstStyle/>
          <a:p>
            <a:r>
              <a:rPr lang="sl-SI" dirty="0" smtClean="0"/>
              <a:t>Prešernov rokopis Dohtarja iz Clevelanda je spravljen na </a:t>
            </a:r>
            <a:r>
              <a:rPr lang="sl-SI" dirty="0" err="1" smtClean="0"/>
              <a:t>dLibu</a:t>
            </a:r>
            <a:r>
              <a:rPr lang="sl-SI" dirty="0" smtClean="0"/>
              <a:t> in v </a:t>
            </a:r>
            <a:r>
              <a:rPr lang="sl-SI" dirty="0" err="1" smtClean="0"/>
              <a:t>Wikimedijini</a:t>
            </a:r>
            <a:r>
              <a:rPr lang="sl-SI" dirty="0" smtClean="0"/>
              <a:t> Zbirki</a:t>
            </a:r>
            <a:endParaRPr lang="sl-SI" dirty="0"/>
          </a:p>
        </p:txBody>
      </p:sp>
      <p:pic>
        <p:nvPicPr>
          <p:cNvPr id="4" name="Označba mesta vsebine 3"/>
          <p:cNvPicPr>
            <a:picLocks noGrp="1" noChangeAspect="1"/>
          </p:cNvPicPr>
          <p:nvPr>
            <p:ph idx="1"/>
          </p:nvPr>
        </p:nvPicPr>
        <p:blipFill>
          <a:blip r:embed="rId2"/>
          <a:stretch>
            <a:fillRect/>
          </a:stretch>
        </p:blipFill>
        <p:spPr>
          <a:xfrm>
            <a:off x="1802268" y="1919941"/>
            <a:ext cx="6649754" cy="4938058"/>
          </a:xfrm>
          <a:prstGeom prst="rect">
            <a:avLst/>
          </a:prstGeom>
        </p:spPr>
      </p:pic>
    </p:spTree>
    <p:extLst>
      <p:ext uri="{BB962C8B-B14F-4D97-AF65-F5344CB8AC3E}">
        <p14:creationId xmlns:p14="http://schemas.microsoft.com/office/powerpoint/2010/main" val="289071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9352" y="0"/>
            <a:ext cx="10515600" cy="1325563"/>
          </a:xfrm>
        </p:spPr>
        <p:txBody>
          <a:bodyPr/>
          <a:lstStyle/>
          <a:p>
            <a:r>
              <a:rPr lang="sl-SI" dirty="0" smtClean="0"/>
              <a:t>Vzporedne variante Dohtarja na </a:t>
            </a:r>
            <a:r>
              <a:rPr lang="sl-SI" dirty="0" err="1" smtClean="0"/>
              <a:t>Wikiviru</a:t>
            </a:r>
            <a:endParaRPr lang="sl-SI" dirty="0"/>
          </a:p>
        </p:txBody>
      </p:sp>
      <p:pic>
        <p:nvPicPr>
          <p:cNvPr id="4" name="Označba mesta vsebine 3"/>
          <p:cNvPicPr>
            <a:picLocks noGrp="1" noChangeAspect="1"/>
          </p:cNvPicPr>
          <p:nvPr>
            <p:ph idx="1"/>
          </p:nvPr>
        </p:nvPicPr>
        <p:blipFill>
          <a:blip r:embed="rId2"/>
          <a:stretch>
            <a:fillRect/>
          </a:stretch>
        </p:blipFill>
        <p:spPr>
          <a:xfrm>
            <a:off x="781797" y="988542"/>
            <a:ext cx="10353156" cy="5869458"/>
          </a:xfrm>
          <a:prstGeom prst="rect">
            <a:avLst/>
          </a:prstGeom>
        </p:spPr>
      </p:pic>
    </p:spTree>
    <p:extLst>
      <p:ext uri="{BB962C8B-B14F-4D97-AF65-F5344CB8AC3E}">
        <p14:creationId xmlns:p14="http://schemas.microsoft.com/office/powerpoint/2010/main" val="303220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Dragi kolegi,</a:t>
            </a:r>
            <a:endParaRPr lang="sl-SI" dirty="0"/>
          </a:p>
        </p:txBody>
      </p:sp>
      <p:sp>
        <p:nvSpPr>
          <p:cNvPr id="3" name="Označba mesta vsebine 2"/>
          <p:cNvSpPr>
            <a:spLocks noGrp="1"/>
          </p:cNvSpPr>
          <p:nvPr>
            <p:ph idx="1"/>
          </p:nvPr>
        </p:nvSpPr>
        <p:spPr/>
        <p:txBody>
          <a:bodyPr/>
          <a:lstStyle/>
          <a:p>
            <a:r>
              <a:rPr lang="sl-SI" dirty="0" smtClean="0"/>
              <a:t>preslikajmo rokopise, ki jih imamo v lasti,</a:t>
            </a:r>
          </a:p>
          <a:p>
            <a:r>
              <a:rPr lang="sl-SI" dirty="0" smtClean="0"/>
              <a:t>postavimo slike na javno mesto in jih</a:t>
            </a:r>
          </a:p>
          <a:p>
            <a:r>
              <a:rPr lang="sl-SI" dirty="0" smtClean="0"/>
              <a:t>opremimo z licenco proste dostopnosti in uporabnosti.</a:t>
            </a:r>
          </a:p>
          <a:p>
            <a:endParaRPr lang="sl-SI" dirty="0" smtClean="0"/>
          </a:p>
          <a:p>
            <a:pPr marL="0" indent="0">
              <a:buNone/>
            </a:pPr>
            <a:r>
              <a:rPr lang="sl-SI" dirty="0" smtClean="0"/>
              <a:t>Tako bomo poskrbeli ne le za njihovo zanesljivo počivališče, ampak tudi za njihovo polno življenje. </a:t>
            </a:r>
            <a:endParaRPr lang="sl-SI" dirty="0"/>
          </a:p>
        </p:txBody>
      </p:sp>
    </p:spTree>
    <p:extLst>
      <p:ext uri="{BB962C8B-B14F-4D97-AF65-F5344CB8AC3E}">
        <p14:creationId xmlns:p14="http://schemas.microsoft.com/office/powerpoint/2010/main" val="37905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Digitalizacija rokopisov</a:t>
            </a:r>
            <a:endParaRPr lang="sl-SI" dirty="0"/>
          </a:p>
        </p:txBody>
      </p:sp>
      <p:sp>
        <p:nvSpPr>
          <p:cNvPr id="3" name="Označba mesta vsebine 2"/>
          <p:cNvSpPr>
            <a:spLocks noGrp="1"/>
          </p:cNvSpPr>
          <p:nvPr>
            <p:ph idx="1"/>
          </p:nvPr>
        </p:nvSpPr>
        <p:spPr/>
        <p:txBody>
          <a:bodyPr/>
          <a:lstStyle/>
          <a:p>
            <a:r>
              <a:rPr lang="sl-SI" dirty="0" smtClean="0"/>
              <a:t>cilj</a:t>
            </a:r>
            <a:r>
              <a:rPr lang="sl-SI" dirty="0" smtClean="0"/>
              <a:t>: varna hramba in lažji dostop</a:t>
            </a:r>
          </a:p>
          <a:p>
            <a:r>
              <a:rPr lang="sl-SI" dirty="0" smtClean="0"/>
              <a:t>p</a:t>
            </a:r>
            <a:r>
              <a:rPr lang="sl-SI" dirty="0" smtClean="0"/>
              <a:t>ravni </a:t>
            </a:r>
            <a:r>
              <a:rPr lang="sl-SI" dirty="0" smtClean="0"/>
              <a:t>okviri in ovire</a:t>
            </a:r>
          </a:p>
          <a:p>
            <a:r>
              <a:rPr lang="sl-SI" dirty="0"/>
              <a:t>s</a:t>
            </a:r>
            <a:r>
              <a:rPr lang="sl-SI" dirty="0" smtClean="0"/>
              <a:t>pletišča </a:t>
            </a:r>
            <a:r>
              <a:rPr lang="sl-SI" dirty="0" smtClean="0"/>
              <a:t>javnih inštitucij </a:t>
            </a:r>
            <a:r>
              <a:rPr lang="sl-SI" sz="2000" dirty="0" smtClean="0">
                <a:solidFill>
                  <a:schemeClr val="bg1">
                    <a:lumMod val="65000"/>
                  </a:schemeClr>
                </a:solidFill>
              </a:rPr>
              <a:t>(</a:t>
            </a:r>
            <a:r>
              <a:rPr lang="sl-SI" sz="2000" dirty="0" err="1" smtClean="0">
                <a:solidFill>
                  <a:schemeClr val="bg1">
                    <a:lumMod val="65000"/>
                  </a:schemeClr>
                </a:solidFill>
              </a:rPr>
              <a:t>dLib</a:t>
            </a:r>
            <a:r>
              <a:rPr lang="sl-SI" sz="2000" dirty="0" smtClean="0">
                <a:solidFill>
                  <a:schemeClr val="bg1">
                    <a:lumMod val="65000"/>
                  </a:schemeClr>
                </a:solidFill>
              </a:rPr>
              <a:t>) in </a:t>
            </a:r>
            <a:r>
              <a:rPr lang="sl-SI" sz="2000" dirty="0" err="1" smtClean="0">
                <a:solidFill>
                  <a:schemeClr val="bg1">
                    <a:lumMod val="65000"/>
                  </a:schemeClr>
                </a:solidFill>
              </a:rPr>
              <a:t>Wikimedia</a:t>
            </a:r>
            <a:r>
              <a:rPr lang="sl-SI" sz="2000" dirty="0" smtClean="0">
                <a:solidFill>
                  <a:schemeClr val="bg1">
                    <a:lumMod val="65000"/>
                  </a:schemeClr>
                </a:solidFill>
              </a:rPr>
              <a:t> (Wikipedija, </a:t>
            </a:r>
            <a:r>
              <a:rPr lang="sl-SI" sz="2000" dirty="0" err="1" smtClean="0">
                <a:solidFill>
                  <a:schemeClr val="bg1">
                    <a:lumMod val="65000"/>
                  </a:schemeClr>
                </a:solidFill>
              </a:rPr>
              <a:t>Wikivir</a:t>
            </a:r>
            <a:r>
              <a:rPr lang="sl-SI" sz="2000" dirty="0" smtClean="0">
                <a:solidFill>
                  <a:schemeClr val="bg1">
                    <a:lumMod val="65000"/>
                  </a:schemeClr>
                </a:solidFill>
              </a:rPr>
              <a:t>, </a:t>
            </a:r>
            <a:r>
              <a:rPr lang="sl-SI" sz="2000" dirty="0" err="1" smtClean="0">
                <a:solidFill>
                  <a:schemeClr val="bg1">
                    <a:lumMod val="65000"/>
                  </a:schemeClr>
                </a:solidFill>
              </a:rPr>
              <a:t>Commons</a:t>
            </a:r>
            <a:r>
              <a:rPr lang="sl-SI" sz="2000" dirty="0" smtClean="0">
                <a:solidFill>
                  <a:schemeClr val="bg1">
                    <a:lumMod val="65000"/>
                  </a:schemeClr>
                </a:solidFill>
              </a:rPr>
              <a:t>)</a:t>
            </a:r>
            <a:r>
              <a:rPr lang="sl-SI" dirty="0" smtClean="0"/>
              <a:t> </a:t>
            </a:r>
            <a:endParaRPr lang="sl-SI" dirty="0" smtClean="0"/>
          </a:p>
          <a:p>
            <a:r>
              <a:rPr lang="sl-SI" dirty="0"/>
              <a:t>p</a:t>
            </a:r>
            <a:r>
              <a:rPr lang="sl-SI" dirty="0" smtClean="0"/>
              <a:t>rimeri </a:t>
            </a:r>
            <a:r>
              <a:rPr lang="sl-SI" dirty="0" smtClean="0"/>
              <a:t>ravnanja z </a:t>
            </a:r>
            <a:r>
              <a:rPr lang="sl-SI" dirty="0" smtClean="0"/>
              <a:t>rokopisi </a:t>
            </a:r>
            <a:r>
              <a:rPr lang="sl-SI" sz="2000" dirty="0" smtClean="0">
                <a:solidFill>
                  <a:schemeClr val="bg1">
                    <a:lumMod val="65000"/>
                  </a:schemeClr>
                </a:solidFill>
              </a:rPr>
              <a:t>(Alojz Gradnik, Pesem gora 1943, diplome, korespondenca Pahor-Žagar, France Prešeren)</a:t>
            </a:r>
            <a:endParaRPr lang="sl-SI" sz="2000" dirty="0">
              <a:solidFill>
                <a:schemeClr val="bg1">
                  <a:lumMod val="65000"/>
                </a:schemeClr>
              </a:solidFill>
            </a:endParaRPr>
          </a:p>
        </p:txBody>
      </p:sp>
    </p:spTree>
    <p:extLst>
      <p:ext uri="{BB962C8B-B14F-4D97-AF65-F5344CB8AC3E}">
        <p14:creationId xmlns:p14="http://schemas.microsoft.com/office/powerpoint/2010/main" val="2793751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Predsodki</a:t>
            </a:r>
            <a:endParaRPr lang="sl-SI" dirty="0"/>
          </a:p>
        </p:txBody>
      </p:sp>
      <p:sp>
        <p:nvSpPr>
          <p:cNvPr id="3" name="Označba mesta vsebine 2"/>
          <p:cNvSpPr>
            <a:spLocks noGrp="1"/>
          </p:cNvSpPr>
          <p:nvPr>
            <p:ph idx="1"/>
          </p:nvPr>
        </p:nvSpPr>
        <p:spPr/>
        <p:txBody>
          <a:bodyPr/>
          <a:lstStyle/>
          <a:p>
            <a:pPr marL="514350" indent="-514350">
              <a:buFont typeface="+mj-lt"/>
              <a:buAutoNum type="arabicPeriod"/>
            </a:pPr>
            <a:r>
              <a:rPr lang="sl-SI" dirty="0" smtClean="0"/>
              <a:t>digitalni nosilci so nezanesljivi</a:t>
            </a:r>
          </a:p>
          <a:p>
            <a:pPr marL="514350" indent="-514350">
              <a:buFont typeface="+mj-lt"/>
              <a:buAutoNum type="arabicPeriod"/>
            </a:pPr>
            <a:r>
              <a:rPr lang="sl-SI" dirty="0" smtClean="0"/>
              <a:t>najtrajnejši bi bil zapis v kamen</a:t>
            </a:r>
            <a:endParaRPr lang="sl-SI" dirty="0"/>
          </a:p>
        </p:txBody>
      </p:sp>
    </p:spTree>
    <p:extLst>
      <p:ext uri="{BB962C8B-B14F-4D97-AF65-F5344CB8AC3E}">
        <p14:creationId xmlns:p14="http://schemas.microsoft.com/office/powerpoint/2010/main" val="346022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So digitalni nosilci res nezanesljivi?</a:t>
            </a:r>
            <a:endParaRPr lang="sl-SI" dirty="0"/>
          </a:p>
        </p:txBody>
      </p:sp>
      <p:sp>
        <p:nvSpPr>
          <p:cNvPr id="3" name="Označba mesta vsebine 2"/>
          <p:cNvSpPr>
            <a:spLocks noGrp="1"/>
          </p:cNvSpPr>
          <p:nvPr>
            <p:ph idx="1"/>
          </p:nvPr>
        </p:nvSpPr>
        <p:spPr/>
        <p:txBody>
          <a:bodyPr/>
          <a:lstStyle/>
          <a:p>
            <a:pPr marL="0" indent="0">
              <a:buNone/>
            </a:pPr>
            <a:r>
              <a:rPr lang="sl-SI" dirty="0" smtClean="0"/>
              <a:t>Zakaj pa je potem </a:t>
            </a:r>
            <a:r>
              <a:rPr lang="sl-SI" b="1" dirty="0" smtClean="0"/>
              <a:t>varnostna </a:t>
            </a:r>
            <a:r>
              <a:rPr lang="sl-SI" b="1" dirty="0"/>
              <a:t>kopija</a:t>
            </a:r>
            <a:r>
              <a:rPr lang="sl-SI" b="1" dirty="0" smtClean="0"/>
              <a:t> </a:t>
            </a:r>
            <a:r>
              <a:rPr lang="sl-SI" dirty="0" smtClean="0"/>
              <a:t>danes drugo ime za digitalno kopijo?</a:t>
            </a:r>
            <a:endParaRPr lang="sl-SI" dirty="0"/>
          </a:p>
        </p:txBody>
      </p:sp>
    </p:spTree>
    <p:extLst>
      <p:ext uri="{BB962C8B-B14F-4D97-AF65-F5344CB8AC3E}">
        <p14:creationId xmlns:p14="http://schemas.microsoft.com/office/powerpoint/2010/main" val="258361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Je zapis v kamen res tako trajen?</a:t>
            </a:r>
            <a:endParaRPr lang="sl-SI" dirty="0"/>
          </a:p>
        </p:txBody>
      </p:sp>
      <p:pic>
        <p:nvPicPr>
          <p:cNvPr id="4" name="Slika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919" y="2075935"/>
            <a:ext cx="5931244" cy="4448434"/>
          </a:xfrm>
          <a:prstGeom prst="rect">
            <a:avLst/>
          </a:prstGeom>
        </p:spPr>
      </p:pic>
      <p:sp>
        <p:nvSpPr>
          <p:cNvPr id="5" name="PoljeZBesedilom 4"/>
          <p:cNvSpPr txBox="1"/>
          <p:nvPr/>
        </p:nvSpPr>
        <p:spPr>
          <a:xfrm>
            <a:off x="6796217" y="2075935"/>
            <a:ext cx="5125994" cy="4524315"/>
          </a:xfrm>
          <a:prstGeom prst="rect">
            <a:avLst/>
          </a:prstGeom>
          <a:noFill/>
        </p:spPr>
        <p:txBody>
          <a:bodyPr wrap="square" rtlCol="0">
            <a:spAutoFit/>
          </a:bodyPr>
          <a:lstStyle/>
          <a:p>
            <a:r>
              <a:rPr lang="sl-SI" dirty="0"/>
              <a:t>Tukaj počiva </a:t>
            </a:r>
            <a:r>
              <a:rPr lang="sl-SI" dirty="0" smtClean="0"/>
              <a:t/>
            </a:r>
            <a:br>
              <a:rPr lang="sl-SI" dirty="0" smtClean="0"/>
            </a:br>
            <a:r>
              <a:rPr lang="sl-SI" dirty="0" smtClean="0"/>
              <a:t>gospod </a:t>
            </a:r>
            <a:br>
              <a:rPr lang="sl-SI" dirty="0" smtClean="0"/>
            </a:br>
            <a:r>
              <a:rPr lang="sl-SI" dirty="0" err="1" smtClean="0"/>
              <a:t>Lorenc</a:t>
            </a:r>
            <a:r>
              <a:rPr lang="sl-SI" dirty="0" smtClean="0"/>
              <a:t> </a:t>
            </a:r>
            <a:r>
              <a:rPr lang="sl-SI" dirty="0"/>
              <a:t>Kristan </a:t>
            </a:r>
            <a:r>
              <a:rPr lang="sl-SI" dirty="0" smtClean="0"/>
              <a:t/>
            </a:r>
            <a:br>
              <a:rPr lang="sl-SI" dirty="0" smtClean="0"/>
            </a:br>
            <a:r>
              <a:rPr lang="sl-SI" dirty="0" smtClean="0"/>
              <a:t>duhoven </a:t>
            </a:r>
            <a:r>
              <a:rPr lang="sl-SI" dirty="0"/>
              <a:t>goriške škofije. </a:t>
            </a:r>
            <a:r>
              <a:rPr lang="sl-SI" dirty="0" smtClean="0"/>
              <a:t/>
            </a:r>
            <a:br>
              <a:rPr lang="sl-SI" dirty="0" smtClean="0"/>
            </a:br>
            <a:r>
              <a:rPr lang="sl-SI" dirty="0" smtClean="0"/>
              <a:t>rojen </a:t>
            </a:r>
            <a:r>
              <a:rPr lang="sl-SI" dirty="0"/>
              <a:t>8. malega </a:t>
            </a:r>
            <a:r>
              <a:rPr lang="sl-SI" dirty="0" err="1"/>
              <a:t>serpana</a:t>
            </a:r>
            <a:r>
              <a:rPr lang="sl-SI" dirty="0"/>
              <a:t> 1799 </a:t>
            </a:r>
            <a:r>
              <a:rPr lang="sl-SI" dirty="0" smtClean="0"/>
              <a:t/>
            </a:r>
            <a:br>
              <a:rPr lang="sl-SI" dirty="0" smtClean="0"/>
            </a:br>
            <a:r>
              <a:rPr lang="sl-SI" dirty="0" err="1" smtClean="0"/>
              <a:t>umerl</a:t>
            </a:r>
            <a:r>
              <a:rPr lang="sl-SI" dirty="0" smtClean="0"/>
              <a:t> </a:t>
            </a:r>
            <a:r>
              <a:rPr lang="sl-SI" dirty="0"/>
              <a:t>9. </a:t>
            </a:r>
            <a:r>
              <a:rPr lang="sl-SI" dirty="0" smtClean="0"/>
              <a:t>vinotoka </a:t>
            </a:r>
            <a:r>
              <a:rPr lang="sl-SI" dirty="0"/>
              <a:t>1876 </a:t>
            </a:r>
            <a:r>
              <a:rPr lang="sl-SI" dirty="0" smtClean="0"/>
              <a:t/>
            </a:r>
            <a:br>
              <a:rPr lang="sl-SI" dirty="0" smtClean="0"/>
            </a:br>
            <a:r>
              <a:rPr lang="pl-PL" dirty="0"/>
              <a:t>v 77 letu svoje starosti.</a:t>
            </a:r>
            <a:r>
              <a:rPr lang="sl-SI" dirty="0" smtClean="0"/>
              <a:t/>
            </a:r>
            <a:br>
              <a:rPr lang="sl-SI" dirty="0" smtClean="0"/>
            </a:br>
            <a:r>
              <a:rPr lang="sl-SI" dirty="0" smtClean="0"/>
              <a:t>Naj </a:t>
            </a:r>
            <a:r>
              <a:rPr lang="sl-SI" dirty="0"/>
              <a:t>v miru </a:t>
            </a:r>
            <a:r>
              <a:rPr lang="sl-SI" dirty="0" smtClean="0"/>
              <a:t>počiva</a:t>
            </a:r>
          </a:p>
          <a:p>
            <a:endParaRPr lang="sl-SI" dirty="0"/>
          </a:p>
          <a:p>
            <a:endParaRPr lang="sl-SI" dirty="0" smtClean="0"/>
          </a:p>
          <a:p>
            <a:endParaRPr lang="sl-SI" dirty="0"/>
          </a:p>
          <a:p>
            <a:endParaRPr lang="sl-SI" dirty="0" smtClean="0"/>
          </a:p>
          <a:p>
            <a:endParaRPr lang="sl-SI" dirty="0"/>
          </a:p>
          <a:p>
            <a:r>
              <a:rPr lang="sl-SI" b="1" dirty="0" smtClean="0"/>
              <a:t>Datume na nagrobnikih pomagajo razbrati osmrtnice v časopisju, tiskano besedilo je torej trajnejše od vklesanega.</a:t>
            </a:r>
          </a:p>
        </p:txBody>
      </p:sp>
    </p:spTree>
    <p:extLst>
      <p:ext uri="{BB962C8B-B14F-4D97-AF65-F5344CB8AC3E}">
        <p14:creationId xmlns:p14="http://schemas.microsoft.com/office/powerpoint/2010/main" val="56563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Specifika </a:t>
            </a:r>
            <a:r>
              <a:rPr lang="sl-SI" dirty="0" smtClean="0"/>
              <a:t>medija rokopis</a:t>
            </a:r>
            <a:endParaRPr lang="sl-SI" dirty="0"/>
          </a:p>
        </p:txBody>
      </p:sp>
      <p:sp>
        <p:nvSpPr>
          <p:cNvPr id="3" name="Označba mesta vsebine 2"/>
          <p:cNvSpPr>
            <a:spLocks noGrp="1"/>
          </p:cNvSpPr>
          <p:nvPr>
            <p:ph idx="1"/>
          </p:nvPr>
        </p:nvSpPr>
        <p:spPr>
          <a:xfrm>
            <a:off x="838200" y="1825625"/>
            <a:ext cx="10653584" cy="4587532"/>
          </a:xfrm>
        </p:spPr>
        <p:txBody>
          <a:bodyPr>
            <a:normAutofit/>
          </a:bodyPr>
          <a:lstStyle/>
          <a:p>
            <a:r>
              <a:rPr lang="sl-SI" sz="3200" dirty="0" err="1" smtClean="0"/>
              <a:t>unikatnost</a:t>
            </a:r>
            <a:r>
              <a:rPr lang="sl-SI" sz="3200" dirty="0" smtClean="0"/>
              <a:t> </a:t>
            </a:r>
          </a:p>
          <a:p>
            <a:r>
              <a:rPr lang="sl-SI" sz="3200" dirty="0" smtClean="0"/>
              <a:t>omejen </a:t>
            </a:r>
            <a:r>
              <a:rPr lang="sl-SI" sz="3200" dirty="0"/>
              <a:t>recepcijski domet</a:t>
            </a:r>
            <a:endParaRPr lang="sl-SI" sz="3200" dirty="0" smtClean="0"/>
          </a:p>
          <a:p>
            <a:r>
              <a:rPr lang="sl-SI" sz="3200" dirty="0" smtClean="0"/>
              <a:t>starost </a:t>
            </a:r>
          </a:p>
          <a:p>
            <a:r>
              <a:rPr lang="sl-SI" sz="3200" dirty="0" smtClean="0"/>
              <a:t>zasebnost </a:t>
            </a:r>
          </a:p>
          <a:p>
            <a:r>
              <a:rPr lang="sl-SI" sz="3200" dirty="0" smtClean="0"/>
              <a:t>avtentičnost</a:t>
            </a:r>
            <a:endParaRPr lang="sl-SI" sz="3200" dirty="0" smtClean="0"/>
          </a:p>
        </p:txBody>
      </p:sp>
    </p:spTree>
    <p:extLst>
      <p:ext uri="{BB962C8B-B14F-4D97-AF65-F5344CB8AC3E}">
        <p14:creationId xmlns:p14="http://schemas.microsoft.com/office/powerpoint/2010/main" val="159714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Posledica digitalizacije …</a:t>
            </a:r>
            <a:endParaRPr lang="sl-SI" dirty="0"/>
          </a:p>
        </p:txBody>
      </p:sp>
      <p:sp>
        <p:nvSpPr>
          <p:cNvPr id="3" name="Označba mesta vsebine 2"/>
          <p:cNvSpPr>
            <a:spLocks noGrp="1"/>
          </p:cNvSpPr>
          <p:nvPr>
            <p:ph idx="1"/>
          </p:nvPr>
        </p:nvSpPr>
        <p:spPr/>
        <p:txBody>
          <a:bodyPr/>
          <a:lstStyle/>
          <a:p>
            <a:pPr marL="0" indent="0">
              <a:buNone/>
            </a:pPr>
            <a:r>
              <a:rPr lang="sl-SI" b="1" dirty="0" smtClean="0"/>
              <a:t>… je </a:t>
            </a:r>
            <a:r>
              <a:rPr lang="sl-SI" b="1" dirty="0"/>
              <a:t>izguba specifike rokopisa, z digitalizacijo se izgubi „</a:t>
            </a:r>
            <a:r>
              <a:rPr lang="sl-SI" b="1" dirty="0" err="1"/>
              <a:t>rokopisnost</a:t>
            </a:r>
            <a:r>
              <a:rPr lang="sl-SI" b="1" dirty="0"/>
              <a:t>“ rokopisa</a:t>
            </a:r>
            <a:r>
              <a:rPr lang="sl-SI" b="1" dirty="0" smtClean="0"/>
              <a:t>.</a:t>
            </a:r>
            <a:endParaRPr lang="sl-SI" b="1" dirty="0"/>
          </a:p>
        </p:txBody>
      </p:sp>
    </p:spTree>
    <p:extLst>
      <p:ext uri="{BB962C8B-B14F-4D97-AF65-F5344CB8AC3E}">
        <p14:creationId xmlns:p14="http://schemas.microsoft.com/office/powerpoint/2010/main" val="46096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Pravni okviri in ovire</a:t>
            </a:r>
          </a:p>
        </p:txBody>
      </p:sp>
      <p:sp>
        <p:nvSpPr>
          <p:cNvPr id="3" name="Označba mesta vsebine 2"/>
          <p:cNvSpPr>
            <a:spLocks noGrp="1"/>
          </p:cNvSpPr>
          <p:nvPr>
            <p:ph idx="1"/>
          </p:nvPr>
        </p:nvSpPr>
        <p:spPr/>
        <p:txBody>
          <a:bodyPr/>
          <a:lstStyle/>
          <a:p>
            <a:r>
              <a:rPr lang="sl-SI" dirty="0"/>
              <a:t>Zakon o avtorski in sorodnih pravicah (</a:t>
            </a:r>
            <a:r>
              <a:rPr lang="sl-SI" dirty="0">
                <a:hlinkClick r:id="rId2"/>
              </a:rPr>
              <a:t>ZASP</a:t>
            </a:r>
            <a:r>
              <a:rPr lang="sl-SI" dirty="0" smtClean="0"/>
              <a:t>)</a:t>
            </a:r>
          </a:p>
          <a:p>
            <a:r>
              <a:rPr lang="pl-PL" dirty="0"/>
              <a:t>Zakon o dostopu do informacij javnega značaja (</a:t>
            </a:r>
            <a:r>
              <a:rPr lang="pl-PL" dirty="0">
                <a:hlinkClick r:id="rId3"/>
              </a:rPr>
              <a:t>ZDIJZ</a:t>
            </a:r>
            <a:r>
              <a:rPr lang="pl-PL" dirty="0" smtClean="0"/>
              <a:t>)</a:t>
            </a:r>
          </a:p>
          <a:p>
            <a:r>
              <a:rPr lang="pl-PL" dirty="0"/>
              <a:t>Zakon o varstvu osebnih podatkov (</a:t>
            </a:r>
            <a:r>
              <a:rPr lang="pl-PL" dirty="0">
                <a:hlinkClick r:id="rId4"/>
              </a:rPr>
              <a:t>ZVOP</a:t>
            </a:r>
            <a:r>
              <a:rPr lang="pl-PL" dirty="0" smtClean="0"/>
              <a:t>)</a:t>
            </a:r>
          </a:p>
          <a:p>
            <a:r>
              <a:rPr lang="sl-SI" dirty="0"/>
              <a:t>Zakona o knjižničarstvu (</a:t>
            </a:r>
            <a:r>
              <a:rPr lang="sl-SI" dirty="0">
                <a:hlinkClick r:id="rId5"/>
              </a:rPr>
              <a:t>ZKnj</a:t>
            </a:r>
            <a:r>
              <a:rPr lang="sl-SI" dirty="0"/>
              <a:t>) </a:t>
            </a:r>
            <a:endParaRPr lang="sl-SI" dirty="0" smtClean="0"/>
          </a:p>
          <a:p>
            <a:r>
              <a:rPr lang="sl-SI" dirty="0"/>
              <a:t>Zakon o varstvu dokumentarnega in arhivskega gradiva ter arhivih (</a:t>
            </a:r>
            <a:r>
              <a:rPr lang="sl-SI" dirty="0">
                <a:hlinkClick r:id="rId6"/>
              </a:rPr>
              <a:t>ZVDAGA</a:t>
            </a:r>
            <a:r>
              <a:rPr lang="sl-SI" dirty="0" smtClean="0"/>
              <a:t>)</a:t>
            </a:r>
          </a:p>
          <a:p>
            <a:r>
              <a:rPr lang="sl-SI" dirty="0"/>
              <a:t>Zakona o varstvu kulturne dediščine (</a:t>
            </a:r>
            <a:r>
              <a:rPr lang="sl-SI" dirty="0">
                <a:hlinkClick r:id="rId7"/>
              </a:rPr>
              <a:t>ZVKD</a:t>
            </a:r>
            <a:r>
              <a:rPr lang="sl-SI" dirty="0"/>
              <a:t>)</a:t>
            </a:r>
          </a:p>
        </p:txBody>
      </p:sp>
    </p:spTree>
    <p:extLst>
      <p:ext uri="{BB962C8B-B14F-4D97-AF65-F5344CB8AC3E}">
        <p14:creationId xmlns:p14="http://schemas.microsoft.com/office/powerpoint/2010/main" val="184226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754</Words>
  <Application>Microsoft Office PowerPoint</Application>
  <PresentationFormat>Širokozaslonsko</PresentationFormat>
  <Paragraphs>97</Paragraphs>
  <Slides>28</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28</vt:i4>
      </vt:variant>
    </vt:vector>
  </HeadingPairs>
  <TitlesOfParts>
    <vt:vector size="32" baseType="lpstr">
      <vt:lpstr>Arial</vt:lpstr>
      <vt:lpstr>Calibri</vt:lpstr>
      <vt:lpstr>Calibri Light</vt:lpstr>
      <vt:lpstr>Officeova tema</vt:lpstr>
      <vt:lpstr>Digitalizacija rokopisov</vt:lpstr>
      <vt:lpstr>Prosojnica kar tako: konkurenta rokopis in tisk v angleščini</vt:lpstr>
      <vt:lpstr>Digitalizacija rokopisov</vt:lpstr>
      <vt:lpstr>Predsodki</vt:lpstr>
      <vt:lpstr>So digitalni nosilci res nezanesljivi?</vt:lpstr>
      <vt:lpstr>Je zapis v kamen res tako trajen?</vt:lpstr>
      <vt:lpstr>Specifika medija rokopis</vt:lpstr>
      <vt:lpstr>Posledica digitalizacije …</vt:lpstr>
      <vt:lpstr>Pravni okviri in ovire</vt:lpstr>
      <vt:lpstr>Zakon o avtorskih in sorodnih pravicah</vt:lpstr>
      <vt:lpstr>Zakon o avtorskih in sorodnih pravicah in Zakon o dostopu do informacij javnega značaja</vt:lpstr>
      <vt:lpstr>Zakon o varstvu kulturne dediščine</vt:lpstr>
      <vt:lpstr>Zloglasni 44. člen ZVKD</vt:lpstr>
      <vt:lpstr>Last dela : last materialnega nosilca dela</vt:lpstr>
      <vt:lpstr>Zakonodaja bi morala dobiti drugačno mentalno podlago: namesto zaščite in varovanja bi morala že v naslovu poudariti promocijo intelektualnih izdelkov in kulturne dediščine.  Licenco Copyright v javnih zavodih bi morali po zgledu Europeane nadomestiti z licenco Creative Commons. </vt:lpstr>
      <vt:lpstr>Kje vse so slovenski rokopisi</vt:lpstr>
      <vt:lpstr>Mimogrede: NRSS</vt:lpstr>
      <vt:lpstr>Rokopisi na spletiščih gibanja Wikimedia</vt:lpstr>
      <vt:lpstr>Primeri ravnanja z rokopisi</vt:lpstr>
      <vt:lpstr>Pesem gora, rokopis med tiskom in spletom </vt:lpstr>
      <vt:lpstr>Diplome, moja radost in moja žalost</vt:lpstr>
      <vt:lpstr>Alojz Gradnik, digitalna nedostopnost pesnikovega opusa</vt:lpstr>
      <vt:lpstr>Alojz Gradnik: Žrtvam v Laškem</vt:lpstr>
      <vt:lpstr>Alojz Gradnik: Žrtvam v Laškem; rokopis je bil vklesan v partizanski spomenik</vt:lpstr>
      <vt:lpstr>Korespondenca Boris Pahor – Marija Žagar</vt:lpstr>
      <vt:lpstr>Prešernov rokopis Dohtarja iz Clevelanda je spravljen na dLibu in v Wikimedijini Zbirki</vt:lpstr>
      <vt:lpstr>Vzporedne variante Dohtarja na Wikiviru</vt:lpstr>
      <vt:lpstr>Dragi kolegi,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in mediji</dc:title>
  <dc:creator>Hladnik, Miran</dc:creator>
  <cp:lastModifiedBy>Uporabnik sistema Windows</cp:lastModifiedBy>
  <cp:revision>54</cp:revision>
  <dcterms:created xsi:type="dcterms:W3CDTF">2017-10-11T14:08:58Z</dcterms:created>
  <dcterms:modified xsi:type="dcterms:W3CDTF">2017-11-16T21:11:16Z</dcterms:modified>
</cp:coreProperties>
</file>