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0" r:id="rId6"/>
    <p:sldId id="267" r:id="rId7"/>
    <p:sldId id="259" r:id="rId8"/>
    <p:sldId id="264" r:id="rId9"/>
    <p:sldId id="258" r:id="rId10"/>
    <p:sldId id="257" r:id="rId11"/>
    <p:sldId id="265" r:id="rId12"/>
    <p:sldId id="266"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4197E3C-896C-4F68-A69B-96CC6AC5E261}" type="datetimeFigureOut">
              <a:rPr lang="sl-SI" smtClean="0"/>
              <a:pPr/>
              <a:t>7.12.2015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4197E3C-896C-4F68-A69B-96CC6AC5E261}" type="datetimeFigureOut">
              <a:rPr lang="sl-SI" smtClean="0"/>
              <a:pPr/>
              <a:t>7.12.2015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4197E3C-896C-4F68-A69B-96CC6AC5E261}" type="datetimeFigureOut">
              <a:rPr lang="sl-SI" smtClean="0"/>
              <a:pPr/>
              <a:t>7.12.2015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4197E3C-896C-4F68-A69B-96CC6AC5E261}" type="datetimeFigureOut">
              <a:rPr lang="sl-SI" smtClean="0"/>
              <a:pPr/>
              <a:t>7.12.2015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4197E3C-896C-4F68-A69B-96CC6AC5E261}" type="datetimeFigureOut">
              <a:rPr lang="sl-SI" smtClean="0"/>
              <a:pPr/>
              <a:t>7.12.2015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4197E3C-896C-4F68-A69B-96CC6AC5E261}" type="datetimeFigureOut">
              <a:rPr lang="sl-SI" smtClean="0"/>
              <a:pPr/>
              <a:t>7.12.2015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4197E3C-896C-4F68-A69B-96CC6AC5E261}" type="datetimeFigureOut">
              <a:rPr lang="sl-SI" smtClean="0"/>
              <a:pPr/>
              <a:t>7.12.2015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4197E3C-896C-4F68-A69B-96CC6AC5E261}" type="datetimeFigureOut">
              <a:rPr lang="sl-SI" smtClean="0"/>
              <a:pPr/>
              <a:t>7.12.2015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4197E3C-896C-4F68-A69B-96CC6AC5E261}" type="datetimeFigureOut">
              <a:rPr lang="sl-SI" smtClean="0"/>
              <a:pPr/>
              <a:t>7.12.2015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4197E3C-896C-4F68-A69B-96CC6AC5E261}" type="datetimeFigureOut">
              <a:rPr lang="sl-SI" smtClean="0"/>
              <a:pPr/>
              <a:t>7.12.2015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4197E3C-896C-4F68-A69B-96CC6AC5E261}" type="datetimeFigureOut">
              <a:rPr lang="sl-SI" smtClean="0"/>
              <a:pPr/>
              <a:t>7.12.2015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C7C5B64-BC2E-49E8-A113-BD8A2698C7A4}"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97E3C-896C-4F68-A69B-96CC6AC5E261}" type="datetimeFigureOut">
              <a:rPr lang="sl-SI" smtClean="0"/>
              <a:pPr/>
              <a:t>7.12.2015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C5B64-BC2E-49E8-A113-BD8A2698C7A4}"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l.wikiversity.org/wiki/DLib_in_slovenska_knji%C5%BEevnos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lib.si/?URN=URN:NBN:SI:DOC-9J6DAFD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smtClean="0">
                <a:hlinkClick r:id="rId2"/>
              </a:rPr>
              <a:t>dLib in slovenska književnost</a:t>
            </a:r>
            <a:endParaRPr lang="sl-SI"/>
          </a:p>
        </p:txBody>
      </p:sp>
      <p:sp>
        <p:nvSpPr>
          <p:cNvPr id="3" name="Podnaslov 2"/>
          <p:cNvSpPr>
            <a:spLocks noGrp="1"/>
          </p:cNvSpPr>
          <p:nvPr>
            <p:ph type="subTitle" idx="1"/>
          </p:nvPr>
        </p:nvSpPr>
        <p:spPr>
          <a:xfrm>
            <a:off x="6300192" y="5661248"/>
            <a:ext cx="2304256" cy="432048"/>
          </a:xfrm>
        </p:spPr>
        <p:txBody>
          <a:bodyPr>
            <a:normAutofit fontScale="85000" lnSpcReduction="20000"/>
          </a:bodyPr>
          <a:lstStyle/>
          <a:p>
            <a:r>
              <a:rPr lang="sl-SI" smtClean="0"/>
              <a:t>Miran Hladnik</a:t>
            </a:r>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smtClean="0"/>
              <a:t>Želja 2: dLib Ngram Viewer?</a:t>
            </a:r>
            <a:endParaRPr lang="sl-SI"/>
          </a:p>
        </p:txBody>
      </p:sp>
      <p:pic>
        <p:nvPicPr>
          <p:cNvPr id="1027" name="Picture 3"/>
          <p:cNvPicPr>
            <a:picLocks noGrp="1" noChangeAspect="1" noChangeArrowheads="1"/>
          </p:cNvPicPr>
          <p:nvPr>
            <p:ph idx="1"/>
          </p:nvPr>
        </p:nvPicPr>
        <p:blipFill>
          <a:blip r:embed="rId2" cstate="screen"/>
          <a:srcRect/>
          <a:stretch>
            <a:fillRect/>
          </a:stretch>
        </p:blipFill>
        <p:spPr bwMode="auto">
          <a:xfrm>
            <a:off x="29373" y="1844824"/>
            <a:ext cx="9075653" cy="40324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Želja 3: ustreznejši predlogi za citiranje virov</a:t>
            </a:r>
            <a:endParaRPr lang="sl-SI"/>
          </a:p>
        </p:txBody>
      </p:sp>
      <p:pic>
        <p:nvPicPr>
          <p:cNvPr id="5122" name="Picture 2"/>
          <p:cNvPicPr>
            <a:picLocks noGrp="1" noChangeAspect="1" noChangeArrowheads="1"/>
          </p:cNvPicPr>
          <p:nvPr>
            <p:ph idx="1"/>
          </p:nvPr>
        </p:nvPicPr>
        <p:blipFill>
          <a:blip r:embed="rId2" cstate="screen"/>
          <a:srcRect/>
          <a:stretch>
            <a:fillRect/>
          </a:stretch>
        </p:blipFill>
        <p:spPr bwMode="auto">
          <a:xfrm>
            <a:off x="323528" y="1628800"/>
            <a:ext cx="8104853" cy="2251348"/>
          </a:xfrm>
          <a:prstGeom prst="rect">
            <a:avLst/>
          </a:prstGeom>
          <a:noFill/>
          <a:ln w="9525">
            <a:noFill/>
            <a:miter lim="800000"/>
            <a:headEnd/>
            <a:tailEnd/>
          </a:ln>
        </p:spPr>
      </p:pic>
      <p:sp>
        <p:nvSpPr>
          <p:cNvPr id="6" name="PoljeZBesedilom 5"/>
          <p:cNvSpPr txBox="1"/>
          <p:nvPr/>
        </p:nvSpPr>
        <p:spPr>
          <a:xfrm>
            <a:off x="611560" y="4581128"/>
            <a:ext cx="7992888" cy="369332"/>
          </a:xfrm>
          <a:prstGeom prst="rect">
            <a:avLst/>
          </a:prstGeom>
          <a:noFill/>
        </p:spPr>
        <p:txBody>
          <a:bodyPr wrap="square" rtlCol="0">
            <a:spAutoFit/>
          </a:bodyPr>
          <a:lstStyle/>
          <a:p>
            <a:r>
              <a:rPr lang="sl-SI" smtClean="0"/>
              <a:t>Oton Župančič. Osvoboditeljem. </a:t>
            </a:r>
            <a:r>
              <a:rPr lang="sl-SI" i="1" smtClean="0"/>
              <a:t>Sodobnost</a:t>
            </a:r>
            <a:r>
              <a:rPr lang="sl-SI" smtClean="0"/>
              <a:t> 28/5 (1980). 315</a:t>
            </a:r>
            <a:r>
              <a:rPr lang="sl-SI">
                <a:sym typeface="Symbol"/>
              </a:rPr>
              <a:t></a:t>
            </a:r>
            <a:r>
              <a:rPr lang="sl-SI" smtClean="0"/>
              <a:t>16. </a:t>
            </a:r>
            <a:r>
              <a:rPr lang="sl-SI" smtClean="0">
                <a:hlinkClick r:id="rId3"/>
              </a:rPr>
              <a:t>dLib</a:t>
            </a:r>
            <a:r>
              <a:rPr lang="sl-SI" smtClean="0"/>
              <a:t>. </a:t>
            </a:r>
            <a:endParaRPr lang="sl-SI"/>
          </a:p>
        </p:txBody>
      </p:sp>
      <p:cxnSp>
        <p:nvCxnSpPr>
          <p:cNvPr id="8" name="Raven konektor 7"/>
          <p:cNvCxnSpPr/>
          <p:nvPr/>
        </p:nvCxnSpPr>
        <p:spPr>
          <a:xfrm flipV="1">
            <a:off x="899592" y="1268760"/>
            <a:ext cx="6408712" cy="2376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35280" cy="5314602"/>
          </a:xfrm>
        </p:spPr>
        <p:txBody>
          <a:bodyPr>
            <a:normAutofit/>
          </a:bodyPr>
          <a:lstStyle/>
          <a:p>
            <a:r>
              <a:rPr lang="sl-SI" smtClean="0"/>
              <a:t>Sicer pa: Vse najboljše, dLib, in na mnoga leta!</a:t>
            </a:r>
            <a:br>
              <a:rPr lang="sl-SI" smtClean="0"/>
            </a:br>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Izvleček</a:t>
            </a:r>
            <a:endParaRPr lang="sl-SI"/>
          </a:p>
        </p:txBody>
      </p:sp>
      <p:sp>
        <p:nvSpPr>
          <p:cNvPr id="3" name="Ograda vsebine 2"/>
          <p:cNvSpPr>
            <a:spLocks noGrp="1"/>
          </p:cNvSpPr>
          <p:nvPr>
            <p:ph idx="1"/>
          </p:nvPr>
        </p:nvSpPr>
        <p:spPr/>
        <p:txBody>
          <a:bodyPr>
            <a:normAutofit fontScale="70000" lnSpcReduction="20000"/>
          </a:bodyPr>
          <a:lstStyle/>
          <a:p>
            <a:pPr indent="0">
              <a:buNone/>
            </a:pPr>
            <a:r>
              <a:rPr lang="sl-SI"/>
              <a:t>Digitalna knjižnica Slovenije je za slovensko literarno zgodovino nepogrešljivo orodje: je glavni vir repozitorija leposlovnih besedil na Wikiviru in izhodišče za pisanje biografskih gesel, gesel o literarnih delih in pojmih na Wikipediji. Literarno vedo je metodološko usmerila nazaj h gradivskemu raziskovanju. V zavest je priklicala doslej zanemarjeni distribucijski kanal, tj. feljtonske literarne objave v matičnem in ameriškoslovenskem prostoru, in s tem spremenila dojemanje slovenske književnosti po kriterijih izvirnosti, slovenskosti in literarnosti. Zadovoljni smo z odzivom dLiba na sporočila o napakah, ki jih evidentirajo uporabniki, in na uporabniške predloge za prednostno digitalizacijo. Za naprej pa želimo, da se, upoštevaje veljavno zakonodajo, sprosti dostop do tistega digitaliziranega gradiva, ki si ga trenutno lahko ogledujemo samo v NUK-u (v glavnem fotografskih reprodukcij umetnin), in navdušeni bi bili nad možnostjo vizualizacije zadetkov v obliki tabele ali grafa po zgledu Googlovega programa NgramViewer.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Implikacije dLiba</a:t>
            </a:r>
            <a:endParaRPr lang="sl-SI"/>
          </a:p>
        </p:txBody>
      </p:sp>
      <p:sp>
        <p:nvSpPr>
          <p:cNvPr id="3" name="Ograda vsebine 2"/>
          <p:cNvSpPr>
            <a:spLocks noGrp="1"/>
          </p:cNvSpPr>
          <p:nvPr>
            <p:ph idx="1"/>
          </p:nvPr>
        </p:nvSpPr>
        <p:spPr/>
        <p:txBody>
          <a:bodyPr/>
          <a:lstStyle/>
          <a:p>
            <a:r>
              <a:rPr lang="sl-SI" smtClean="0"/>
              <a:t>kultura se iz inštitucij seli v zasebni prostor</a:t>
            </a:r>
          </a:p>
          <a:p>
            <a:r>
              <a:rPr lang="sl-SI" smtClean="0"/>
              <a:t>do kulturne dediščine imamo pravico, torej naj bo zastonj</a:t>
            </a:r>
          </a:p>
          <a:p>
            <a:r>
              <a:rPr lang="sl-SI" smtClean="0"/>
              <a:t>od (občudujočega) ogledovanja &gt; k uporabi</a:t>
            </a:r>
          </a:p>
          <a:p>
            <a:endParaRPr 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Slovenist z dLiba črpa</a:t>
            </a:r>
            <a:endParaRPr lang="sl-SI"/>
          </a:p>
        </p:txBody>
      </p:sp>
      <p:sp>
        <p:nvSpPr>
          <p:cNvPr id="3" name="Ograda vsebine 2"/>
          <p:cNvSpPr>
            <a:spLocks noGrp="1"/>
          </p:cNvSpPr>
          <p:nvPr>
            <p:ph idx="1"/>
          </p:nvPr>
        </p:nvSpPr>
        <p:spPr/>
        <p:txBody>
          <a:bodyPr/>
          <a:lstStyle/>
          <a:p>
            <a:r>
              <a:rPr lang="sl-SI" smtClean="0"/>
              <a:t>besedje, terminologijo</a:t>
            </a:r>
          </a:p>
          <a:p>
            <a:r>
              <a:rPr lang="sl-SI" smtClean="0"/>
              <a:t>biografske in druge podatke o pisateljih</a:t>
            </a:r>
          </a:p>
          <a:p>
            <a:r>
              <a:rPr lang="sl-SI" smtClean="0"/>
              <a:t>ocene knjig</a:t>
            </a:r>
          </a:p>
          <a:p>
            <a:r>
              <a:rPr lang="sl-SI" smtClean="0"/>
              <a:t>informacije o lokalni zgodovini</a:t>
            </a:r>
          </a:p>
          <a:p>
            <a:r>
              <a:rPr lang="sl-SI" b="1" smtClean="0"/>
              <a:t>leposlovna besedila </a:t>
            </a:r>
            <a:r>
              <a:rPr lang="sl-SI" smtClean="0"/>
              <a:t>(za projekt Wikivir)</a:t>
            </a:r>
          </a:p>
          <a:p>
            <a:endParaRPr lang="sl-SI" smtClean="0"/>
          </a:p>
          <a:p>
            <a:endParaRPr lang="sl-S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Študentski projekt Wikivir: Slovenska leposlovna klasika se napaja pri dLibu</a:t>
            </a:r>
            <a:endParaRPr lang="sl-SI"/>
          </a:p>
        </p:txBody>
      </p:sp>
      <p:pic>
        <p:nvPicPr>
          <p:cNvPr id="4098" name="Picture 2"/>
          <p:cNvPicPr>
            <a:picLocks noGrp="1" noChangeAspect="1" noChangeArrowheads="1"/>
          </p:cNvPicPr>
          <p:nvPr>
            <p:ph idx="1"/>
          </p:nvPr>
        </p:nvPicPr>
        <p:blipFill>
          <a:blip r:embed="rId2" cstate="screen"/>
          <a:srcRect/>
          <a:stretch>
            <a:fillRect/>
          </a:stretch>
        </p:blipFill>
        <p:spPr bwMode="auto">
          <a:xfrm>
            <a:off x="179511" y="1600200"/>
            <a:ext cx="8799609" cy="49497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Diplomske naloge pripravijo bibliografijo</a:t>
            </a:r>
            <a:endParaRPr lang="sl-SI"/>
          </a:p>
        </p:txBody>
      </p:sp>
      <p:pic>
        <p:nvPicPr>
          <p:cNvPr id="6146" name="Picture 2"/>
          <p:cNvPicPr>
            <a:picLocks noGrp="1" noChangeAspect="1" noChangeArrowheads="1"/>
          </p:cNvPicPr>
          <p:nvPr>
            <p:ph idx="1"/>
          </p:nvPr>
        </p:nvPicPr>
        <p:blipFill>
          <a:blip r:embed="rId2" cstate="screen"/>
          <a:srcRect/>
          <a:stretch>
            <a:fillRect/>
          </a:stretch>
        </p:blipFill>
        <p:spPr bwMode="auto">
          <a:xfrm>
            <a:off x="222610" y="1354408"/>
            <a:ext cx="8237821" cy="53149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dLib &gt; Wikivir</a:t>
            </a:r>
            <a:endParaRPr lang="sl-SI"/>
          </a:p>
        </p:txBody>
      </p:sp>
      <p:pic>
        <p:nvPicPr>
          <p:cNvPr id="3074" name="Picture 2"/>
          <p:cNvPicPr>
            <a:picLocks noGrp="1" noChangeAspect="1" noChangeArrowheads="1"/>
          </p:cNvPicPr>
          <p:nvPr>
            <p:ph idx="1"/>
          </p:nvPr>
        </p:nvPicPr>
        <p:blipFill>
          <a:blip r:embed="rId2" cstate="screen"/>
          <a:srcRect/>
          <a:stretch>
            <a:fillRect/>
          </a:stretch>
        </p:blipFill>
        <p:spPr bwMode="auto">
          <a:xfrm>
            <a:off x="95295" y="1600200"/>
            <a:ext cx="8883826" cy="49971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Prelomna spoznanja</a:t>
            </a:r>
            <a:endParaRPr lang="sl-SI"/>
          </a:p>
        </p:txBody>
      </p:sp>
      <p:sp>
        <p:nvSpPr>
          <p:cNvPr id="3" name="Ograda vsebine 2"/>
          <p:cNvSpPr>
            <a:spLocks noGrp="1"/>
          </p:cNvSpPr>
          <p:nvPr>
            <p:ph idx="1"/>
          </p:nvPr>
        </p:nvSpPr>
        <p:spPr/>
        <p:txBody>
          <a:bodyPr/>
          <a:lstStyle/>
          <a:p>
            <a:r>
              <a:rPr lang="sl-SI" smtClean="0"/>
              <a:t>zavest o količini leposlovja</a:t>
            </a:r>
          </a:p>
          <a:p>
            <a:r>
              <a:rPr lang="sl-SI" smtClean="0"/>
              <a:t>vrnitev k virom</a:t>
            </a:r>
          </a:p>
          <a:p>
            <a:r>
              <a:rPr lang="sl-SI" smtClean="0"/>
              <a:t>objave v dnevnem tisku</a:t>
            </a:r>
          </a:p>
          <a:p>
            <a:r>
              <a:rPr lang="sl-SI" smtClean="0"/>
              <a:t>časniki v ZDA</a:t>
            </a:r>
          </a:p>
          <a:p>
            <a:r>
              <a:rPr lang="sl-SI" smtClean="0"/>
              <a:t>zakaj sploh izločati »slabe tekste«?</a:t>
            </a:r>
          </a:p>
          <a:p>
            <a:r>
              <a:rPr lang="sl-SI" smtClean="0"/>
              <a:t>zakaj sploh ločevati med izvirnim in prevedenim, literarnim in neliterarnim?</a:t>
            </a:r>
            <a:endParaRPr 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Želja 1: sprostitev zaščitenega gradiva</a:t>
            </a:r>
            <a:endParaRPr lang="sl-SI"/>
          </a:p>
        </p:txBody>
      </p:sp>
      <p:pic>
        <p:nvPicPr>
          <p:cNvPr id="2050" name="Picture 2"/>
          <p:cNvPicPr>
            <a:picLocks noGrp="1" noChangeAspect="1" noChangeArrowheads="1"/>
          </p:cNvPicPr>
          <p:nvPr>
            <p:ph idx="1"/>
          </p:nvPr>
        </p:nvPicPr>
        <p:blipFill>
          <a:blip r:embed="rId2" cstate="screen"/>
          <a:srcRect/>
          <a:stretch>
            <a:fillRect/>
          </a:stretch>
        </p:blipFill>
        <p:spPr bwMode="auto">
          <a:xfrm>
            <a:off x="957249" y="1600200"/>
            <a:ext cx="7229501"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321</Words>
  <Application>Microsoft Office PowerPoint</Application>
  <PresentationFormat>Diaprojekcija na zaslonu (4:3)</PresentationFormat>
  <Paragraphs>29</Paragraphs>
  <Slides>12</Slides>
  <Notes>0</Notes>
  <HiddenSlides>0</HiddenSlides>
  <MMClips>0</MMClips>
  <ScaleCrop>false</ScaleCrop>
  <HeadingPairs>
    <vt:vector size="4" baseType="variant">
      <vt:variant>
        <vt:lpstr>Tema</vt:lpstr>
      </vt:variant>
      <vt:variant>
        <vt:i4>1</vt:i4>
      </vt:variant>
      <vt:variant>
        <vt:lpstr>Naslovi diapozitivov</vt:lpstr>
      </vt:variant>
      <vt:variant>
        <vt:i4>12</vt:i4>
      </vt:variant>
    </vt:vector>
  </HeadingPairs>
  <TitlesOfParts>
    <vt:vector size="13" baseType="lpstr">
      <vt:lpstr>Officeova tema</vt:lpstr>
      <vt:lpstr>dLib in slovenska književnost</vt:lpstr>
      <vt:lpstr>Izvleček</vt:lpstr>
      <vt:lpstr>Implikacije dLiba</vt:lpstr>
      <vt:lpstr>Slovenist z dLiba črpa</vt:lpstr>
      <vt:lpstr>Študentski projekt Wikivir: Slovenska leposlovna klasika se napaja pri dLibu</vt:lpstr>
      <vt:lpstr>Diplomske naloge pripravijo bibliografijo</vt:lpstr>
      <vt:lpstr>dLib &gt; Wikivir</vt:lpstr>
      <vt:lpstr>Prelomna spoznanja</vt:lpstr>
      <vt:lpstr>Želja 1: sprostitev zaščitenega gradiva</vt:lpstr>
      <vt:lpstr>Želja 2: dLib Ngram Viewer?</vt:lpstr>
      <vt:lpstr>Želja 3: ustreznejši predlogi za citiranje virov</vt:lpstr>
      <vt:lpstr>Sicer pa: Vse najboljše, dLib, in na mnoga leta!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dLib in slovenska književnost</dc:title>
  <dc:creator>Rec.</dc:creator>
  <cp:lastModifiedBy>Rec.</cp:lastModifiedBy>
  <cp:revision>3</cp:revision>
  <dcterms:created xsi:type="dcterms:W3CDTF">2015-12-02T05:52:40Z</dcterms:created>
  <dcterms:modified xsi:type="dcterms:W3CDTF">2015-12-07T17:50:12Z</dcterms:modified>
</cp:coreProperties>
</file>