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3"/>
  </p:handoutMasterIdLst>
  <p:sldIdLst>
    <p:sldId id="256" r:id="rId2"/>
    <p:sldId id="281" r:id="rId3"/>
    <p:sldId id="282" r:id="rId4"/>
    <p:sldId id="257" r:id="rId5"/>
    <p:sldId id="290" r:id="rId6"/>
    <p:sldId id="292" r:id="rId7"/>
    <p:sldId id="258" r:id="rId8"/>
    <p:sldId id="261" r:id="rId9"/>
    <p:sldId id="259" r:id="rId10"/>
    <p:sldId id="260" r:id="rId11"/>
    <p:sldId id="262" r:id="rId12"/>
    <p:sldId id="263" r:id="rId13"/>
    <p:sldId id="283" r:id="rId14"/>
    <p:sldId id="291" r:id="rId15"/>
    <p:sldId id="272" r:id="rId16"/>
    <p:sldId id="293" r:id="rId17"/>
    <p:sldId id="284" r:id="rId18"/>
    <p:sldId id="285" r:id="rId19"/>
    <p:sldId id="294" r:id="rId20"/>
    <p:sldId id="276" r:id="rId21"/>
    <p:sldId id="295" r:id="rId22"/>
    <p:sldId id="278" r:id="rId23"/>
    <p:sldId id="286" r:id="rId24"/>
    <p:sldId id="265" r:id="rId25"/>
    <p:sldId id="271" r:id="rId26"/>
    <p:sldId id="274" r:id="rId27"/>
    <p:sldId id="270" r:id="rId28"/>
    <p:sldId id="269" r:id="rId29"/>
    <p:sldId id="296" r:id="rId30"/>
    <p:sldId id="298" r:id="rId31"/>
    <p:sldId id="279" r:id="rId32"/>
    <p:sldId id="287" r:id="rId33"/>
    <p:sldId id="297" r:id="rId34"/>
    <p:sldId id="288" r:id="rId35"/>
    <p:sldId id="273" r:id="rId36"/>
    <p:sldId id="268" r:id="rId37"/>
    <p:sldId id="267" r:id="rId38"/>
    <p:sldId id="277" r:id="rId39"/>
    <p:sldId id="280" r:id="rId40"/>
    <p:sldId id="299" r:id="rId41"/>
    <p:sldId id="289" r:id="rId4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7BA84-CE48-4138-B243-18453B957F5D}" type="datetimeFigureOut">
              <a:rPr lang="sl-SI" smtClean="0"/>
              <a:t>6.12.2021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EFD41-3D7E-4381-9F15-DDC8147534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7576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4D47D-20CC-42D5-9CAF-E0A25982ACDB}" type="datetimeFigureOut">
              <a:rPr lang="sl-SI" smtClean="0"/>
              <a:pPr/>
              <a:t>6.12.2021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63C9-81CA-49CE-ADF5-98E7EF88037E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lib.si/?URN=URN:NBN:SI:DOC-LZXDVHGK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Vključevanje drugega in drugačnega v slovensko literarno zgodovino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436096" y="5877272"/>
            <a:ext cx="3200400" cy="625624"/>
          </a:xfrm>
        </p:spPr>
        <p:txBody>
          <a:bodyPr/>
          <a:lstStyle/>
          <a:p>
            <a:r>
              <a:rPr lang="sl-SI" smtClean="0"/>
              <a:t>Miran Hladnik</a:t>
            </a:r>
            <a:endParaRPr lang="sl-S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tolerance : intolerance</a:t>
            </a:r>
            <a:endParaRPr lang="sl-SI"/>
          </a:p>
        </p:txBody>
      </p:sp>
      <p:pic>
        <p:nvPicPr>
          <p:cNvPr id="4" name="Ograda vsebine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772816"/>
            <a:ext cx="843528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diversity : uniformity</a:t>
            </a:r>
            <a:endParaRPr lang="sl-SI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2210006"/>
            <a:ext cx="8435280" cy="438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multicultural : monocultural</a:t>
            </a:r>
            <a:endParaRPr lang="sl-SI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772816"/>
            <a:ext cx="8130327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mtClean="0"/>
              <a:t>Slovenski primeri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mtClean="0">
                <a:solidFill>
                  <a:srgbClr val="00B050"/>
                </a:solidFill>
              </a:rPr>
              <a:t>toleranca 5949 </a:t>
            </a:r>
            <a:r>
              <a:rPr lang="sl-SI" smtClean="0"/>
              <a:t>: netoleranca 334</a:t>
            </a:r>
          </a:p>
          <a:p>
            <a:r>
              <a:rPr lang="sl-SI" smtClean="0">
                <a:solidFill>
                  <a:srgbClr val="00B050"/>
                </a:solidFill>
              </a:rPr>
              <a:t>toleranten 2446 </a:t>
            </a:r>
            <a:r>
              <a:rPr lang="sl-SI" smtClean="0"/>
              <a:t>: netoleranten 516</a:t>
            </a:r>
          </a:p>
          <a:p>
            <a:r>
              <a:rPr lang="nn-NO" smtClean="0">
                <a:solidFill>
                  <a:srgbClr val="00B050"/>
                </a:solidFill>
              </a:rPr>
              <a:t>multikulturen 1871 </a:t>
            </a:r>
            <a:r>
              <a:rPr lang="nn-NO" smtClean="0"/>
              <a:t>: monokulturen 200 </a:t>
            </a:r>
            <a:endParaRPr lang="sl-SI" smtClean="0"/>
          </a:p>
          <a:p>
            <a:pPr>
              <a:buNone/>
            </a:pPr>
            <a:endParaRPr lang="sl-SI" smtClean="0"/>
          </a:p>
          <a:p>
            <a:pPr>
              <a:buNone/>
            </a:pPr>
            <a:r>
              <a:rPr lang="sl-SI" smtClean="0"/>
              <a:t>Toda:</a:t>
            </a:r>
          </a:p>
          <a:p>
            <a:r>
              <a:rPr lang="nn-NO" smtClean="0"/>
              <a:t>altruizem 839 : </a:t>
            </a:r>
            <a:r>
              <a:rPr lang="nn-NO" smtClean="0">
                <a:solidFill>
                  <a:srgbClr val="00B0F0"/>
                </a:solidFill>
              </a:rPr>
              <a:t>egoizem</a:t>
            </a:r>
            <a:r>
              <a:rPr lang="sl-SI" smtClean="0">
                <a:solidFill>
                  <a:srgbClr val="00B0F0"/>
                </a:solidFill>
              </a:rPr>
              <a:t> 2330 </a:t>
            </a:r>
          </a:p>
          <a:p>
            <a:r>
              <a:rPr lang="sl-SI" smtClean="0"/>
              <a:t>strpnost 179.000 : </a:t>
            </a:r>
            <a:r>
              <a:rPr lang="sl-SI" smtClean="0">
                <a:solidFill>
                  <a:srgbClr val="00B0F0"/>
                </a:solidFill>
              </a:rPr>
              <a:t>nestrpnost 230.000</a:t>
            </a:r>
            <a:endParaRPr lang="sl-SI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Sorodni in sinonimni pojmi</a:t>
            </a:r>
            <a:endParaRPr lang="sl-SI" dirty="0"/>
          </a:p>
        </p:txBody>
      </p:sp>
      <p:sp>
        <p:nvSpPr>
          <p:cNvPr id="5" name="Označba mesta vsebine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l-SI" dirty="0" smtClean="0">
                <a:solidFill>
                  <a:srgbClr val="00B050"/>
                </a:solidFill>
              </a:rPr>
              <a:t>alternativnost</a:t>
            </a:r>
          </a:p>
          <a:p>
            <a:r>
              <a:rPr lang="sl-SI" dirty="0">
                <a:solidFill>
                  <a:srgbClr val="00B050"/>
                </a:solidFill>
              </a:rPr>
              <a:t>r</a:t>
            </a:r>
            <a:r>
              <a:rPr lang="sl-SI" dirty="0" smtClean="0">
                <a:solidFill>
                  <a:srgbClr val="00B050"/>
                </a:solidFill>
              </a:rPr>
              <a:t>azličnost</a:t>
            </a:r>
          </a:p>
          <a:p>
            <a:r>
              <a:rPr lang="sl-SI" dirty="0">
                <a:solidFill>
                  <a:srgbClr val="00B050"/>
                </a:solidFill>
              </a:rPr>
              <a:t>r</a:t>
            </a:r>
            <a:r>
              <a:rPr lang="sl-SI" dirty="0" smtClean="0">
                <a:solidFill>
                  <a:srgbClr val="00B050"/>
                </a:solidFill>
              </a:rPr>
              <a:t>aznolikost</a:t>
            </a:r>
          </a:p>
          <a:p>
            <a:r>
              <a:rPr lang="sl-SI" dirty="0">
                <a:solidFill>
                  <a:srgbClr val="00B050"/>
                </a:solidFill>
              </a:rPr>
              <a:t>r</a:t>
            </a:r>
            <a:r>
              <a:rPr lang="sl-SI" dirty="0" smtClean="0">
                <a:solidFill>
                  <a:srgbClr val="00B050"/>
                </a:solidFill>
              </a:rPr>
              <a:t>aznorodnost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heterogenost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raznoterost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mnogovrstnost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pestrost</a:t>
            </a:r>
            <a:endParaRPr lang="sl-SI" dirty="0">
              <a:solidFill>
                <a:srgbClr val="00B050"/>
              </a:solidFill>
            </a:endParaRPr>
          </a:p>
          <a:p>
            <a:r>
              <a:rPr lang="sl-SI" dirty="0" err="1" smtClean="0">
                <a:solidFill>
                  <a:srgbClr val="00B050"/>
                </a:solidFill>
              </a:rPr>
              <a:t>diverziteta</a:t>
            </a:r>
            <a:endParaRPr lang="sl-SI" dirty="0" smtClean="0">
              <a:solidFill>
                <a:srgbClr val="00B050"/>
              </a:solidFill>
            </a:endParaRPr>
          </a:p>
          <a:p>
            <a:r>
              <a:rPr lang="sl-SI" dirty="0" smtClean="0">
                <a:solidFill>
                  <a:srgbClr val="00B050"/>
                </a:solidFill>
              </a:rPr>
              <a:t>multikulturnost</a:t>
            </a:r>
          </a:p>
          <a:p>
            <a:r>
              <a:rPr lang="sl-SI" dirty="0" err="1" smtClean="0">
                <a:solidFill>
                  <a:srgbClr val="00B050"/>
                </a:solidFill>
              </a:rPr>
              <a:t>interkulturna</a:t>
            </a:r>
            <a:r>
              <a:rPr lang="sl-SI" dirty="0" smtClean="0">
                <a:solidFill>
                  <a:srgbClr val="00B050"/>
                </a:solidFill>
              </a:rPr>
              <a:t> komunikacija</a:t>
            </a:r>
          </a:p>
          <a:p>
            <a:r>
              <a:rPr lang="sl-SI" dirty="0">
                <a:solidFill>
                  <a:srgbClr val="00B050"/>
                </a:solidFill>
              </a:rPr>
              <a:t>s</a:t>
            </a:r>
            <a:r>
              <a:rPr lang="sl-SI" dirty="0" smtClean="0">
                <a:solidFill>
                  <a:srgbClr val="00B050"/>
                </a:solidFill>
              </a:rPr>
              <a:t>olidarnost</a:t>
            </a:r>
          </a:p>
          <a:p>
            <a:r>
              <a:rPr lang="sl-SI" dirty="0">
                <a:solidFill>
                  <a:srgbClr val="00B050"/>
                </a:solidFill>
              </a:rPr>
              <a:t>s</a:t>
            </a:r>
            <a:r>
              <a:rPr lang="sl-SI" dirty="0" smtClean="0">
                <a:solidFill>
                  <a:srgbClr val="00B050"/>
                </a:solidFill>
              </a:rPr>
              <a:t>trpnost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toleranca</a:t>
            </a:r>
            <a:endParaRPr lang="sl-SI" dirty="0">
              <a:solidFill>
                <a:srgbClr val="00B050"/>
              </a:solidFill>
            </a:endParaRPr>
          </a:p>
        </p:txBody>
      </p:sp>
      <p:sp>
        <p:nvSpPr>
          <p:cNvPr id="6" name="Označba mesta vsebine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l-SI" dirty="0">
                <a:solidFill>
                  <a:schemeClr val="accent1"/>
                </a:solidFill>
              </a:rPr>
              <a:t>i</a:t>
            </a:r>
            <a:r>
              <a:rPr lang="sl-SI" dirty="0" smtClean="0">
                <a:solidFill>
                  <a:schemeClr val="accent1"/>
                </a:solidFill>
              </a:rPr>
              <a:t>dentiteta</a:t>
            </a:r>
          </a:p>
          <a:p>
            <a:r>
              <a:rPr lang="sl-SI" dirty="0">
                <a:solidFill>
                  <a:schemeClr val="accent1"/>
                </a:solidFill>
              </a:rPr>
              <a:t>i</a:t>
            </a:r>
            <a:r>
              <a:rPr lang="sl-SI" dirty="0" smtClean="0">
                <a:solidFill>
                  <a:schemeClr val="accent1"/>
                </a:solidFill>
              </a:rPr>
              <a:t>stost (</a:t>
            </a:r>
            <a:r>
              <a:rPr lang="sl-SI" dirty="0" err="1" smtClean="0">
                <a:solidFill>
                  <a:schemeClr val="accent1"/>
                </a:solidFill>
              </a:rPr>
              <a:t>sameness</a:t>
            </a:r>
            <a:r>
              <a:rPr lang="sl-SI" dirty="0" smtClean="0">
                <a:solidFill>
                  <a:schemeClr val="accent1"/>
                </a:solidFill>
              </a:rPr>
              <a:t>)</a:t>
            </a:r>
          </a:p>
          <a:p>
            <a:r>
              <a:rPr lang="sl-SI" dirty="0">
                <a:solidFill>
                  <a:schemeClr val="accent1"/>
                </a:solidFill>
              </a:rPr>
              <a:t>e</a:t>
            </a:r>
            <a:r>
              <a:rPr lang="sl-SI" dirty="0" smtClean="0">
                <a:solidFill>
                  <a:schemeClr val="accent1"/>
                </a:solidFill>
              </a:rPr>
              <a:t>go</a:t>
            </a:r>
          </a:p>
          <a:p>
            <a:r>
              <a:rPr lang="sl-SI" dirty="0" smtClean="0">
                <a:solidFill>
                  <a:schemeClr val="accent1"/>
                </a:solidFill>
              </a:rPr>
              <a:t>jaz(</a:t>
            </a:r>
            <a:r>
              <a:rPr lang="sl-SI" dirty="0" err="1" smtClean="0">
                <a:solidFill>
                  <a:schemeClr val="accent1"/>
                </a:solidFill>
              </a:rPr>
              <a:t>self</a:t>
            </a:r>
            <a:r>
              <a:rPr lang="sl-SI" dirty="0" smtClean="0">
                <a:solidFill>
                  <a:schemeClr val="accent1"/>
                </a:solidFill>
              </a:rPr>
              <a:t>)</a:t>
            </a:r>
          </a:p>
          <a:p>
            <a:r>
              <a:rPr lang="sl-SI" dirty="0" smtClean="0">
                <a:solidFill>
                  <a:schemeClr val="accent1"/>
                </a:solidFill>
              </a:rPr>
              <a:t>pripadnost</a:t>
            </a:r>
            <a:endParaRPr lang="sl-SI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88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Kako razumem konkurenčne pojme</a:t>
            </a:r>
            <a:endParaRPr lang="sl-SI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457200" y="2747064"/>
            <a:ext cx="8229600" cy="223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Raven puščični konektor 3"/>
          <p:cNvCxnSpPr/>
          <p:nvPr/>
        </p:nvCxnSpPr>
        <p:spPr>
          <a:xfrm>
            <a:off x="1403648" y="3140968"/>
            <a:ext cx="648072" cy="9361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Primeri različnosti in raznolikosti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Različno (+/-)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sz="half" idx="2"/>
          </p:nvPr>
        </p:nvSpPr>
        <p:spPr>
          <a:xfrm>
            <a:off x="457200" y="2564903"/>
            <a:ext cx="4040188" cy="3561259"/>
          </a:xfrm>
        </p:spPr>
        <p:txBody>
          <a:bodyPr/>
          <a:lstStyle/>
          <a:p>
            <a:r>
              <a:rPr lang="sl-SI" dirty="0"/>
              <a:t>liberalsko-klerikalno, </a:t>
            </a:r>
          </a:p>
          <a:p>
            <a:r>
              <a:rPr lang="sl-SI" dirty="0"/>
              <a:t>mesto-vas, </a:t>
            </a:r>
            <a:endParaRPr lang="sl-SI" dirty="0" smtClean="0"/>
          </a:p>
          <a:p>
            <a:r>
              <a:rPr lang="sl-SI" dirty="0" smtClean="0"/>
              <a:t>kranjsko-štajersko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ljudstvo-narod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mlado-staro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moško-žensko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stremljivo-trivialno</a:t>
            </a:r>
            <a:endParaRPr lang="sl-SI" dirty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 smtClean="0"/>
              <a:t>Raznoliko</a:t>
            </a:r>
            <a:endParaRPr lang="sl-SI" dirty="0"/>
          </a:p>
        </p:txBody>
      </p:sp>
      <p:sp>
        <p:nvSpPr>
          <p:cNvPr id="8" name="Označba mesta vsebine 7"/>
          <p:cNvSpPr>
            <a:spLocks noGrp="1"/>
          </p:cNvSpPr>
          <p:nvPr>
            <p:ph sz="quarter" idx="4"/>
          </p:nvPr>
        </p:nvSpPr>
        <p:spPr>
          <a:xfrm>
            <a:off x="4645025" y="2636911"/>
            <a:ext cx="4041775" cy="3489251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intelektualci,</a:t>
            </a:r>
          </a:p>
          <a:p>
            <a:r>
              <a:rPr lang="sl-SI" dirty="0" smtClean="0"/>
              <a:t>protestniki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ekologi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humanitarci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gasilci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vrtičkarji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planinci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nutricionisti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1090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sl-SI" dirty="0" smtClean="0"/>
              <a:t>V bistvu ta civilizacija drugačnost, različnost in raznolikost ceni, ker so pogoj za trajnost in kvaliteto eksistence.</a:t>
            </a:r>
          </a:p>
          <a:p>
            <a:pPr indent="0">
              <a:buNone/>
            </a:pPr>
            <a:endParaRPr lang="sl-SI" dirty="0"/>
          </a:p>
          <a:p>
            <a:pPr indent="0">
              <a:buNone/>
            </a:pPr>
            <a:r>
              <a:rPr lang="sl-SI" dirty="0" smtClean="0"/>
              <a:t>Vitalne skupnosti drugačno sproti sprejemajo, ga vključujejo v </a:t>
            </a:r>
            <a:r>
              <a:rPr lang="sl-SI" i="1" dirty="0" err="1" smtClean="0"/>
              <a:t>mainstream</a:t>
            </a:r>
            <a:r>
              <a:rPr lang="sl-SI" dirty="0" smtClean="0"/>
              <a:t> in ga udomačujejo. </a:t>
            </a:r>
          </a:p>
          <a:p>
            <a:pPr indent="0">
              <a:buNone/>
            </a:pPr>
            <a:endParaRPr lang="sl-SI" dirty="0"/>
          </a:p>
          <a:p>
            <a:pPr indent="0">
              <a:buNone/>
            </a:pPr>
            <a:r>
              <a:rPr lang="sl-SI" dirty="0" smtClean="0"/>
              <a:t>Sodobni svet je iz samih manjšin, zato te izgubljajo status drugačnosti (Siegfried J. Schmidt).</a:t>
            </a:r>
            <a:endParaRPr lang="sl-SI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Drugačnost v slovenski književnosti 19. stoletja</a:t>
            </a:r>
            <a:endParaRPr lang="sl-SI"/>
          </a:p>
        </p:txBody>
      </p:sp>
      <p:sp>
        <p:nvSpPr>
          <p:cNvPr id="6" name="Ograda besedila 5"/>
          <p:cNvSpPr>
            <a:spLocks noGrp="1"/>
          </p:cNvSpPr>
          <p:nvPr>
            <p:ph type="body" idx="1"/>
          </p:nvPr>
        </p:nvSpPr>
        <p:spPr>
          <a:xfrm>
            <a:off x="467544" y="1844824"/>
            <a:ext cx="4040188" cy="639762"/>
          </a:xfrm>
        </p:spPr>
        <p:txBody>
          <a:bodyPr>
            <a:noAutofit/>
          </a:bodyPr>
          <a:lstStyle/>
          <a:p>
            <a:r>
              <a:rPr lang="sl-SI" sz="2000" smtClean="0"/>
              <a:t>1. polovica 19. stoletja:  France Prešeren</a:t>
            </a:r>
            <a:endParaRPr lang="sl-SI" sz="200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4725144"/>
            <a:ext cx="4040188" cy="18002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l-SI" smtClean="0"/>
              <a:t>Odločitev za pisanje v slovenščini je manjšinska in drugačna v razmerju do standardne in dominantne nemščine.</a:t>
            </a:r>
          </a:p>
        </p:txBody>
      </p:sp>
      <p:sp>
        <p:nvSpPr>
          <p:cNvPr id="7" name="Ograda besedila 6"/>
          <p:cNvSpPr>
            <a:spLocks noGrp="1"/>
          </p:cNvSpPr>
          <p:nvPr>
            <p:ph type="body" sz="quarter" idx="3"/>
          </p:nvPr>
        </p:nvSpPr>
        <p:spPr>
          <a:xfrm>
            <a:off x="4644008" y="1844824"/>
            <a:ext cx="4041775" cy="639762"/>
          </a:xfrm>
        </p:spPr>
        <p:txBody>
          <a:bodyPr>
            <a:normAutofit fontScale="85000" lnSpcReduction="20000"/>
          </a:bodyPr>
          <a:lstStyle/>
          <a:p>
            <a:r>
              <a:rPr lang="sl-SI" smtClean="0"/>
              <a:t>2. polovica 19. stoletja: </a:t>
            </a:r>
            <a:r>
              <a:rPr lang="sl-SI" sz="2600" smtClean="0"/>
              <a:t>Dragotin Dežman</a:t>
            </a:r>
          </a:p>
        </p:txBody>
      </p:sp>
      <p:sp>
        <p:nvSpPr>
          <p:cNvPr id="8" name="Ograda vsebine 7"/>
          <p:cNvSpPr>
            <a:spLocks noGrp="1"/>
          </p:cNvSpPr>
          <p:nvPr>
            <p:ph sz="quarter" idx="4"/>
          </p:nvPr>
        </p:nvSpPr>
        <p:spPr>
          <a:xfrm>
            <a:off x="4427984" y="4725144"/>
            <a:ext cx="4716017" cy="1872208"/>
          </a:xfrm>
        </p:spPr>
        <p:txBody>
          <a:bodyPr>
            <a:noAutofit/>
          </a:bodyPr>
          <a:lstStyle/>
          <a:p>
            <a:pPr marL="0" lvl="3" indent="0">
              <a:buNone/>
            </a:pPr>
            <a:r>
              <a:rPr lang="sl-SI" sz="2400" smtClean="0"/>
              <a:t>Odločitev za pisanje v nemščini je manjšinska, drugačna, in v razmerju do standardne in dominantne slovenščine razumljena kot </a:t>
            </a:r>
            <a:r>
              <a:rPr lang="sl-SI" sz="2400" b="1" smtClean="0"/>
              <a:t>izdaja</a:t>
            </a:r>
            <a:r>
              <a:rPr lang="sl-SI" sz="2400" smtClean="0"/>
              <a:t>.</a:t>
            </a:r>
          </a:p>
        </p:txBody>
      </p:sp>
      <p:pic>
        <p:nvPicPr>
          <p:cNvPr id="3074" name="Picture 2" descr="http://www.galerijacerne.si/modules/store/uploads/satler_gorazd_grafika_sitotisk_figura_dr._france_presere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2564904"/>
            <a:ext cx="1656184" cy="2164947"/>
          </a:xfrm>
          <a:prstGeom prst="rect">
            <a:avLst/>
          </a:prstGeom>
          <a:noFill/>
        </p:spPr>
      </p:pic>
      <p:pic>
        <p:nvPicPr>
          <p:cNvPr id="3078" name="Picture 6" descr="https://lh3.googleusercontent.com/-MxhEyv97k0k/Vm_4SMQuxbI/AAAAAAAAAVw/e89j2lI7nlw/w506-h754/Dezma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2492896"/>
            <a:ext cx="1384301" cy="2061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je bilo za Slovence drugo?</a:t>
            </a:r>
            <a:endParaRPr lang="sl-SI" dirty="0"/>
          </a:p>
        </p:txBody>
      </p:sp>
      <p:sp>
        <p:nvSpPr>
          <p:cNvPr id="8" name="Označba mesta vsebin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Turki</a:t>
            </a:r>
          </a:p>
          <a:p>
            <a:r>
              <a:rPr lang="sl-SI" dirty="0" smtClean="0"/>
              <a:t>Francozi</a:t>
            </a:r>
          </a:p>
          <a:p>
            <a:r>
              <a:rPr lang="sl-SI" dirty="0" smtClean="0">
                <a:solidFill>
                  <a:srgbClr val="C00000"/>
                </a:solidFill>
              </a:rPr>
              <a:t>Nemci</a:t>
            </a:r>
          </a:p>
          <a:p>
            <a:r>
              <a:rPr lang="sl-SI" dirty="0" smtClean="0"/>
              <a:t>Balkan</a:t>
            </a:r>
          </a:p>
          <a:p>
            <a:r>
              <a:rPr lang="sl-SI" dirty="0" smtClean="0"/>
              <a:t>globalizacija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856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692696"/>
            <a:ext cx="8291264" cy="5433467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sl-SI" smtClean="0"/>
              <a:t>»Nekaj časa sta molčala oba. Franca je premišljevala. Res, Cokljačev Janez </a:t>
            </a:r>
            <a:r>
              <a:rPr lang="sl-SI" b="1" smtClean="0"/>
              <a:t>ni napačen </a:t>
            </a:r>
            <a:r>
              <a:rPr lang="sl-SI" smtClean="0"/>
              <a:t>fant. Večkrat ga je že opazila, ko je šla iz cerkve. Bil ji je </a:t>
            </a:r>
            <a:r>
              <a:rPr lang="sl-SI" b="1" smtClean="0"/>
              <a:t>vedno všeč</a:t>
            </a:r>
            <a:r>
              <a:rPr lang="sl-SI" smtClean="0"/>
              <a:t>. </a:t>
            </a:r>
            <a:r>
              <a:rPr lang="sl-SI" b="1" smtClean="0"/>
              <a:t>Nekaj posebnega </a:t>
            </a:r>
            <a:r>
              <a:rPr lang="sl-SI" smtClean="0"/>
              <a:t>je na njem. Tako nekako </a:t>
            </a:r>
            <a:r>
              <a:rPr lang="sl-SI" b="1" smtClean="0"/>
              <a:t>miren</a:t>
            </a:r>
            <a:r>
              <a:rPr lang="sl-SI" smtClean="0"/>
              <a:t> je, tako </a:t>
            </a:r>
            <a:r>
              <a:rPr lang="sl-SI" b="1" smtClean="0"/>
              <a:t>pameten</a:t>
            </a:r>
            <a:r>
              <a:rPr lang="sl-SI" smtClean="0"/>
              <a:t> in </a:t>
            </a:r>
            <a:r>
              <a:rPr lang="sl-SI" b="1" smtClean="0"/>
              <a:t>ponosen</a:t>
            </a:r>
            <a:r>
              <a:rPr lang="sl-SI" smtClean="0"/>
              <a:t>, </a:t>
            </a:r>
            <a:r>
              <a:rPr lang="sl-SI" b="1" smtClean="0">
                <a:solidFill>
                  <a:srgbClr val="FF0000"/>
                </a:solidFill>
              </a:rPr>
              <a:t>čisto drugačen</a:t>
            </a:r>
            <a:r>
              <a:rPr lang="sl-SI" smtClean="0"/>
              <a:t>, nego so navadno fantje. Biti Cokljačeva žena? ... </a:t>
            </a:r>
            <a:r>
              <a:rPr lang="sl-SI" b="1" smtClean="0"/>
              <a:t>Marsikatera bi ji zavidala </a:t>
            </a:r>
            <a:r>
              <a:rPr lang="sl-SI" smtClean="0"/>
              <a:t>takega moža! Ko hrast je </a:t>
            </a:r>
            <a:r>
              <a:rPr lang="sl-SI" b="1" smtClean="0"/>
              <a:t>orjaški</a:t>
            </a:r>
            <a:r>
              <a:rPr lang="sl-SI" smtClean="0"/>
              <a:t> in </a:t>
            </a:r>
            <a:r>
              <a:rPr lang="sl-SI" b="1" smtClean="0"/>
              <a:t>krepak</a:t>
            </a:r>
            <a:r>
              <a:rPr lang="sl-SI" smtClean="0"/>
              <a:t>. Lahko bi živela oba – – –« (Ivan Albreht, Prva ljubezen ne zarjavi, </a:t>
            </a:r>
            <a:r>
              <a:rPr lang="sl-SI" i="1" smtClean="0"/>
              <a:t>Domovina</a:t>
            </a:r>
            <a:r>
              <a:rPr lang="sl-SI" smtClean="0"/>
              <a:t> 1927)</a:t>
            </a:r>
          </a:p>
          <a:p>
            <a:pPr indent="0">
              <a:buNone/>
            </a:pPr>
            <a:endParaRPr lang="sl-SI" smtClean="0"/>
          </a:p>
          <a:p>
            <a:pPr indent="0">
              <a:buNone/>
            </a:pPr>
            <a:r>
              <a:rPr lang="sl-SI" smtClean="0">
                <a:solidFill>
                  <a:srgbClr val="0070C0"/>
                </a:solidFill>
              </a:rPr>
              <a:t>&gt;&gt;Pri ljubezenski izbiri je drugačnost v redu.  </a:t>
            </a:r>
            <a:r>
              <a:rPr lang="sl-SI" b="1" smtClean="0">
                <a:solidFill>
                  <a:srgbClr val="0070C0"/>
                </a:solidFill>
              </a:rPr>
              <a:t>PLUS</a:t>
            </a:r>
          </a:p>
          <a:p>
            <a:pPr indent="0">
              <a:buNone/>
            </a:pPr>
            <a:endParaRPr lang="sl-SI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sl-SI" smtClean="0"/>
              <a:t>Razmerje med slovensko in nemško literaturo </a:t>
            </a:r>
            <a:br>
              <a:rPr lang="sl-SI" smtClean="0"/>
            </a:br>
            <a:r>
              <a:rPr lang="sl-SI" smtClean="0"/>
              <a:t>nekoč ...					in danes</a:t>
            </a:r>
            <a:endParaRPr lang="sl-S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2444973"/>
            <a:ext cx="8229600" cy="283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jeZBesedilom 5"/>
          <p:cNvSpPr txBox="1"/>
          <p:nvPr/>
        </p:nvSpPr>
        <p:spPr>
          <a:xfrm>
            <a:off x="683568" y="5733256"/>
            <a:ext cx="6402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smtClean="0">
                <a:solidFill>
                  <a:srgbClr val="00B0F0"/>
                </a:solidFill>
              </a:rPr>
              <a:t>Drugo in drugačno se sčasoma emancipira.</a:t>
            </a:r>
            <a:endParaRPr lang="sl-SI" sz="28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Slovenske strategije nacionalnega preživetja</a:t>
            </a:r>
            <a:endParaRPr lang="sl-SI" dirty="0"/>
          </a:p>
        </p:txBody>
      </p:sp>
      <p:sp>
        <p:nvSpPr>
          <p:cNvPr id="8" name="Označba mesta vsebine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sprenevedanje</a:t>
            </a:r>
            <a:r>
              <a:rPr lang="sl-SI" dirty="0"/>
              <a:t>, da </a:t>
            </a:r>
            <a:r>
              <a:rPr lang="sl-SI" dirty="0" smtClean="0"/>
              <a:t>tujega/drugega </a:t>
            </a:r>
            <a:r>
              <a:rPr lang="sl-SI" dirty="0"/>
              <a:t>sploh ni</a:t>
            </a:r>
            <a:r>
              <a:rPr lang="sl-SI" dirty="0" smtClean="0"/>
              <a:t>,</a:t>
            </a:r>
          </a:p>
          <a:p>
            <a:r>
              <a:rPr lang="sl-SI" dirty="0" smtClean="0"/>
              <a:t>priznanje  tujega/drugega, njegov  </a:t>
            </a:r>
            <a:r>
              <a:rPr lang="sl-SI" dirty="0"/>
              <a:t>prevzem  in </a:t>
            </a:r>
            <a:r>
              <a:rPr lang="sl-SI" dirty="0" smtClean="0"/>
              <a:t> adaptacija </a:t>
            </a:r>
            <a:r>
              <a:rPr lang="sl-SI" dirty="0"/>
              <a:t>(France Prešeren v Novi pisariji ali Krstu pri </a:t>
            </a:r>
            <a:r>
              <a:rPr lang="sl-SI" dirty="0" smtClean="0"/>
              <a:t>Savici),</a:t>
            </a:r>
          </a:p>
          <a:p>
            <a:r>
              <a:rPr lang="sl-SI" dirty="0" smtClean="0"/>
              <a:t>(eliminacija tujega/drugega),</a:t>
            </a:r>
          </a:p>
          <a:p>
            <a:r>
              <a:rPr lang="sl-SI" dirty="0" smtClean="0"/>
              <a:t>asimilacija tujega/drugega (Ivan Tavčar v Visoški kroniki)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28554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Dva kulturna koncepta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idx="1"/>
          </p:nvPr>
        </p:nvSpPr>
        <p:spPr>
          <a:xfrm>
            <a:off x="395536" y="5877272"/>
            <a:ext cx="4184204" cy="639762"/>
          </a:xfrm>
        </p:spPr>
        <p:txBody>
          <a:bodyPr>
            <a:normAutofit fontScale="55000" lnSpcReduction="20000"/>
          </a:bodyPr>
          <a:lstStyle/>
          <a:p>
            <a:r>
              <a:rPr lang="sl-SI" smtClean="0"/>
              <a:t>Ivan PREGELJ, Nekaj misli o slovstveni izobrazbi slovenskega ljudstva v bodočem, </a:t>
            </a:r>
            <a:r>
              <a:rPr lang="sl-SI" i="1" smtClean="0"/>
              <a:t>Mladost </a:t>
            </a:r>
            <a:r>
              <a:rPr lang="sl-SI" smtClean="0"/>
              <a:t>1916, 38–43.</a:t>
            </a:r>
            <a:endParaRPr lang="sl-SI"/>
          </a:p>
        </p:txBody>
      </p:sp>
      <p:sp>
        <p:nvSpPr>
          <p:cNvPr id="6" name="Ograda vsebine 5"/>
          <p:cNvSpPr>
            <a:spLocks noGrp="1"/>
          </p:cNvSpPr>
          <p:nvPr>
            <p:ph sz="half" idx="2"/>
          </p:nvPr>
        </p:nvSpPr>
        <p:spPr>
          <a:xfrm>
            <a:off x="323528" y="4077071"/>
            <a:ext cx="4173860" cy="165618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sl-SI" dirty="0" smtClean="0"/>
              <a:t>Naša prava literatura mora biti taka, da je tujcu tuja! </a:t>
            </a:r>
            <a:endParaRPr lang="sl-SI" dirty="0"/>
          </a:p>
        </p:txBody>
      </p:sp>
      <p:sp>
        <p:nvSpPr>
          <p:cNvPr id="7" name="Ograda besedila 6"/>
          <p:cNvSpPr>
            <a:spLocks noGrp="1"/>
          </p:cNvSpPr>
          <p:nvPr>
            <p:ph type="body" sz="quarter" idx="3"/>
          </p:nvPr>
        </p:nvSpPr>
        <p:spPr>
          <a:xfrm>
            <a:off x="4716016" y="5877272"/>
            <a:ext cx="4041775" cy="639762"/>
          </a:xfrm>
        </p:spPr>
        <p:txBody>
          <a:bodyPr>
            <a:normAutofit fontScale="55000" lnSpcReduction="20000"/>
          </a:bodyPr>
          <a:lstStyle/>
          <a:p>
            <a:r>
              <a:rPr lang="sl-SI" smtClean="0"/>
              <a:t>Ivan GORNIK v pismu Josipu Cimpermanu 2. sept. 1877 (France KOBLAR, </a:t>
            </a:r>
            <a:r>
              <a:rPr lang="sl-SI" u="sng" smtClean="0">
                <a:hlinkClick r:id="rId2"/>
              </a:rPr>
              <a:t>Ivan Gornik: Prispevek k Stritarjevi dobi</a:t>
            </a:r>
            <a:r>
              <a:rPr lang="sl-SI" smtClean="0"/>
              <a:t>, </a:t>
            </a:r>
            <a:r>
              <a:rPr lang="sl-SI" i="1" smtClean="0"/>
              <a:t>Slavistična revija</a:t>
            </a:r>
            <a:r>
              <a:rPr lang="sl-SI" smtClean="0"/>
              <a:t> 9/1–4 (1956), 118–47.</a:t>
            </a:r>
          </a:p>
        </p:txBody>
      </p:sp>
      <p:sp>
        <p:nvSpPr>
          <p:cNvPr id="8" name="Ograda vsebine 7"/>
          <p:cNvSpPr>
            <a:spLocks noGrp="1"/>
          </p:cNvSpPr>
          <p:nvPr>
            <p:ph sz="quarter" idx="4"/>
          </p:nvPr>
        </p:nvSpPr>
        <p:spPr>
          <a:xfrm>
            <a:off x="4645025" y="4077071"/>
            <a:ext cx="4247455" cy="20490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l-SI" dirty="0" smtClean="0"/>
              <a:t>Slovenska literatura se mora zgledovati pri tujih literaturah.</a:t>
            </a:r>
            <a:endParaRPr lang="sl-SI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Zgledi soočanja s z drugačnim in drugim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Autofit/>
          </a:bodyPr>
          <a:lstStyle/>
          <a:p>
            <a:r>
              <a:rPr lang="sl-SI" sz="2400" dirty="0" smtClean="0"/>
              <a:t>France Prešeren</a:t>
            </a:r>
          </a:p>
          <a:p>
            <a:r>
              <a:rPr lang="sl-SI" sz="2400" dirty="0" smtClean="0"/>
              <a:t>Alma Karlin</a:t>
            </a:r>
          </a:p>
          <a:p>
            <a:r>
              <a:rPr lang="sl-SI" sz="2400" dirty="0" smtClean="0"/>
              <a:t>Maja </a:t>
            </a:r>
            <a:r>
              <a:rPr lang="sl-SI" sz="2400" dirty="0" err="1" smtClean="0"/>
              <a:t>Haderlap</a:t>
            </a:r>
            <a:endParaRPr lang="sl-SI" sz="2400" dirty="0" smtClean="0"/>
          </a:p>
          <a:p>
            <a:endParaRPr lang="sl-SI" sz="2400" dirty="0" smtClean="0"/>
          </a:p>
          <a:p>
            <a:r>
              <a:rPr lang="sl-SI" sz="2400" dirty="0" smtClean="0"/>
              <a:t>Dragotin Dežman</a:t>
            </a:r>
          </a:p>
          <a:p>
            <a:r>
              <a:rPr lang="sl-SI" sz="2400" dirty="0" smtClean="0"/>
              <a:t>Anton Koder</a:t>
            </a:r>
          </a:p>
          <a:p>
            <a:endParaRPr lang="sl-SI" sz="2400" dirty="0" smtClean="0"/>
          </a:p>
          <a:p>
            <a:r>
              <a:rPr lang="sl-SI" sz="2400" dirty="0" smtClean="0"/>
              <a:t>Stanko Vraz</a:t>
            </a:r>
          </a:p>
          <a:p>
            <a:r>
              <a:rPr lang="sl-SI" sz="2400" dirty="0" err="1" smtClean="0"/>
              <a:t>Anastasius</a:t>
            </a:r>
            <a:r>
              <a:rPr lang="sl-SI" sz="2400" dirty="0" smtClean="0"/>
              <a:t> </a:t>
            </a:r>
            <a:r>
              <a:rPr lang="sl-SI" sz="2400" dirty="0" err="1" smtClean="0"/>
              <a:t>Grün</a:t>
            </a:r>
            <a:endParaRPr lang="sl-SI" sz="2400" dirty="0" smtClean="0"/>
          </a:p>
          <a:p>
            <a:endParaRPr lang="sl-SI" sz="2400" dirty="0"/>
          </a:p>
          <a:p>
            <a:r>
              <a:rPr lang="sl-SI" sz="2400" dirty="0" smtClean="0"/>
              <a:t>Ivan Gornik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69160"/>
          </a:xfrm>
        </p:spPr>
        <p:txBody>
          <a:bodyPr>
            <a:noAutofit/>
          </a:bodyPr>
          <a:lstStyle/>
          <a:p>
            <a:endParaRPr lang="sl-SI" b="1" dirty="0" smtClean="0"/>
          </a:p>
          <a:p>
            <a:pPr>
              <a:buNone/>
            </a:pPr>
            <a:r>
              <a:rPr lang="sl-SI" b="1" dirty="0" smtClean="0">
                <a:solidFill>
                  <a:srgbClr val="00B0F0"/>
                </a:solidFill>
              </a:rPr>
              <a:t>emancipacija drugačnega</a:t>
            </a:r>
          </a:p>
          <a:p>
            <a:pPr>
              <a:buNone/>
            </a:pPr>
            <a:endParaRPr lang="sl-SI" b="1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sl-SI" b="1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sl-SI" b="1" dirty="0" smtClean="0">
                <a:solidFill>
                  <a:srgbClr val="00B0F0"/>
                </a:solidFill>
              </a:rPr>
              <a:t>stigma ne jenja</a:t>
            </a:r>
          </a:p>
          <a:p>
            <a:pPr>
              <a:buNone/>
            </a:pPr>
            <a:endParaRPr lang="sl-SI" b="1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sl-SI" b="1" dirty="0" smtClean="0">
                <a:solidFill>
                  <a:srgbClr val="00B0F0"/>
                </a:solidFill>
              </a:rPr>
              <a:t>prestop v drugo literaturo</a:t>
            </a:r>
          </a:p>
          <a:p>
            <a:pPr>
              <a:buNone/>
            </a:pPr>
            <a:endParaRPr lang="sl-SI" b="1" dirty="0">
              <a:solidFill>
                <a:srgbClr val="00B0F0"/>
              </a:solidFill>
            </a:endParaRPr>
          </a:p>
          <a:p>
            <a:pPr>
              <a:buNone/>
            </a:pPr>
            <a:r>
              <a:rPr lang="sl-SI" b="1" dirty="0" smtClean="0">
                <a:solidFill>
                  <a:srgbClr val="00B0F0"/>
                </a:solidFill>
              </a:rPr>
              <a:t>pozaba</a:t>
            </a:r>
            <a:endParaRPr lang="sl-SI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11552" y="332656"/>
            <a:ext cx="4032448" cy="6250706"/>
          </a:xfrm>
        </p:spPr>
        <p:txBody>
          <a:bodyPr>
            <a:normAutofit fontScale="90000"/>
          </a:bodyPr>
          <a:lstStyle/>
          <a:p>
            <a:pPr algn="l"/>
            <a:r>
              <a:rPr lang="sl-SI" sz="3200" dirty="0" smtClean="0"/>
              <a:t>Kanonizacija Prešerna se je zgodila v </a:t>
            </a:r>
            <a:r>
              <a:rPr lang="sl-SI" sz="3200" dirty="0" err="1" smtClean="0"/>
              <a:t>pozicioniranju</a:t>
            </a:r>
            <a:r>
              <a:rPr lang="sl-SI" sz="3200" dirty="0" smtClean="0"/>
              <a:t> njegovega pesništva v opoziciji z nemškim, cerkvenim, ljudskoprosvetnim in panslovanskim.</a:t>
            </a:r>
            <a:r>
              <a:rPr lang="sl-SI" sz="3200" dirty="0"/>
              <a:t/>
            </a:r>
            <a:br>
              <a:rPr lang="sl-SI" sz="3200" dirty="0"/>
            </a:br>
            <a:r>
              <a:rPr lang="sl-SI" sz="3200" dirty="0" smtClean="0"/>
              <a:t/>
            </a:r>
            <a:br>
              <a:rPr lang="sl-SI" sz="3200" dirty="0" smtClean="0"/>
            </a:br>
            <a:r>
              <a:rPr lang="sl-SI" sz="3200" dirty="0"/>
              <a:t/>
            </a:r>
            <a:br>
              <a:rPr lang="sl-SI" sz="3200" dirty="0"/>
            </a:br>
            <a:r>
              <a:rPr lang="sl-SI" sz="3200" dirty="0" smtClean="0"/>
              <a:t/>
            </a:r>
            <a:br>
              <a:rPr lang="sl-SI" sz="3200" dirty="0" smtClean="0"/>
            </a:br>
            <a:r>
              <a:rPr lang="sl-SI" sz="3200" dirty="0"/>
              <a:t/>
            </a:r>
            <a:br>
              <a:rPr lang="sl-SI" sz="3200" dirty="0"/>
            </a:br>
            <a:r>
              <a:rPr lang="sl-SI" sz="2000" dirty="0" smtClean="0"/>
              <a:t>Hinko Smrekar, Nesmrtni Koseski in »ta prismojeni dohtar Prešeren</a:t>
            </a:r>
            <a:r>
              <a:rPr lang="sl-SI" sz="1800" dirty="0" smtClean="0"/>
              <a:t>«</a:t>
            </a:r>
            <a:endParaRPr lang="sl-SI" sz="2000" dirty="0"/>
          </a:p>
        </p:txBody>
      </p:sp>
      <p:pic>
        <p:nvPicPr>
          <p:cNvPr id="18434" name="Picture 2" descr="https://upload.wikimedia.org/wikipedia/commons/2/2b/Hinko_Smrekar_-_Pre%C5%A1eren_in_Kosesk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88640"/>
            <a:ext cx="4607046" cy="6406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Emancipirano drugačno:</a:t>
            </a:r>
            <a:br>
              <a:rPr lang="sl-SI" smtClean="0"/>
            </a:br>
            <a:r>
              <a:rPr lang="sl-SI" smtClean="0"/>
              <a:t>Alma Karlin in ... 		Maja Haderlap</a:t>
            </a:r>
            <a:br>
              <a:rPr lang="sl-SI" smtClean="0"/>
            </a:br>
            <a:r>
              <a:rPr lang="sl-SI" sz="3100" smtClean="0"/>
              <a:t>pišeta v nemščini in nista zato nič manj »naši«</a:t>
            </a:r>
            <a:endParaRPr lang="sl-SI" sz="310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2204864"/>
            <a:ext cx="5322704" cy="452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s://upload.wikimedia.org/wikipedia/commons/a/aa/Maja-haderlap-2012-ffm-0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52120" y="2204864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Alma Karlin in slovenistke</a:t>
            </a:r>
            <a:endParaRPr lang="sl-SI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12299" y="1268760"/>
            <a:ext cx="6516085" cy="552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sl-SI" smtClean="0"/>
              <a:t>Stanko Vraz, nagrobnik ilircev na zagrebškem Mirogoju</a:t>
            </a:r>
            <a:endParaRPr lang="sl-SI"/>
          </a:p>
        </p:txBody>
      </p:sp>
      <p:pic>
        <p:nvPicPr>
          <p:cNvPr id="27650" name="Picture 2" descr="File:Stanko Vraz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79512" y="1484784"/>
            <a:ext cx="3745817" cy="5214594"/>
          </a:xfrm>
          <a:prstGeom prst="rect">
            <a:avLst/>
          </a:prstGeom>
          <a:noFill/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79327" y="1488776"/>
            <a:ext cx="4197129" cy="525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Dragotin Dežman (Karl Deschmann), nagrobnik na ljubljanskem Navju</a:t>
            </a:r>
            <a:endParaRPr lang="sl-SI"/>
          </a:p>
        </p:txBody>
      </p:sp>
      <p:pic>
        <p:nvPicPr>
          <p:cNvPr id="3074" name="Picture 2" descr="https://upload.wikimedia.org/wikipedia/commons/b/b1/Karel_Dezma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79513" y="1600200"/>
            <a:ext cx="4057084" cy="521625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5976" y="1628800"/>
            <a:ext cx="4644641" cy="509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Karl </a:t>
            </a:r>
            <a:r>
              <a:rPr lang="sl-SI" dirty="0" err="1" smtClean="0"/>
              <a:t>Deschmann</a:t>
            </a:r>
            <a:r>
              <a:rPr lang="sl-SI" dirty="0" smtClean="0"/>
              <a:t>: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„Ni nemščina</a:t>
            </a:r>
            <a:r>
              <a:rPr lang="sl-SI" dirty="0"/>
              <a:t>, temveč naša lenoba, naša </a:t>
            </a:r>
            <a:r>
              <a:rPr lang="sl-SI" strike="sngStrike" dirty="0"/>
              <a:t>turška</a:t>
            </a:r>
            <a:r>
              <a:rPr lang="sl-SI" dirty="0"/>
              <a:t> </a:t>
            </a:r>
            <a:r>
              <a:rPr lang="sl-SI" dirty="0" smtClean="0"/>
              <a:t>&gt; farška potuhnjenost </a:t>
            </a:r>
            <a:r>
              <a:rPr lang="sl-SI" dirty="0"/>
              <a:t>in pohlevnost, naše črtenje vsake zdrave in </a:t>
            </a:r>
            <a:r>
              <a:rPr lang="sl-SI" dirty="0" smtClean="0"/>
              <a:t> pravične </a:t>
            </a:r>
            <a:r>
              <a:rPr lang="sl-SI" dirty="0"/>
              <a:t>kritike so poglavitni vzroki, da ne napredujemo, le nemška omika nam more pokazati pravo pot </a:t>
            </a:r>
            <a:r>
              <a:rPr lang="sl-SI" dirty="0" smtClean="0"/>
              <a:t>napredovanja</a:t>
            </a:r>
            <a:r>
              <a:rPr lang="sl-SI" dirty="0"/>
              <a:t>. Ako se nemščini popolnoma odpovemo, bomo kmalu obskurantizmu in </a:t>
            </a:r>
            <a:r>
              <a:rPr lang="sl-SI" dirty="0" err="1"/>
              <a:t>ultramontanizmu</a:t>
            </a:r>
            <a:r>
              <a:rPr lang="sl-SI" dirty="0"/>
              <a:t> </a:t>
            </a:r>
            <a:r>
              <a:rPr lang="sl-SI" dirty="0" smtClean="0"/>
              <a:t>zapadli.“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2975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Slovar slovenskega knjižnega jezika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l-SI" smtClean="0"/>
              <a:t>»boleče se je zavedala svoje drugačnosti«</a:t>
            </a:r>
          </a:p>
          <a:p>
            <a:endParaRPr lang="sl-SI" smtClean="0"/>
          </a:p>
          <a:p>
            <a:endParaRPr lang="sl-SI" smtClean="0"/>
          </a:p>
          <a:p>
            <a:endParaRPr lang="sl-SI" smtClean="0"/>
          </a:p>
          <a:p>
            <a:endParaRPr lang="sl-SI" smtClean="0"/>
          </a:p>
          <a:p>
            <a:endParaRPr lang="sl-SI" smtClean="0"/>
          </a:p>
          <a:p>
            <a:pPr>
              <a:buNone/>
            </a:pPr>
            <a:r>
              <a:rPr lang="sl-SI" smtClean="0">
                <a:solidFill>
                  <a:srgbClr val="0070C0"/>
                </a:solidFill>
              </a:rPr>
              <a:t>&gt;&gt; Drugačnost je stigmatizirana.    </a:t>
            </a:r>
            <a:r>
              <a:rPr lang="sl-SI" b="1" smtClean="0">
                <a:solidFill>
                  <a:srgbClr val="0070C0"/>
                </a:solidFill>
              </a:rPr>
              <a:t>MINUS</a:t>
            </a:r>
            <a:endParaRPr lang="sl-SI"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Ivan Gornik: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»Vi se pritožujete, hočete pravic, radi bi svoj narod osrečili. Dajte doraščajoči mladini prosvete, dajte ji izobrazbe, odtrgajte  se  od  gospodujočega  </a:t>
            </a:r>
            <a:r>
              <a:rPr lang="sl-SI" dirty="0" err="1"/>
              <a:t>klera</a:t>
            </a:r>
            <a:r>
              <a:rPr lang="sl-SI" dirty="0"/>
              <a:t>,  pripravite  najprej  pota  znanosti  in  ne  bo  vam  odšla  tudi  narodna  blaginja.«</a:t>
            </a:r>
          </a:p>
        </p:txBody>
      </p:sp>
    </p:spTree>
    <p:extLst>
      <p:ext uri="{BB962C8B-B14F-4D97-AF65-F5344CB8AC3E}">
        <p14:creationId xmlns:p14="http://schemas.microsoft.com/office/powerpoint/2010/main" val="2648989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1143000"/>
          </a:xfrm>
        </p:spPr>
        <p:txBody>
          <a:bodyPr>
            <a:noAutofit/>
          </a:bodyPr>
          <a:lstStyle/>
          <a:p>
            <a:r>
              <a:rPr lang="sl-SI" sz="3200" smtClean="0"/>
              <a:t>Črna ovca slovenske literarne zgodovine Anton Koder in njegov nagrobnik v Cerkljah na Gorenjskem</a:t>
            </a:r>
            <a:endParaRPr lang="sl-SI" sz="3200"/>
          </a:p>
        </p:txBody>
      </p:sp>
      <p:pic>
        <p:nvPicPr>
          <p:cNvPr id="35842" name="Picture 2" descr="http://www.slov.si/wp-content/uploads/2016/04/Anton_Koder_URN_NBN_SI_IMG-ZM10D8I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1597378"/>
            <a:ext cx="3240360" cy="5061442"/>
          </a:xfrm>
          <a:prstGeom prst="rect">
            <a:avLst/>
          </a:prstGeom>
          <a:noFill/>
        </p:spPr>
      </p:pic>
      <p:pic>
        <p:nvPicPr>
          <p:cNvPr id="35844" name="Picture 4" descr="http://www.slov.si/wp-content/uploads/2016/04/Anton_Koder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39952" y="3645024"/>
            <a:ext cx="4820127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Turjaški grof Anton Alexander Auersperg, ps. Anastasius Grün</a:t>
            </a:r>
            <a:endParaRPr lang="sl-SI"/>
          </a:p>
        </p:txBody>
      </p:sp>
      <p:pic>
        <p:nvPicPr>
          <p:cNvPr id="8" name="Ograda vsebine 3" descr="P1260876.JPG"/>
          <p:cNvPicPr>
            <a:picLocks noGrp="1" noChangeAspect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>
          <a:xfrm>
            <a:off x="3976357" y="1844824"/>
            <a:ext cx="5088566" cy="3816424"/>
          </a:xfrm>
        </p:spPr>
      </p:pic>
      <p:pic>
        <p:nvPicPr>
          <p:cNvPr id="41988" name="Picture 4" descr="https://encrypted-tbn0.gstatic.com/images?q=tbn:ANd9GcSH3tjvoRRzDpde9y6lr7NJNkuFuISOhkYY7ROCF7cE0YMW3jfHh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1772816"/>
            <a:ext cx="3528392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Drugačnost Antona Alexandra Auersperga (Anastazija </a:t>
            </a:r>
            <a:r>
              <a:rPr lang="sl-SI" dirty="0" err="1" smtClean="0"/>
              <a:t>Grüna</a:t>
            </a:r>
            <a:r>
              <a:rPr lang="sl-SI" dirty="0" smtClean="0"/>
              <a:t>)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lnSpcReduction="10000"/>
          </a:bodyPr>
          <a:lstStyle/>
          <a:p>
            <a:r>
              <a:rPr lang="sl-SI" dirty="0"/>
              <a:t>kot plemič do plebejske okolice, </a:t>
            </a:r>
            <a:endParaRPr lang="sl-SI" dirty="0" smtClean="0"/>
          </a:p>
          <a:p>
            <a:r>
              <a:rPr lang="sl-SI" dirty="0" smtClean="0"/>
              <a:t>kot </a:t>
            </a:r>
            <a:r>
              <a:rPr lang="sl-SI" dirty="0"/>
              <a:t>Nemec do slovenske večine, </a:t>
            </a:r>
            <a:endParaRPr lang="sl-SI" dirty="0" smtClean="0"/>
          </a:p>
          <a:p>
            <a:r>
              <a:rPr lang="sl-SI" dirty="0" smtClean="0"/>
              <a:t>liberalen </a:t>
            </a:r>
            <a:r>
              <a:rPr lang="sl-SI" dirty="0"/>
              <a:t>proti </a:t>
            </a:r>
            <a:r>
              <a:rPr lang="sl-SI" dirty="0" smtClean="0"/>
              <a:t>splošni </a:t>
            </a:r>
            <a:r>
              <a:rPr lang="sl-SI" dirty="0"/>
              <a:t>katoliški orientaciji rojakov, </a:t>
            </a:r>
            <a:endParaRPr lang="sl-SI" dirty="0" smtClean="0"/>
          </a:p>
          <a:p>
            <a:r>
              <a:rPr lang="sl-SI" dirty="0" err="1" smtClean="0"/>
              <a:t>proticesarski</a:t>
            </a:r>
            <a:r>
              <a:rPr lang="sl-SI" dirty="0" smtClean="0"/>
              <a:t> </a:t>
            </a:r>
            <a:r>
              <a:rPr lang="sl-SI" dirty="0"/>
              <a:t>v nasprotju s kranjsko lojalnostjo do Habsburga, </a:t>
            </a:r>
          </a:p>
          <a:p>
            <a:r>
              <a:rPr lang="sl-SI" dirty="0" err="1" smtClean="0"/>
              <a:t>protiruski</a:t>
            </a:r>
            <a:r>
              <a:rPr lang="sl-SI" dirty="0" smtClean="0"/>
              <a:t>, </a:t>
            </a:r>
          </a:p>
          <a:p>
            <a:r>
              <a:rPr lang="sl-SI" dirty="0" err="1" smtClean="0"/>
              <a:t>projudovski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06040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Grof Auersperg in Prešeren</a:t>
            </a:r>
            <a:endParaRPr lang="sl-SI"/>
          </a:p>
        </p:txBody>
      </p:sp>
      <p:pic>
        <p:nvPicPr>
          <p:cNvPr id="44034" name="Picture 2" descr="http://austria-forum.org/attach/Bilder_und_Videos/Bilder_Wien/1080_Gedenktafeln/7711/1080_Schlesingerplatz_4_-_France_Preseren_und_Anastasius_Gr%C3%BCn-Gedenktafel_IMG_77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2276872"/>
            <a:ext cx="4392488" cy="329436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17736" y="1196752"/>
            <a:ext cx="4274743" cy="55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4195" y="188640"/>
            <a:ext cx="7470173" cy="6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Šrajbarski turn, Auerspergov grad nad Leskovcem pri Krškem</a:t>
            </a:r>
            <a:endParaRPr lang="sl-SI"/>
          </a:p>
        </p:txBody>
      </p:sp>
      <p:pic>
        <p:nvPicPr>
          <p:cNvPr id="2050" name="Picture 2" descr="N:\2013_08_16\P12608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96815" y="1556792"/>
            <a:ext cx="6912767" cy="5184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sl-SI" smtClean="0"/>
              <a:t>Mavzolej Antona Alexandra Auersperga v Leskovcu pri Krškem</a:t>
            </a:r>
            <a:endParaRPr lang="sl-SI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51720" y="1587900"/>
            <a:ext cx="6336704" cy="513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sl-SI" smtClean="0"/>
              <a:t>Anastasius Grün Josipu Cimpermanu 12. okt. 1873 (</a:t>
            </a:r>
            <a:r>
              <a:rPr lang="sl-SI" i="1" smtClean="0"/>
              <a:t>Laibacher Zeitung </a:t>
            </a:r>
            <a:r>
              <a:rPr lang="sl-SI" smtClean="0"/>
              <a:t>31. jul. 1877)</a:t>
            </a:r>
            <a:endParaRPr lang="sl-SI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52120" y="4365104"/>
            <a:ext cx="3325519" cy="234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jeZBesedilom 3"/>
          <p:cNvSpPr txBox="1"/>
          <p:nvPr/>
        </p:nvSpPr>
        <p:spPr>
          <a:xfrm>
            <a:off x="323528" y="1700808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smtClean="0"/>
              <a:t>»Velike civilizacijske cilje stoletja lahko doseže le skupno prizadevanje kulturnih narodov. Malo pleme, ki se tem nalogam nasproti želi izolirati, nemočno ždi in bo v nazadovanju in podivjanosti propadlo.« »Človeštvo je pač višje kakor narodnost«.</a:t>
            </a:r>
            <a:endParaRPr lang="sl-SI" sz="3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Anastazij Grün nima na Slovenskem nobene spominske plošče</a:t>
            </a:r>
            <a:endParaRPr lang="sl-SI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9400" y="2132856"/>
            <a:ext cx="43264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8200" y="2132856"/>
            <a:ext cx="43264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jeZBesedilom 9"/>
          <p:cNvSpPr txBox="1"/>
          <p:nvPr/>
        </p:nvSpPr>
        <p:spPr>
          <a:xfrm>
            <a:off x="323528" y="6021288"/>
            <a:ext cx="849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mtClean="0"/>
              <a:t>Na mestih, kjer sta plošči brezbožnemu pesniku do leta 1919 stali (v Ljubljani in na Bledu), sta zdaj Marijin relief in razpelo.</a:t>
            </a:r>
            <a:endParaRPr lang="sl-S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Drugačnost literatov</a:t>
            </a:r>
            <a:endParaRPr lang="sl-SI"/>
          </a:p>
        </p:txBody>
      </p:sp>
      <p:pic>
        <p:nvPicPr>
          <p:cNvPr id="1026" name="Picture 2" descr="Slika:Carl Spitzweg - Der arme Poet (Neue Pinakothek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0732" y="1124744"/>
            <a:ext cx="6443516" cy="5040560"/>
          </a:xfrm>
          <a:prstGeom prst="rect">
            <a:avLst/>
          </a:prstGeom>
          <a:noFill/>
        </p:spPr>
      </p:pic>
      <p:sp>
        <p:nvSpPr>
          <p:cNvPr id="7" name="PoljeZBesedilom 6"/>
          <p:cNvSpPr txBox="1"/>
          <p:nvPr/>
        </p:nvSpPr>
        <p:spPr>
          <a:xfrm>
            <a:off x="323528" y="6211669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mtClean="0"/>
              <a:t>Carl Spitzweg: Der arme Poet, 1839; Wikimedia Commons</a:t>
            </a:r>
          </a:p>
          <a:p>
            <a:endParaRPr lang="sl-SI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Mednacionalne konflikte naj bi po Auerspergu, Gorniku in Dežmanu pomirjala skupna deželna </a:t>
            </a:r>
            <a:r>
              <a:rPr lang="sl-SI" dirty="0" smtClean="0"/>
              <a:t>identiteta</a:t>
            </a:r>
            <a:r>
              <a:rPr lang="sl-SI" dirty="0"/>
              <a:t>, sklicevanje na deželo in ljudstvo namesto na narod in jezik. Alternativni kulturni načrt za </a:t>
            </a:r>
            <a:r>
              <a:rPr lang="sl-SI" dirty="0" smtClean="0"/>
              <a:t>Slovence </a:t>
            </a:r>
            <a:r>
              <a:rPr lang="sl-SI" dirty="0"/>
              <a:t>ni izhajal iz skupnosti jezika, ampak iz skupnosti prostora.</a:t>
            </a:r>
          </a:p>
        </p:txBody>
      </p:sp>
    </p:spTree>
    <p:extLst>
      <p:ext uri="{BB962C8B-B14F-4D97-AF65-F5344CB8AC3E}">
        <p14:creationId xmlns:p14="http://schemas.microsoft.com/office/powerpoint/2010/main" val="590967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grada vsebine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l-SI" dirty="0" smtClean="0"/>
              <a:t>Civilizacija, ki ji pripadamo, drugo in drugačno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 smtClean="0"/>
              <a:t>(ki je stigmatizirano) sproti ali z zamikom pretvarja v različno (kar je pozitiven pojem) in tako prispeva k svoji pestrosti in kompleksnosti.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 smtClean="0"/>
              <a:t>Skupnost se pred morebitno škodljivostjo posameznega različnega lahko obvaruje s svojo čim večjo diferenciranostjo. </a:t>
            </a:r>
            <a:r>
              <a:rPr lang="sl-SI" b="1" smtClean="0">
                <a:solidFill>
                  <a:srgbClr val="00B0F0"/>
                </a:solidFill>
              </a:rPr>
              <a:t>Delajmo torej za </a:t>
            </a:r>
            <a:r>
              <a:rPr lang="sl-SI" b="1" dirty="0" smtClean="0">
                <a:solidFill>
                  <a:srgbClr val="00B0F0"/>
                </a:solidFill>
              </a:rPr>
              <a:t>kulturno </a:t>
            </a:r>
            <a:r>
              <a:rPr lang="sl-SI" b="1" dirty="0" err="1" smtClean="0">
                <a:solidFill>
                  <a:srgbClr val="00B0F0"/>
                </a:solidFill>
              </a:rPr>
              <a:t>diverziteto</a:t>
            </a:r>
            <a:r>
              <a:rPr lang="sl-SI" b="1" dirty="0" smtClean="0">
                <a:solidFill>
                  <a:srgbClr val="00B0F0"/>
                </a:solidFill>
              </a:rPr>
              <a:t> še naprej!</a:t>
            </a:r>
            <a:endParaRPr lang="sl-SI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Drugačnost je pozitiven kulturni koncept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sl-SI" dirty="0" smtClean="0"/>
              <a:t>Šolsko berilo je rezervat vsakršne drugačnosti.</a:t>
            </a:r>
          </a:p>
          <a:p>
            <a:r>
              <a:rPr lang="sl-SI" dirty="0" smtClean="0"/>
              <a:t>Literarni junaki morajo biti drugačni, sicer bi bila literatura en sam dolgčas.</a:t>
            </a:r>
          </a:p>
          <a:p>
            <a:r>
              <a:rPr lang="sl-SI" dirty="0" smtClean="0"/>
              <a:t>Literatura je prostor preizkušanja alternativnih socialnih možnosti.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91603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Naslovi v </a:t>
            </a:r>
            <a:r>
              <a:rPr lang="sl-SI" dirty="0" err="1" smtClean="0"/>
              <a:t>Cobissu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Drugačnost </a:t>
            </a:r>
            <a:r>
              <a:rPr lang="pl-PL" dirty="0" smtClean="0"/>
              <a:t>združuje</a:t>
            </a:r>
          </a:p>
          <a:p>
            <a:r>
              <a:rPr lang="pl-PL" dirty="0" smtClean="0"/>
              <a:t>Drugačnost </a:t>
            </a:r>
            <a:r>
              <a:rPr lang="pl-PL" dirty="0"/>
              <a:t>je v </a:t>
            </a:r>
            <a:r>
              <a:rPr lang="pl-PL" dirty="0" smtClean="0"/>
              <a:t>redu</a:t>
            </a:r>
            <a:endParaRPr lang="pl-PL" dirty="0"/>
          </a:p>
          <a:p>
            <a:r>
              <a:rPr lang="pl-PL" dirty="0"/>
              <a:t>Drugačnost je </a:t>
            </a:r>
            <a:r>
              <a:rPr lang="pl-PL" dirty="0" smtClean="0"/>
              <a:t>normalna</a:t>
            </a:r>
          </a:p>
          <a:p>
            <a:r>
              <a:rPr lang="pl-PL" dirty="0" smtClean="0"/>
              <a:t>Pravica </a:t>
            </a:r>
            <a:r>
              <a:rPr lang="pl-PL" dirty="0"/>
              <a:t>do drugačnosti </a:t>
            </a:r>
          </a:p>
          <a:p>
            <a:r>
              <a:rPr lang="pl-PL" dirty="0" smtClean="0"/>
              <a:t>...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5201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(otherness + alterity) : sameness</a:t>
            </a:r>
            <a:br>
              <a:rPr lang="sl-SI" smtClean="0"/>
            </a:br>
            <a:r>
              <a:rPr lang="sl-SI" sz="2700" smtClean="0"/>
              <a:t>(drugačnost + alternativnost) : isto(vetnost) [identiteta]</a:t>
            </a:r>
            <a:endParaRPr lang="sl-SI"/>
          </a:p>
        </p:txBody>
      </p:sp>
      <p:pic>
        <p:nvPicPr>
          <p:cNvPr id="4" name="Ograda vsebine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628800"/>
            <a:ext cx="87129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other : same</a:t>
            </a:r>
            <a:endParaRPr lang="sl-SI"/>
          </a:p>
        </p:txBody>
      </p:sp>
      <p:pic>
        <p:nvPicPr>
          <p:cNvPr id="4" name="Ograda vsebine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1412776"/>
            <a:ext cx="8496944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altruism : egoism</a:t>
            </a:r>
            <a:endParaRPr lang="sl-SI"/>
          </a:p>
        </p:txBody>
      </p:sp>
      <p:pic>
        <p:nvPicPr>
          <p:cNvPr id="4" name="Ograda vsebine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916832"/>
            <a:ext cx="86409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13946</TotalTime>
  <Words>1033</Words>
  <Application>Microsoft Office PowerPoint</Application>
  <PresentationFormat>Diaprojekcija na zaslonu (4:3)</PresentationFormat>
  <Paragraphs>156</Paragraphs>
  <Slides>41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Officeova tema</vt:lpstr>
      <vt:lpstr>Vključevanje drugega in drugačnega v slovensko literarno zgodovino</vt:lpstr>
      <vt:lpstr>PowerPointova predstavitev</vt:lpstr>
      <vt:lpstr>Slovar slovenskega knjižnega jezika</vt:lpstr>
      <vt:lpstr>Drugačnost literatov</vt:lpstr>
      <vt:lpstr>Drugačnost je pozitiven kulturni koncept</vt:lpstr>
      <vt:lpstr>Naslovi v Cobissu</vt:lpstr>
      <vt:lpstr>(otherness + alterity) : sameness (drugačnost + alternativnost) : isto(vetnost) [identiteta]</vt:lpstr>
      <vt:lpstr>other : same</vt:lpstr>
      <vt:lpstr>altruism : egoism</vt:lpstr>
      <vt:lpstr>tolerance : intolerance</vt:lpstr>
      <vt:lpstr>diversity : uniformity</vt:lpstr>
      <vt:lpstr>multicultural : monocultural</vt:lpstr>
      <vt:lpstr>Slovenski primeri</vt:lpstr>
      <vt:lpstr>Sorodni in sinonimni pojmi</vt:lpstr>
      <vt:lpstr>Kako razumem konkurenčne pojme</vt:lpstr>
      <vt:lpstr>Primeri različnosti in raznolikosti</vt:lpstr>
      <vt:lpstr>PowerPointova predstavitev</vt:lpstr>
      <vt:lpstr>Drugačnost v slovenski književnosti 19. stoletja</vt:lpstr>
      <vt:lpstr>Kaj je bilo za Slovence drugo?</vt:lpstr>
      <vt:lpstr>Razmerje med slovensko in nemško literaturo  nekoč ...     in danes</vt:lpstr>
      <vt:lpstr>Slovenske strategije nacionalnega preživetja</vt:lpstr>
      <vt:lpstr>Dva kulturna koncepta</vt:lpstr>
      <vt:lpstr>Zgledi soočanja s z drugačnim in drugim</vt:lpstr>
      <vt:lpstr>Kanonizacija Prešerna se je zgodila v pozicioniranju njegovega pesništva v opoziciji z nemškim, cerkvenim, ljudskoprosvetnim in panslovanskim.     Hinko Smrekar, Nesmrtni Koseski in »ta prismojeni dohtar Prešeren«</vt:lpstr>
      <vt:lpstr>Emancipirano drugačno: Alma Karlin in ...   Maja Haderlap pišeta v nemščini in nista zato nič manj »naši«</vt:lpstr>
      <vt:lpstr>Alma Karlin in slovenistke</vt:lpstr>
      <vt:lpstr>Stanko Vraz, nagrobnik ilircev na zagrebškem Mirogoju</vt:lpstr>
      <vt:lpstr>Dragotin Dežman (Karl Deschmann), nagrobnik na ljubljanskem Navju</vt:lpstr>
      <vt:lpstr>Karl Deschmann:</vt:lpstr>
      <vt:lpstr>Ivan Gornik:</vt:lpstr>
      <vt:lpstr>Črna ovca slovenske literarne zgodovine Anton Koder in njegov nagrobnik v Cerkljah na Gorenjskem</vt:lpstr>
      <vt:lpstr>Turjaški grof Anton Alexander Auersperg, ps. Anastasius Grün</vt:lpstr>
      <vt:lpstr>Drugačnost Antona Alexandra Auersperga (Anastazija Grüna)</vt:lpstr>
      <vt:lpstr>Grof Auersperg in Prešeren</vt:lpstr>
      <vt:lpstr>PowerPointova predstavitev</vt:lpstr>
      <vt:lpstr>Šrajbarski turn, Auerspergov grad nad Leskovcem pri Krškem</vt:lpstr>
      <vt:lpstr>Mavzolej Antona Alexandra Auersperga v Leskovcu pri Krškem</vt:lpstr>
      <vt:lpstr>Anastasius Grün Josipu Cimpermanu 12. okt. 1873 (Laibacher Zeitung 31. jul. 1877)</vt:lpstr>
      <vt:lpstr>Anastazij Grün nima na Slovenskem nobene spominske plošče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Udomačevanje drugačnega</dc:title>
  <dc:creator>Rec.</dc:creator>
  <cp:lastModifiedBy>Hladnik, Miran</cp:lastModifiedBy>
  <cp:revision>22</cp:revision>
  <dcterms:created xsi:type="dcterms:W3CDTF">2016-04-14T11:05:12Z</dcterms:created>
  <dcterms:modified xsi:type="dcterms:W3CDTF">2021-12-06T08:48:07Z</dcterms:modified>
</cp:coreProperties>
</file>