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63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CB6E-896A-4119-82F1-5C8F9057B889}" type="datetimeFigureOut">
              <a:rPr lang="sl-SI" smtClean="0"/>
              <a:pPr/>
              <a:t>27.9.2012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5870-BAD4-49E0-AC33-647EF9FB60C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CB6E-896A-4119-82F1-5C8F9057B889}" type="datetimeFigureOut">
              <a:rPr lang="sl-SI" smtClean="0"/>
              <a:pPr/>
              <a:t>27.9.2012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5870-BAD4-49E0-AC33-647EF9FB60C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CB6E-896A-4119-82F1-5C8F9057B889}" type="datetimeFigureOut">
              <a:rPr lang="sl-SI" smtClean="0"/>
              <a:pPr/>
              <a:t>27.9.2012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5870-BAD4-49E0-AC33-647EF9FB60C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CB6E-896A-4119-82F1-5C8F9057B889}" type="datetimeFigureOut">
              <a:rPr lang="sl-SI" smtClean="0"/>
              <a:pPr/>
              <a:t>27.9.2012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5870-BAD4-49E0-AC33-647EF9FB60C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CB6E-896A-4119-82F1-5C8F9057B889}" type="datetimeFigureOut">
              <a:rPr lang="sl-SI" smtClean="0"/>
              <a:pPr/>
              <a:t>27.9.2012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5870-BAD4-49E0-AC33-647EF9FB60C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CB6E-896A-4119-82F1-5C8F9057B889}" type="datetimeFigureOut">
              <a:rPr lang="sl-SI" smtClean="0"/>
              <a:pPr/>
              <a:t>27.9.2012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5870-BAD4-49E0-AC33-647EF9FB60C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CB6E-896A-4119-82F1-5C8F9057B889}" type="datetimeFigureOut">
              <a:rPr lang="sl-SI" smtClean="0"/>
              <a:pPr/>
              <a:t>27.9.2012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5870-BAD4-49E0-AC33-647EF9FB60C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CB6E-896A-4119-82F1-5C8F9057B889}" type="datetimeFigureOut">
              <a:rPr lang="sl-SI" smtClean="0"/>
              <a:pPr/>
              <a:t>27.9.2012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5870-BAD4-49E0-AC33-647EF9FB60C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CB6E-896A-4119-82F1-5C8F9057B889}" type="datetimeFigureOut">
              <a:rPr lang="sl-SI" smtClean="0"/>
              <a:pPr/>
              <a:t>27.9.2012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5870-BAD4-49E0-AC33-647EF9FB60C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CB6E-896A-4119-82F1-5C8F9057B889}" type="datetimeFigureOut">
              <a:rPr lang="sl-SI" smtClean="0"/>
              <a:pPr/>
              <a:t>27.9.2012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5870-BAD4-49E0-AC33-647EF9FB60C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CB6E-896A-4119-82F1-5C8F9057B889}" type="datetimeFigureOut">
              <a:rPr lang="sl-SI" smtClean="0"/>
              <a:pPr/>
              <a:t>27.9.2012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5870-BAD4-49E0-AC33-647EF9FB60C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3CB6E-896A-4119-82F1-5C8F9057B889}" type="datetimeFigureOut">
              <a:rPr lang="sl-SI" smtClean="0"/>
              <a:pPr/>
              <a:t>27.9.2012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25870-BAD4-49E0-AC33-647EF9FB60C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mtClean="0"/>
              <a:t>Finančno poročilo SDS za občni zbor društva 28. 9. 2012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11760" y="5229200"/>
            <a:ext cx="6400800" cy="1152128"/>
          </a:xfrm>
        </p:spPr>
        <p:txBody>
          <a:bodyPr/>
          <a:lstStyle/>
          <a:p>
            <a:r>
              <a:rPr lang="sl-SI" smtClean="0"/>
              <a:t>Po gradivu računovodskega servisa Kenda pripravil Miran Hladnik</a:t>
            </a:r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mtClean="0"/>
              <a:t>Pomembne številke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l-SI" b="1" smtClean="0"/>
              <a:t>1</a:t>
            </a:r>
            <a:r>
              <a:rPr lang="sl-SI" b="1"/>
              <a:t>. Izkaz poslovnega izida od 1</a:t>
            </a:r>
            <a:r>
              <a:rPr lang="sl-SI" b="1" smtClean="0"/>
              <a:t>. 1</a:t>
            </a:r>
            <a:r>
              <a:rPr lang="sl-SI" b="1"/>
              <a:t>. do  25</a:t>
            </a:r>
            <a:r>
              <a:rPr lang="sl-SI" b="1" smtClean="0"/>
              <a:t>. 9 .2012</a:t>
            </a:r>
            <a:r>
              <a:rPr lang="sl-SI" b="1"/>
              <a:t>:</a:t>
            </a:r>
            <a:endParaRPr lang="sl-SI"/>
          </a:p>
          <a:p>
            <a:pPr>
              <a:buNone/>
            </a:pPr>
            <a:r>
              <a:rPr lang="sl-SI"/>
              <a:t>20.678  €  prihodki</a:t>
            </a:r>
          </a:p>
          <a:p>
            <a:pPr>
              <a:buNone/>
            </a:pPr>
            <a:r>
              <a:rPr lang="sl-SI"/>
              <a:t>20.040  €  odhodki-stroški</a:t>
            </a:r>
          </a:p>
          <a:p>
            <a:pPr>
              <a:buNone/>
            </a:pPr>
            <a:r>
              <a:rPr lang="sl-SI"/>
              <a:t>   </a:t>
            </a:r>
            <a:r>
              <a:rPr lang="sl-SI" smtClean="0"/>
              <a:t>   </a:t>
            </a:r>
            <a:r>
              <a:rPr lang="sl-SI"/>
              <a:t>638 </a:t>
            </a:r>
            <a:r>
              <a:rPr lang="sl-SI" smtClean="0"/>
              <a:t> </a:t>
            </a:r>
            <a:r>
              <a:rPr lang="sl-SI"/>
              <a:t>€  pozitivni izid  -   + donacija dohodnine 976 €</a:t>
            </a:r>
          </a:p>
          <a:p>
            <a:pPr>
              <a:buNone/>
            </a:pPr>
            <a:r>
              <a:rPr lang="sl-SI"/>
              <a:t> </a:t>
            </a:r>
          </a:p>
          <a:p>
            <a:pPr>
              <a:buNone/>
            </a:pPr>
            <a:r>
              <a:rPr lang="sl-SI" b="1"/>
              <a:t>2. Pregled plačanih članarin</a:t>
            </a:r>
            <a:endParaRPr lang="sl-SI"/>
          </a:p>
          <a:p>
            <a:pPr>
              <a:buNone/>
            </a:pPr>
            <a:r>
              <a:rPr lang="sl-SI" smtClean="0"/>
              <a:t>935  </a:t>
            </a:r>
            <a:r>
              <a:rPr lang="sl-SI"/>
              <a:t>€  prejeta plačila članarin članov ZdSDS   </a:t>
            </a:r>
          </a:p>
          <a:p>
            <a:pPr>
              <a:buNone/>
            </a:pPr>
            <a:r>
              <a:rPr lang="sl-SI"/>
              <a:t>138  €  prejeto plačilo članarin Slav. društvo Sevnica</a:t>
            </a:r>
          </a:p>
          <a:p>
            <a:pPr>
              <a:buNone/>
            </a:pPr>
            <a:r>
              <a:rPr lang="sl-SI"/>
              <a:t>613  €  prejeto plačilo članarin Slav. društvo  Ljubljana</a:t>
            </a:r>
          </a:p>
          <a:p>
            <a:pPr>
              <a:buNone/>
            </a:pPr>
            <a:r>
              <a:rPr lang="sl-SI"/>
              <a:t> </a:t>
            </a:r>
          </a:p>
          <a:p>
            <a:pPr>
              <a:buNone/>
            </a:pPr>
            <a:r>
              <a:rPr lang="sl-SI" b="1"/>
              <a:t>3. </a:t>
            </a:r>
            <a:r>
              <a:rPr lang="sl-SI" b="1" smtClean="0"/>
              <a:t>Stanje </a:t>
            </a:r>
            <a:r>
              <a:rPr lang="sl-SI" b="1"/>
              <a:t>denarnih sredstev na TRR ZdSDS</a:t>
            </a:r>
            <a:endParaRPr lang="sl-SI"/>
          </a:p>
          <a:p>
            <a:pPr>
              <a:buNone/>
            </a:pPr>
            <a:r>
              <a:rPr lang="sl-SI" smtClean="0"/>
              <a:t>56.554  </a:t>
            </a:r>
            <a:r>
              <a:rPr lang="sl-SI"/>
              <a:t>€  -  na dan 1</a:t>
            </a:r>
            <a:r>
              <a:rPr lang="sl-SI" smtClean="0"/>
              <a:t>. 1. 2012</a:t>
            </a:r>
            <a:endParaRPr lang="sl-SI"/>
          </a:p>
          <a:p>
            <a:pPr>
              <a:buNone/>
            </a:pPr>
            <a:r>
              <a:rPr lang="sl-SI"/>
              <a:t>44.974  €  -  na dan 25</a:t>
            </a:r>
            <a:r>
              <a:rPr lang="sl-SI" smtClean="0"/>
              <a:t>. 9. 2012</a:t>
            </a:r>
            <a:endParaRPr lang="sl-SI"/>
          </a:p>
          <a:p>
            <a:pPr>
              <a:buNone/>
            </a:pPr>
            <a:r>
              <a:rPr lang="sl-SI"/>
              <a:t> </a:t>
            </a:r>
          </a:p>
          <a:p>
            <a:pPr>
              <a:buNone/>
            </a:pPr>
            <a:r>
              <a:rPr lang="sl-SI" b="1"/>
              <a:t>4. </a:t>
            </a:r>
            <a:r>
              <a:rPr lang="sl-SI" b="1" smtClean="0"/>
              <a:t>Stanje </a:t>
            </a:r>
            <a:r>
              <a:rPr lang="sl-SI" b="1"/>
              <a:t>terjatev do naročnikov revij  na  dan     25</a:t>
            </a:r>
            <a:r>
              <a:rPr lang="sl-SI" b="1" smtClean="0"/>
              <a:t>. 9. 2012</a:t>
            </a:r>
            <a:r>
              <a:rPr lang="sl-SI" b="1"/>
              <a:t>………  9.767  €</a:t>
            </a:r>
            <a:endParaRPr lang="sl-SI"/>
          </a:p>
          <a:p>
            <a:pPr>
              <a:buNone/>
            </a:pPr>
            <a:r>
              <a:rPr lang="sl-SI" b="1" smtClean="0"/>
              <a:t>  </a:t>
            </a:r>
            <a:endParaRPr lang="sl-SI"/>
          </a:p>
          <a:p>
            <a:pPr>
              <a:buNone/>
            </a:pPr>
            <a:r>
              <a:rPr lang="sl-SI" b="1"/>
              <a:t>5. </a:t>
            </a:r>
            <a:r>
              <a:rPr lang="sl-SI" b="1" smtClean="0"/>
              <a:t>Stanje </a:t>
            </a:r>
            <a:r>
              <a:rPr lang="sl-SI" b="1"/>
              <a:t>obveznosti na dan 25</a:t>
            </a:r>
            <a:r>
              <a:rPr lang="sl-SI" b="1" smtClean="0"/>
              <a:t>. 9. 2012 </a:t>
            </a:r>
            <a:r>
              <a:rPr lang="sl-SI" b="1"/>
              <a:t>– vse obveznosti za prejete dokumente do 24</a:t>
            </a:r>
            <a:r>
              <a:rPr lang="sl-SI" b="1" smtClean="0"/>
              <a:t>. 9. 2012 </a:t>
            </a:r>
            <a:r>
              <a:rPr lang="sl-SI" b="1"/>
              <a:t>so bile </a:t>
            </a:r>
            <a:r>
              <a:rPr lang="sl-SI" b="1" smtClean="0"/>
              <a:t>plačane.</a:t>
            </a:r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Prihodki 2012</a:t>
            </a:r>
            <a:endParaRPr lang="sl-SI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107508" y="1268760"/>
          <a:ext cx="8928984" cy="561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082"/>
                <a:gridCol w="744082"/>
                <a:gridCol w="744082"/>
                <a:gridCol w="744082"/>
                <a:gridCol w="744082"/>
                <a:gridCol w="744082"/>
                <a:gridCol w="744082"/>
                <a:gridCol w="744082"/>
                <a:gridCol w="744082"/>
                <a:gridCol w="744082"/>
                <a:gridCol w="744082"/>
                <a:gridCol w="744082"/>
              </a:tblGrid>
              <a:tr h="540060">
                <a:tc rowSpan="2">
                  <a:txBody>
                    <a:bodyPr/>
                    <a:lstStyle/>
                    <a:p>
                      <a:pPr algn="ctr" fontAlgn="ctr"/>
                      <a:endParaRPr lang="sl-SI" sz="1400" b="1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 - 1 društvo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2 –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3 –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6 –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7 -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10 -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- 11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- 12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-13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- 14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SKUPAJ</a:t>
                      </a:r>
                    </a:p>
                  </a:txBody>
                  <a:tcPr marL="9525" marR="9525" marT="9525" marB="0"/>
                </a:tc>
              </a:tr>
              <a:tr h="540060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JIS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 smtClean="0">
                          <a:latin typeface="Times New Roman"/>
                        </a:rPr>
                        <a:t>SR</a:t>
                      </a:r>
                      <a:endParaRPr lang="sl-SI" sz="1400" b="0" i="0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Rusist.sekc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Skupni str.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kongr. LJ-MB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Wikvir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50" b="0" i="0" u="none" strike="noStrike">
                          <a:latin typeface="Times New Roman"/>
                        </a:rPr>
                        <a:t>Slav.knjižica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0" i="0" u="none" strike="noStrike">
                          <a:latin typeface="Times New Roman"/>
                        </a:rPr>
                        <a:t>Slavica Tergest.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0" i="0" u="none" strike="noStrike">
                          <a:latin typeface="Times New Roman"/>
                        </a:rPr>
                        <a:t>Znanost mladi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b="0" i="0" u="none" strike="noStrike">
                          <a:latin typeface="Times New Roman"/>
                        </a:rPr>
                        <a:t>donacije, subvencije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1.647,98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2.500,00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5.004,50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3.500,00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1.500,00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14.152,48</a:t>
                      </a:r>
                    </a:p>
                  </a:txBody>
                  <a:tcPr marL="9525" marR="9525" marT="9525" marB="0"/>
                </a:tc>
              </a:tr>
              <a:tr h="540060"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b="0" i="0" u="none" strike="noStrike">
                          <a:latin typeface="Times New Roman"/>
                        </a:rPr>
                        <a:t>članarine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1.685,00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1.685,00</a:t>
                      </a:r>
                    </a:p>
                  </a:txBody>
                  <a:tcPr marL="9525" marR="9525" marT="9525" marB="0"/>
                </a:tc>
              </a:tr>
              <a:tr h="540060"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b="0" i="0" u="none" strike="noStrike">
                          <a:latin typeface="Times New Roman"/>
                        </a:rPr>
                        <a:t>kotizacije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333,34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1.166,67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1.500,01</a:t>
                      </a:r>
                    </a:p>
                  </a:txBody>
                  <a:tcPr marL="9525" marR="9525" marT="9525" marB="0"/>
                </a:tc>
              </a:tr>
              <a:tr h="540060"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b="0" i="0" u="none" strike="noStrike">
                          <a:latin typeface="Times New Roman"/>
                        </a:rPr>
                        <a:t>naroč.revije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4.063,81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41,94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4.105,75</a:t>
                      </a:r>
                    </a:p>
                  </a:txBody>
                  <a:tcPr marL="9525" marR="9525" marT="9525" marB="0"/>
                </a:tc>
              </a:tr>
              <a:tr h="540060"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b="0" i="0" u="none" strike="noStrike">
                          <a:latin typeface="Times New Roman"/>
                        </a:rPr>
                        <a:t>drugi prihodki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172,61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18,81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18,06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210,57</a:t>
                      </a:r>
                    </a:p>
                  </a:txBody>
                  <a:tcPr marL="9525" marR="9525" marT="9525" marB="0"/>
                </a:tc>
              </a:tr>
              <a:tr h="540060"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skupaj PRIHODKI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3.505,59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6.564,90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5.065,25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3.833,34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18,06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1.500,00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1.166,67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21.653,81</a:t>
                      </a:r>
                    </a:p>
                  </a:txBody>
                  <a:tcPr marL="9525" marR="9525" marT="9525" marB="0"/>
                </a:tc>
              </a:tr>
              <a:tr h="540060"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prihodki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20.677,83</a:t>
                      </a:r>
                    </a:p>
                  </a:txBody>
                  <a:tcPr marL="9525" marR="9525" marT="9525" marB="0"/>
                </a:tc>
              </a:tr>
              <a:tr h="540060"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l-SI" sz="1400" b="0" i="1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donacije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975,98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Stroški 2012</a:t>
            </a:r>
            <a:endParaRPr lang="sl-SI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84972" cy="5400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081"/>
                <a:gridCol w="732081"/>
                <a:gridCol w="732081"/>
                <a:gridCol w="732081"/>
                <a:gridCol w="732081"/>
                <a:gridCol w="732081"/>
                <a:gridCol w="732081"/>
                <a:gridCol w="732081"/>
                <a:gridCol w="732081"/>
                <a:gridCol w="732081"/>
                <a:gridCol w="732081"/>
                <a:gridCol w="732081"/>
              </a:tblGrid>
              <a:tr h="600067">
                <a:tc rowSpan="2">
                  <a:txBody>
                    <a:bodyPr/>
                    <a:lstStyle/>
                    <a:p>
                      <a:pPr algn="ctr" fontAlgn="ctr"/>
                      <a:endParaRPr lang="sl-SI" sz="1400" b="1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 - 1 društvo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2 –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3 –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6 –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7 -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10 -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- 11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- 12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-13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SM - 14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SKUPAJ</a:t>
                      </a:r>
                    </a:p>
                  </a:txBody>
                  <a:tcPr marL="9525" marR="9525" marT="9525" marB="0"/>
                </a:tc>
              </a:tr>
              <a:tr h="600067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JIS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 smtClean="0">
                          <a:latin typeface="Times New Roman"/>
                        </a:rPr>
                        <a:t>SR</a:t>
                      </a:r>
                      <a:endParaRPr lang="sl-SI" sz="1400" b="0" i="0" u="none" strike="noStrike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Rusist.sekc.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Skupni str.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kongr. LJ-MB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400" b="0" i="0" u="none" strike="noStrike">
                          <a:latin typeface="Times New Roman"/>
                        </a:rPr>
                        <a:t>Wikvir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50" b="0" i="0" u="none" strike="noStrike">
                          <a:latin typeface="Times New Roman"/>
                        </a:rPr>
                        <a:t>Slav.knjižica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0" i="0" u="none" strike="noStrike">
                          <a:latin typeface="Times New Roman"/>
                        </a:rPr>
                        <a:t>Slavica Tergest.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b="0" i="0" u="none" strike="noStrike">
                          <a:latin typeface="Times New Roman"/>
                        </a:rPr>
                        <a:t>stroški MA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146,44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05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146,44</a:t>
                      </a:r>
                    </a:p>
                  </a:txBody>
                  <a:tcPr marL="9525" marR="9525" marT="9525" marB="0"/>
                </a:tc>
              </a:tr>
              <a:tr h="600067"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b="0" i="0" u="none" strike="noStrike">
                          <a:latin typeface="Times New Roman"/>
                        </a:rPr>
                        <a:t>stroški storitev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1.567,14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6.997,75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5.534,56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3.052,91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1.969,12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19,50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050" b="0" i="0" u="none" strike="noStrike">
                          <a:latin typeface="Times New Roman"/>
                        </a:rPr>
                        <a:t>789,42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19.930,40</a:t>
                      </a:r>
                    </a:p>
                  </a:txBody>
                  <a:tcPr marL="9525" marR="9525" marT="9525" marB="0"/>
                </a:tc>
              </a:tr>
              <a:tr h="600067">
                <a:tc>
                  <a:txBody>
                    <a:bodyPr/>
                    <a:lstStyle/>
                    <a:p>
                      <a:pPr algn="l" fontAlgn="t"/>
                      <a:r>
                        <a:rPr lang="sl-SI" sz="1400" b="0" i="0" u="none" strike="noStrike">
                          <a:latin typeface="Times New Roman"/>
                        </a:rPr>
                        <a:t>drugi odhodki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05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600067"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skupaj STROŠKI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1.567,14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7.144,19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5.534,56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3.052,91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1.969,12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19,50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789,42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20.076,84</a:t>
                      </a:r>
                    </a:p>
                  </a:txBody>
                  <a:tcPr marL="9525" marR="9525" marT="9525" marB="0"/>
                </a:tc>
              </a:tr>
              <a:tr h="600067"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1" u="none" strike="noStrike" smtClean="0">
                          <a:latin typeface="Times New Roman"/>
                        </a:rPr>
                        <a:t>Razlika  </a:t>
                      </a:r>
                      <a:r>
                        <a:rPr lang="sl-SI" sz="1400" b="1" i="1" u="none" strike="noStrike">
                          <a:latin typeface="Times New Roman"/>
                        </a:rPr>
                        <a:t>+ /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0" u="none" strike="noStrike">
                          <a:latin typeface="Times New Roman"/>
                        </a:rPr>
                        <a:t>1.938,45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0" u="none" strike="noStrike">
                          <a:latin typeface="Times New Roman"/>
                        </a:rPr>
                        <a:t>-579,29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0" u="none" strike="noStrike">
                          <a:latin typeface="Times New Roman"/>
                        </a:rPr>
                        <a:t>-469,31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0" u="none" strike="noStrike">
                          <a:latin typeface="Times New Roman"/>
                        </a:rPr>
                        <a:t>780,43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0" u="none" strike="noStrike">
                          <a:latin typeface="Times New Roman"/>
                        </a:rPr>
                        <a:t>-1.969,12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0" u="none" strike="noStrike">
                          <a:latin typeface="Times New Roman"/>
                        </a:rPr>
                        <a:t>18,06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0" u="none" strike="noStrike">
                          <a:latin typeface="Times New Roman"/>
                        </a:rPr>
                        <a:t>-19,50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0" u="none" strike="noStrike">
                          <a:latin typeface="Times New Roman"/>
                        </a:rPr>
                        <a:t>-789,42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0" u="none" strike="noStrike">
                          <a:latin typeface="Times New Roman"/>
                        </a:rPr>
                        <a:t>1.500,00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0" u="none" strike="noStrike">
                          <a:latin typeface="Times New Roman"/>
                        </a:rPr>
                        <a:t>1.166,67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600" b="1" i="0" u="none" strike="noStrike">
                          <a:solidFill>
                            <a:schemeClr val="tx2"/>
                          </a:solidFill>
                          <a:latin typeface="Times New Roman"/>
                        </a:rPr>
                        <a:t>1.576,97</a:t>
                      </a:r>
                    </a:p>
                  </a:txBody>
                  <a:tcPr marL="9525" marR="9525" marT="9525" marB="0"/>
                </a:tc>
              </a:tr>
              <a:tr h="600067"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1" u="none" strike="noStrike">
                          <a:latin typeface="Times New Roman"/>
                        </a:rPr>
                        <a:t>pozit.izid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1" u="none" strike="noStrike">
                          <a:latin typeface="Times New Roman"/>
                        </a:rPr>
                        <a:t>600,99</a:t>
                      </a:r>
                    </a:p>
                  </a:txBody>
                  <a:tcPr marL="9525" marR="9525" marT="9525" marB="0"/>
                </a:tc>
              </a:tr>
              <a:tr h="600067"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1" u="none" strike="noStrike">
                          <a:latin typeface="Times New Roman"/>
                        </a:rPr>
                        <a:t>donacija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l-SI" sz="1400" b="1" i="1" u="none" strike="noStrike">
                          <a:latin typeface="Times New Roman"/>
                        </a:rPr>
                        <a:t>975,98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mtClean="0"/>
              <a:t>Stanje na računu SDS kumulativno</a:t>
            </a:r>
            <a:endParaRPr lang="sl-SI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8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sl-SI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. 1. 2012</a:t>
                      </a:r>
                      <a:endParaRPr lang="sl-SI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r>
                        <a:rPr lang="sl-SI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. 6. 2012</a:t>
                      </a:r>
                      <a:endParaRPr lang="sl-SI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Uprava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-18.071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-22.393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19.694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19.045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48.569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Ruska sekcija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2.504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Računovodstvo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-2.718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-4.703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Kongres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-991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Wikivir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2.293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Slavist. knjižnica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-383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Svetovni kongres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sl-SI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56.554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43.772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Pojasnila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l-SI" smtClean="0"/>
              <a:t>SDS obrača s 60.000 ̵̶ 69.000 eur letno (podatki za 2011).</a:t>
            </a:r>
          </a:p>
          <a:p>
            <a:pPr marL="514350" indent="-514350">
              <a:buFont typeface="+mj-lt"/>
              <a:buAutoNum type="arabicPeriod"/>
            </a:pPr>
            <a:r>
              <a:rPr lang="sl-SI" smtClean="0"/>
              <a:t>Finančna slika SDS je v celoti ugodna, vendar se je zaloga letos zmanjšala za 12.500 eur in se bo zaradi zmanjšanih subvencij revijam do konca leta še bolj.</a:t>
            </a:r>
          </a:p>
          <a:p>
            <a:pPr marL="514350" indent="-514350">
              <a:buFont typeface="+mj-lt"/>
              <a:buAutoNum type="arabicPeriod"/>
            </a:pPr>
            <a:r>
              <a:rPr lang="sl-SI" smtClean="0"/>
              <a:t>Problematično je število plačanih članarin: samo 104! Ker se iz tega vira napaja upravljanje društva, so v minusu stroškovna mesta 1 (uprava) in 7 (računovodstvo), povrhu pa še 10 (kongres).</a:t>
            </a:r>
          </a:p>
          <a:p>
            <a:pPr marL="514350" indent="-514350">
              <a:buFont typeface="+mj-lt"/>
              <a:buAutoNum type="arabicPeriod"/>
            </a:pPr>
            <a:r>
              <a:rPr lang="sl-SI" smtClean="0"/>
              <a:t>Malo bolje je s plačevanjem naročnin na revije, vendar še vedno za 9.767 eur neplačanih.</a:t>
            </a:r>
          </a:p>
          <a:p>
            <a:pPr marL="514350" indent="-514350">
              <a:buFont typeface="+mj-lt"/>
              <a:buAutoNum type="arabicPeriod"/>
            </a:pPr>
            <a:r>
              <a:rPr lang="sl-SI" smtClean="0"/>
              <a:t>Najbolj razveseljivo je stanje na računih obeh revij, vendar gre tu za denar, ki je rezerviran za povečane stroške uredništev 2012 in 2013: v izdelavi so tri obsežne tematske številke SR s članki, prevedenimi v angleščino, prehajamo na digitalno urednikovanje in pripravo za tisk ter načrtujemo spletni arhiv vseh številk od začetka izdajanja; pri JiS-u gre prihranek za tisk številk, s katerimi je revija v enoletni zamudi.</a:t>
            </a:r>
          </a:p>
          <a:p>
            <a:pPr marL="514350" indent="-514350">
              <a:buFont typeface="+mj-lt"/>
              <a:buAutoNum type="arabicPeriod"/>
            </a:pPr>
            <a:endParaRPr lang="sl-SI" smtClean="0"/>
          </a:p>
          <a:p>
            <a:pPr marL="514350" indent="-514350">
              <a:buFont typeface="+mj-lt"/>
              <a:buAutoNum type="arabicPeriod"/>
            </a:pPr>
            <a:endParaRPr 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Kako rešiti probleme?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l-SI" smtClean="0"/>
              <a:t>Računovodski stroški znašajo 10 % in so razporejeni po stroškovnih mestih, stroški uprave (polovica so honorarji, druga polovica potnine, Kronika, material)  11.000 eur = 18 % pa nimajo kritja in se je treba dogovoriti, kako poravnati minus in po kakšnem ključu te stroške kriti v prihodnje.</a:t>
            </a:r>
          </a:p>
          <a:p>
            <a:pPr marL="514350" indent="-514350">
              <a:buFont typeface="+mj-lt"/>
              <a:buAutoNum type="arabicPeriod"/>
            </a:pPr>
            <a:r>
              <a:rPr lang="sl-SI" smtClean="0"/>
              <a:t>Kako povečati število članov?</a:t>
            </a:r>
          </a:p>
          <a:p>
            <a:pPr marL="514350" indent="-514350">
              <a:buFont typeface="+mj-lt"/>
              <a:buAutoNum type="arabicPeriod"/>
            </a:pPr>
            <a:r>
              <a:rPr lang="sl-SI" smtClean="0"/>
              <a:t>Izterjati neplačane naročnine na revije?</a:t>
            </a:r>
          </a:p>
          <a:p>
            <a:pPr marL="514350" indent="-514350">
              <a:buFont typeface="+mj-lt"/>
              <a:buAutoNum type="arabicPeriod"/>
            </a:pPr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554</Words>
  <Application>Microsoft Office PowerPoint</Application>
  <PresentationFormat>Diaprojekcija na zaslonu (4:3)</PresentationFormat>
  <Paragraphs>264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Officeova tema</vt:lpstr>
      <vt:lpstr>Finančno poročilo SDS za občni zbor društva 28. 9. 2012</vt:lpstr>
      <vt:lpstr>Pomembne številke</vt:lpstr>
      <vt:lpstr>Prihodki 2012</vt:lpstr>
      <vt:lpstr>Stroški 2012</vt:lpstr>
      <vt:lpstr>Stanje na računu SDS kumulativno</vt:lpstr>
      <vt:lpstr>Pojasnila</vt:lpstr>
      <vt:lpstr>Kako rešiti probleme?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Finančno poročilo SDS za občni zbor društva 28. 9. 2012</dc:title>
  <dc:creator>Rec.</dc:creator>
  <cp:lastModifiedBy>Rec.</cp:lastModifiedBy>
  <cp:revision>1</cp:revision>
  <dcterms:created xsi:type="dcterms:W3CDTF">2012-09-27T09:33:24Z</dcterms:created>
  <dcterms:modified xsi:type="dcterms:W3CDTF">2012-09-27T20:22:58Z</dcterms:modified>
</cp:coreProperties>
</file>