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80" r:id="rId12"/>
    <p:sldId id="276" r:id="rId13"/>
    <p:sldId id="264" r:id="rId14"/>
    <p:sldId id="265" r:id="rId15"/>
    <p:sldId id="266" r:id="rId16"/>
    <p:sldId id="281" r:id="rId17"/>
    <p:sldId id="282" r:id="rId18"/>
    <p:sldId id="267" r:id="rId19"/>
    <p:sldId id="268" r:id="rId20"/>
    <p:sldId id="269" r:id="rId21"/>
    <p:sldId id="278" r:id="rId22"/>
    <p:sldId id="277" r:id="rId23"/>
    <p:sldId id="270" r:id="rId24"/>
    <p:sldId id="271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3/2/2011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ija.com/knjiga.php?recordID=5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books.org/wiki/Slovenska_knji&#382;evnost_1965-2015" TargetMode="External"/><Relationship Id="rId2" Type="http://schemas.openxmlformats.org/officeDocument/2006/relationships/hyperlink" Target="http://sl.wikisource.org/wiki/Wikivir:Slovenska_leposlovna_klasik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.uni-lj.si/oddelki/slovenistika/mh/Imena_popularnosti.pdf" TargetMode="External"/><Relationship Id="rId2" Type="http://schemas.openxmlformats.org/officeDocument/2006/relationships/hyperlink" Target="http://lit.ijs.si/trivlit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f.uni-lj.si/oddelki/slovenistika/mh/Imena_popularnosti.pp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Imena popularnosti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smtClean="0"/>
              <a:t>Kaj pomeni biti popularen na slovenski literarni sceni: kupovan ali izposojan?</a:t>
            </a:r>
            <a:endParaRPr lang="sl-SI" sz="4000"/>
          </a:p>
        </p:txBody>
      </p:sp>
      <p:pic>
        <p:nvPicPr>
          <p:cNvPr id="30724" name="Slika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823"/>
            <a:ext cx="6624091" cy="50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04025" y="594995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sl-SI" i="1">
                <a:solidFill>
                  <a:schemeClr val="bg1"/>
                </a:solidFill>
              </a:rPr>
              <a:t>Najbolj </a:t>
            </a:r>
            <a:r>
              <a:rPr lang="sl-SI" i="1"/>
              <a:t>izposojane </a:t>
            </a:r>
            <a:r>
              <a:rPr lang="sl-SI" i="1">
                <a:solidFill>
                  <a:schemeClr val="bg1"/>
                </a:solidFill>
              </a:rPr>
              <a:t>knjige </a:t>
            </a:r>
            <a:r>
              <a:rPr lang="sl-SI" i="1"/>
              <a:t>2010</a:t>
            </a:r>
            <a:r>
              <a:rPr lang="sl-SI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Woodiwissova, Kathleen Woodiwissova</a:t>
            </a:r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365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89334"/>
            <a:ext cx="3835896" cy="583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Slovenske popularne knjige?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Med prvimi stotimi knjigami so od slovenskih avtorjev</a:t>
            </a:r>
          </a:p>
          <a:p>
            <a:pPr lvl="1"/>
            <a:r>
              <a:rPr lang="sl-SI" smtClean="0"/>
              <a:t>leposlovni klasiki (Prešeren, Tavčar, Prežih) in</a:t>
            </a:r>
          </a:p>
          <a:p>
            <a:pPr lvl="1"/>
            <a:r>
              <a:rPr lang="sl-SI" smtClean="0"/>
              <a:t>mladinski pisatelji (Peroci, Partljič, Pečjak, Seliškar, Kovič, Milčinski, Makarovič) </a:t>
            </a:r>
            <a:endParaRPr 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Najbolj </a:t>
            </a:r>
            <a:r>
              <a:rPr lang="sl-SI" smtClean="0"/>
              <a:t>izposojane domače knjige za odrasle</a:t>
            </a:r>
            <a:endParaRPr lang="sl-SI"/>
          </a:p>
        </p:txBody>
      </p:sp>
      <p:pic>
        <p:nvPicPr>
          <p:cNvPr id="32773" name="Grafikon 4"/>
          <p:cNvPicPr>
            <a:picLocks noChangeArrowheads="1"/>
          </p:cNvPicPr>
          <p:nvPr/>
        </p:nvPicPr>
        <p:blipFill>
          <a:blip r:embed="rId2" cstate="print"/>
          <a:srcRect b="-66"/>
          <a:stretch>
            <a:fillRect/>
          </a:stretch>
        </p:blipFill>
        <p:spPr bwMode="auto">
          <a:xfrm>
            <a:off x="250825" y="1484313"/>
            <a:ext cx="71294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7524328" y="4437112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Vse popularne knjige so žanrske, izjema sta Vojnović in Pahor.</a:t>
            </a:r>
            <a:endParaRPr 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smtClean="0"/>
              <a:t>»Upravičenci </a:t>
            </a:r>
            <a:r>
              <a:rPr lang="sl-SI" sz="4000"/>
              <a:t>do knjižničnega </a:t>
            </a:r>
            <a:r>
              <a:rPr lang="sl-SI" sz="4000" smtClean="0"/>
              <a:t>nadomestila«</a:t>
            </a:r>
            <a:endParaRPr lang="sl-SI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2400"/>
              <a:t>Na seznamu je 17.000 živečih slovenskih avtorjev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(= </a:t>
            </a:r>
            <a:r>
              <a:rPr lang="sl-SI" sz="2400"/>
              <a:t>0,9 % populacije) s skupaj 2.122.197 izposojami v letu 2010. Zares uspešnih je manjšina: več kot 1000 izposoj ima 329 avtorjev (1,9 %), ki pokrijejo 58 % vseh izposoj. Več kot 100 izposoj ima 3009 avtorjev (17,8 %), njihov delež pa je že 95 %. Leposlovje je na vrhu seznama, kar pomeni, </a:t>
            </a:r>
            <a:r>
              <a:rPr lang="sl-SI" sz="2400" smtClean="0"/>
              <a:t>da</a:t>
            </a:r>
            <a:br>
              <a:rPr lang="sl-SI" sz="2400" smtClean="0"/>
            </a:br>
            <a:r>
              <a:rPr lang="sl-SI" sz="2400" smtClean="0">
                <a:solidFill>
                  <a:srgbClr val="C00000"/>
                </a:solidFill>
              </a:rPr>
              <a:t>biti </a:t>
            </a:r>
            <a:r>
              <a:rPr lang="sl-SI" sz="2400">
                <a:solidFill>
                  <a:srgbClr val="C00000"/>
                </a:solidFill>
              </a:rPr>
              <a:t>popularen pisec </a:t>
            </a:r>
            <a:r>
              <a:rPr lang="sl-SI" sz="2400" smtClean="0">
                <a:solidFill>
                  <a:srgbClr val="C00000"/>
                </a:solidFill>
              </a:rPr>
              <a:t>pomeni </a:t>
            </a:r>
            <a:r>
              <a:rPr lang="sl-SI" sz="2400">
                <a:solidFill>
                  <a:srgbClr val="C00000"/>
                </a:solidFill>
              </a:rPr>
              <a:t>pisati leposlovje, zlasti mladinsko leposlovje</a:t>
            </a:r>
            <a:r>
              <a:rPr lang="sl-SI" sz="240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l-SI" sz="2400" smtClean="0"/>
              <a:t> </a:t>
            </a:r>
            <a:endParaRPr lang="sl-SI" sz="2400" smtClean="0"/>
          </a:p>
          <a:p>
            <a:pPr marL="0" indent="0">
              <a:lnSpc>
                <a:spcPct val="90000"/>
              </a:lnSpc>
              <a:buNone/>
            </a:pPr>
            <a:r>
              <a:rPr lang="sl-SI" sz="2400" smtClean="0"/>
              <a:t>1. Desa </a:t>
            </a:r>
            <a:r>
              <a:rPr lang="sl-SI" sz="2400"/>
              <a:t>Muck,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2</a:t>
            </a:r>
            <a:r>
              <a:rPr lang="sl-SI" sz="2400"/>
              <a:t>. Ivan </a:t>
            </a:r>
            <a:r>
              <a:rPr lang="sl-SI" sz="2400" smtClean="0"/>
              <a:t>Sivec, </a:t>
            </a:r>
            <a:br>
              <a:rPr lang="sl-SI" sz="2400" smtClean="0"/>
            </a:br>
            <a:r>
              <a:rPr lang="sl-SI" sz="2400" smtClean="0"/>
              <a:t>3</a:t>
            </a:r>
            <a:r>
              <a:rPr lang="sl-SI" sz="2400"/>
              <a:t>. Primož Suhodolčan,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4</a:t>
            </a:r>
            <a:r>
              <a:rPr lang="sl-SI" sz="2400"/>
              <a:t>. Svetlana Makarovič,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5</a:t>
            </a:r>
            <a:r>
              <a:rPr lang="sl-SI" sz="2400"/>
              <a:t>. Bogdan Novak,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6</a:t>
            </a:r>
            <a:r>
              <a:rPr lang="sl-SI" sz="2400"/>
              <a:t>. Janja Vidmar,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7</a:t>
            </a:r>
            <a:r>
              <a:rPr lang="sl-SI" sz="2400"/>
              <a:t>. Mojiceja </a:t>
            </a:r>
            <a:r>
              <a:rPr lang="sl-SI" sz="2400" smtClean="0"/>
              <a:t>Podgoršek,</a:t>
            </a:r>
            <a:br>
              <a:rPr lang="sl-SI" sz="2400" smtClean="0"/>
            </a:br>
            <a:r>
              <a:rPr lang="sl-SI" sz="2400" smtClean="0"/>
              <a:t>...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11</a:t>
            </a:r>
            <a:r>
              <a:rPr lang="sl-SI" sz="2400"/>
              <a:t>. Feri Lainšček 21.000,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36</a:t>
            </a:r>
            <a:r>
              <a:rPr lang="sl-SI" sz="2400"/>
              <a:t>. Goran Vojnović </a:t>
            </a:r>
            <a:r>
              <a:rPr lang="sl-SI" sz="2400" smtClean="0"/>
              <a:t>7000, </a:t>
            </a:r>
            <a:br>
              <a:rPr lang="sl-SI" sz="2400" smtClean="0"/>
            </a:br>
            <a:r>
              <a:rPr lang="sl-SI" sz="2400" smtClean="0"/>
              <a:t>38</a:t>
            </a:r>
            <a:r>
              <a:rPr lang="sl-SI" sz="2400"/>
              <a:t>. Boris Pahor, 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39. Drago </a:t>
            </a:r>
            <a:r>
              <a:rPr lang="sl-SI" sz="2400"/>
              <a:t>Jančar.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smtClean="0"/>
              <a:t>»Prava« </a:t>
            </a:r>
            <a:r>
              <a:rPr lang="sl-SI" sz="4000"/>
              <a:t>(= nemladinska) trivialna literatura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sz="2400">
                <a:solidFill>
                  <a:schemeClr val="accent2"/>
                </a:solidFill>
              </a:rPr>
              <a:t>Darja Hočevar</a:t>
            </a:r>
            <a:r>
              <a:rPr lang="sl-SI" sz="2400"/>
              <a:t> oz. Stella Noris (15. mesto), </a:t>
            </a:r>
            <a:r>
              <a:rPr lang="sl-SI" sz="2400" i="1">
                <a:hlinkClick r:id="rId2"/>
              </a:rPr>
              <a:t>Ljubosumje ne umre</a:t>
            </a:r>
            <a:r>
              <a:rPr lang="sl-SI" sz="2400" i="1"/>
              <a:t>, Ljubezen z neznanko, Noro zaljubljena, Noč in megla, Skrivnostno izginotje in romance Ranjeno srce, Grenko spoznanje</a:t>
            </a:r>
            <a:r>
              <a:rPr lang="sl-SI" sz="2400"/>
              <a:t> </a:t>
            </a:r>
          </a:p>
          <a:p>
            <a:pPr>
              <a:lnSpc>
                <a:spcPct val="90000"/>
              </a:lnSpc>
            </a:pPr>
            <a:r>
              <a:rPr lang="sl-SI" sz="2400">
                <a:solidFill>
                  <a:schemeClr val="accent2"/>
                </a:solidFill>
              </a:rPr>
              <a:t>Romana Berni</a:t>
            </a:r>
            <a:r>
              <a:rPr lang="sl-SI" sz="2400"/>
              <a:t> (18. mesto), </a:t>
            </a:r>
            <a:r>
              <a:rPr lang="sl-SI" sz="2400" i="1"/>
              <a:t>Ljubezen ni le beseda, Zmaga srca, Zmota, Poredni dekleti, </a:t>
            </a:r>
            <a:r>
              <a:rPr lang="sl-SI" sz="2400" i="1" smtClean="0"/>
              <a:t>Ljubim </a:t>
            </a:r>
            <a:r>
              <a:rPr lang="sl-SI" sz="2400" i="1"/>
              <a:t>te, skrivnostno dekle</a:t>
            </a:r>
            <a:r>
              <a:rPr lang="sl-SI" sz="2400"/>
              <a:t> </a:t>
            </a:r>
          </a:p>
          <a:p>
            <a:pPr>
              <a:lnSpc>
                <a:spcPct val="90000"/>
              </a:lnSpc>
            </a:pPr>
            <a:r>
              <a:rPr lang="sl-SI" sz="2400">
                <a:solidFill>
                  <a:schemeClr val="accent2"/>
                </a:solidFill>
              </a:rPr>
              <a:t>Aksinja Kermauner</a:t>
            </a:r>
            <a:r>
              <a:rPr lang="sl-SI" sz="2400"/>
              <a:t> (24. mesto), </a:t>
            </a:r>
            <a:r>
              <a:rPr lang="sl-SI" sz="2400" i="1"/>
              <a:t>Smaragdna obzorja: Tanjin ladijski dnevnik</a:t>
            </a:r>
            <a:r>
              <a:rPr lang="sl-SI" sz="2400"/>
              <a:t> </a:t>
            </a:r>
          </a:p>
          <a:p>
            <a:pPr>
              <a:lnSpc>
                <a:spcPct val="90000"/>
              </a:lnSpc>
            </a:pPr>
            <a:r>
              <a:rPr lang="sl-SI" sz="2400">
                <a:solidFill>
                  <a:schemeClr val="accent2"/>
                </a:solidFill>
              </a:rPr>
              <a:t>Maša Modic</a:t>
            </a:r>
            <a:r>
              <a:rPr lang="sl-SI" sz="2400"/>
              <a:t> (40. mesto), </a:t>
            </a:r>
          </a:p>
          <a:p>
            <a:pPr>
              <a:lnSpc>
                <a:spcPct val="90000"/>
              </a:lnSpc>
            </a:pPr>
            <a:r>
              <a:rPr lang="sl-SI" sz="2400">
                <a:solidFill>
                  <a:schemeClr val="accent2"/>
                </a:solidFill>
              </a:rPr>
              <a:t>Azra Širovnik</a:t>
            </a:r>
            <a:r>
              <a:rPr lang="sl-SI" sz="2400"/>
              <a:t> (41. mesto), </a:t>
            </a:r>
            <a:r>
              <a:rPr lang="sl-SI" sz="2400" i="1"/>
              <a:t>Na hrbtu črnega žrebca, </a:t>
            </a:r>
            <a:r>
              <a:rPr lang="sl-SI" sz="2400"/>
              <a:t>Tašča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Darja Hočevar aka Stella Noris</a:t>
            </a:r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684"/>
            <a:ext cx="2967108" cy="460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1229"/>
            <a:ext cx="3096344" cy="46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95500"/>
            <a:ext cx="2876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Romana Berni, Maša Modic, Azra Širovnik</a:t>
            </a:r>
            <a:endParaRPr lang="sl-S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30664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77329"/>
            <a:ext cx="2592288" cy="38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smtClean="0"/>
              <a:t>Branost kresnikovih nominirancev </a:t>
            </a:r>
            <a:r>
              <a:rPr lang="sl-SI" sz="4000"/>
              <a:t>in </a:t>
            </a:r>
            <a:r>
              <a:rPr lang="sl-SI" sz="4000" smtClean="0"/>
              <a:t>nagrajencev </a:t>
            </a:r>
            <a:r>
              <a:rPr lang="sl-SI" sz="4000"/>
              <a:t>(= </a:t>
            </a:r>
            <a:r>
              <a:rPr lang="sl-SI" sz="4000" smtClean="0"/>
              <a:t>elitne literature) 2010</a:t>
            </a:r>
            <a:endParaRPr lang="sl-SI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l-SI" i="1"/>
              <a:t>Svinjske nogice</a:t>
            </a:r>
            <a:r>
              <a:rPr lang="sl-SI"/>
              <a:t> Tadeja Goloba (</a:t>
            </a:r>
            <a:r>
              <a:rPr lang="sl-SI" smtClean="0"/>
              <a:t>1750 izposoj) </a:t>
            </a:r>
            <a:endParaRPr lang="sl-SI"/>
          </a:p>
          <a:p>
            <a:r>
              <a:rPr lang="sl-SI" i="1"/>
              <a:t>Ljubezen v zraku </a:t>
            </a:r>
            <a:r>
              <a:rPr lang="sl-SI"/>
              <a:t>Janija Virka</a:t>
            </a:r>
            <a:r>
              <a:rPr lang="sl-SI" i="1"/>
              <a:t> </a:t>
            </a:r>
            <a:r>
              <a:rPr lang="sl-SI"/>
              <a:t>(1058)</a:t>
            </a:r>
          </a:p>
          <a:p>
            <a:r>
              <a:rPr lang="sl-SI" i="1"/>
              <a:t>Opazovalec </a:t>
            </a:r>
            <a:r>
              <a:rPr lang="sl-SI"/>
              <a:t>Evalda Flisarja (936) </a:t>
            </a:r>
          </a:p>
          <a:p>
            <a:r>
              <a:rPr lang="sl-SI" i="1"/>
              <a:t>Lahko</a:t>
            </a:r>
            <a:r>
              <a:rPr lang="sl-SI"/>
              <a:t> Andreja Skubica (</a:t>
            </a:r>
            <a:r>
              <a:rPr lang="sl-SI" smtClean="0"/>
              <a:t>450, </a:t>
            </a:r>
            <a:r>
              <a:rPr lang="sl-SI"/>
              <a:t>povpr. </a:t>
            </a:r>
            <a:r>
              <a:rPr lang="sl-SI" smtClean="0"/>
              <a:t>222)</a:t>
            </a:r>
            <a:endParaRPr lang="sl-SI"/>
          </a:p>
          <a:p>
            <a:r>
              <a:rPr lang="sl-SI"/>
              <a:t>Katarina Marinčič </a:t>
            </a:r>
            <a:r>
              <a:rPr lang="sl-SI" smtClean="0"/>
              <a:t>(povpr</a:t>
            </a:r>
            <a:r>
              <a:rPr lang="sl-SI"/>
              <a:t>. </a:t>
            </a:r>
            <a:r>
              <a:rPr lang="sl-SI" smtClean="0"/>
              <a:t>108)</a:t>
            </a:r>
            <a:endParaRPr lang="sl-SI"/>
          </a:p>
          <a:p>
            <a:r>
              <a:rPr lang="sl-SI"/>
              <a:t>Zoran Hočevar </a:t>
            </a:r>
            <a:r>
              <a:rPr lang="sl-SI" smtClean="0"/>
              <a:t>(povpr</a:t>
            </a:r>
            <a:r>
              <a:rPr lang="sl-SI"/>
              <a:t>. </a:t>
            </a:r>
            <a:r>
              <a:rPr lang="sl-SI" smtClean="0"/>
              <a:t>189) </a:t>
            </a:r>
            <a:endParaRPr lang="sl-SI"/>
          </a:p>
          <a:p>
            <a:r>
              <a:rPr lang="sl-SI"/>
              <a:t>Vlado Žabot </a:t>
            </a:r>
            <a:r>
              <a:rPr lang="sl-SI" smtClean="0"/>
              <a:t>(povpr</a:t>
            </a:r>
            <a:r>
              <a:rPr lang="sl-SI"/>
              <a:t>. </a:t>
            </a:r>
            <a:r>
              <a:rPr lang="sl-SI" smtClean="0"/>
              <a:t>55)</a:t>
            </a:r>
            <a:endParaRPr 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Popularni : nagrajevani</a:t>
            </a:r>
          </a:p>
        </p:txBody>
      </p:sp>
      <p:pic>
        <p:nvPicPr>
          <p:cNvPr id="37893" name="Grafikon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665956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6732241" y="4149080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Med popularne se je uspelo vriniti le starim kresnikovcem Lainščku, Vojnoviću in Jančarju.</a:t>
            </a:r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Govoriti nameravam ...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o izrazih za popularno literaturo</a:t>
            </a:r>
            <a:br>
              <a:rPr lang="sl-SI" smtClean="0"/>
            </a:br>
            <a:r>
              <a:rPr lang="sl-SI" smtClean="0"/>
              <a:t>(in o terminoloških dilemah nasploh)</a:t>
            </a:r>
          </a:p>
          <a:p>
            <a:r>
              <a:rPr lang="sl-SI" smtClean="0"/>
              <a:t>o pojavu, ki ga s temi izrazi opisujemo</a:t>
            </a:r>
          </a:p>
          <a:p>
            <a:r>
              <a:rPr lang="sl-SI" smtClean="0"/>
              <a:t>o literarni vedi, ki ne ve, ali bi popularno literaturo obravnavala ali pa jo prepustila drugim strokam</a:t>
            </a:r>
          </a:p>
          <a:p>
            <a:endParaRPr lang="sl-S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/>
              <a:t>Literarna kvaliteta : </a:t>
            </a:r>
            <a:r>
              <a:rPr lang="sl-SI" sz="4000" smtClean="0"/>
              <a:t>popularnost</a:t>
            </a:r>
            <a:endParaRPr lang="sl-SI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200">
                <a:solidFill>
                  <a:schemeClr val="accent2"/>
                </a:solidFill>
              </a:rPr>
              <a:t>Merila literarne kvalitete:</a:t>
            </a:r>
          </a:p>
          <a:p>
            <a:pPr lvl="1">
              <a:lnSpc>
                <a:spcPct val="80000"/>
              </a:lnSpc>
            </a:pPr>
            <a:r>
              <a:rPr lang="sl-SI" sz="2000"/>
              <a:t>jezikovni artizem</a:t>
            </a:r>
          </a:p>
          <a:p>
            <a:pPr lvl="1">
              <a:lnSpc>
                <a:spcPct val="80000"/>
              </a:lnSpc>
            </a:pPr>
            <a:r>
              <a:rPr lang="sl-SI" sz="2000"/>
              <a:t>kompleksnost in aktualnost sporočila </a:t>
            </a:r>
          </a:p>
          <a:p>
            <a:pPr lvl="1">
              <a:lnSpc>
                <a:spcPct val="80000"/>
              </a:lnSpc>
            </a:pPr>
            <a:r>
              <a:rPr lang="sl-SI" sz="2000"/>
              <a:t>pomenska polifonija</a:t>
            </a:r>
          </a:p>
          <a:p>
            <a:pPr lvl="1">
              <a:lnSpc>
                <a:spcPct val="80000"/>
              </a:lnSpc>
            </a:pPr>
            <a:r>
              <a:rPr lang="sl-SI" sz="2000"/>
              <a:t>interpretabilnost besedila </a:t>
            </a:r>
          </a:p>
          <a:p>
            <a:pPr lvl="1">
              <a:lnSpc>
                <a:spcPct val="80000"/>
              </a:lnSpc>
            </a:pPr>
            <a:r>
              <a:rPr lang="sl-SI" sz="2000"/>
              <a:t>avtorjev dialog s svetovno in domačo literarno tradicijo</a:t>
            </a:r>
          </a:p>
          <a:p>
            <a:pPr>
              <a:lnSpc>
                <a:spcPct val="80000"/>
              </a:lnSpc>
            </a:pPr>
            <a:r>
              <a:rPr lang="sl-SI" sz="2200"/>
              <a:t>Ocene v časopisju</a:t>
            </a:r>
          </a:p>
          <a:p>
            <a:pPr>
              <a:lnSpc>
                <a:spcPct val="80000"/>
              </a:lnSpc>
            </a:pPr>
            <a:r>
              <a:rPr lang="sl-SI" sz="2200"/>
              <a:t>Subvencije, nagrade</a:t>
            </a:r>
          </a:p>
          <a:p>
            <a:pPr>
              <a:lnSpc>
                <a:spcPct val="80000"/>
              </a:lnSpc>
            </a:pPr>
            <a:r>
              <a:rPr lang="sl-SI" sz="2200"/>
              <a:t>Vpis v literarno zgodovino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sl-SI" sz="2400"/>
              <a:t>Razvedrilni namen (tolažba, spodbuda, opoj, eskapizem, konformizem …)</a:t>
            </a:r>
          </a:p>
          <a:p>
            <a:pPr>
              <a:lnSpc>
                <a:spcPct val="80000"/>
              </a:lnSpc>
            </a:pPr>
            <a:r>
              <a:rPr lang="sl-SI" sz="2400"/>
              <a:t>Blagovna znamka založbe, avtorja</a:t>
            </a:r>
          </a:p>
          <a:p>
            <a:pPr>
              <a:lnSpc>
                <a:spcPct val="80000"/>
              </a:lnSpc>
            </a:pPr>
            <a:r>
              <a:rPr lang="sl-SI" sz="2400"/>
              <a:t>Žanrska </a:t>
            </a:r>
            <a:r>
              <a:rPr lang="sl-SI" sz="2400" smtClean="0"/>
              <a:t>prepoznavnost (= obsežen opus)</a:t>
            </a:r>
            <a:endParaRPr lang="sl-SI" sz="2400"/>
          </a:p>
          <a:p>
            <a:pPr>
              <a:lnSpc>
                <a:spcPct val="80000"/>
              </a:lnSpc>
            </a:pPr>
            <a:r>
              <a:rPr lang="sl-SI" sz="2400" smtClean="0"/>
              <a:t>Artistična nestremljivost </a:t>
            </a:r>
            <a:endParaRPr lang="sl-SI" sz="2400" smtClean="0"/>
          </a:p>
          <a:p>
            <a:pPr>
              <a:lnSpc>
                <a:spcPct val="80000"/>
              </a:lnSpc>
            </a:pPr>
            <a:r>
              <a:rPr lang="sl-SI" sz="2400" smtClean="0"/>
              <a:t>Ženski spol avtorjev</a:t>
            </a:r>
            <a:endParaRPr lang="sl-SI" sz="2400" smtClean="0"/>
          </a:p>
          <a:p>
            <a:pPr>
              <a:lnSpc>
                <a:spcPct val="80000"/>
              </a:lnSpc>
            </a:pPr>
            <a:r>
              <a:rPr lang="sl-SI" sz="2400" smtClean="0"/>
              <a:t>(</a:t>
            </a:r>
            <a:r>
              <a:rPr lang="sl-SI" sz="2400"/>
              <a:t>Privlačna knjižna oprema)</a:t>
            </a:r>
          </a:p>
          <a:p>
            <a:pPr>
              <a:lnSpc>
                <a:spcPct val="80000"/>
              </a:lnSpc>
            </a:pPr>
            <a:r>
              <a:rPr lang="sl-SI" sz="2400" smtClean="0"/>
              <a:t>(</a:t>
            </a:r>
            <a:r>
              <a:rPr lang="sl-SI" sz="2400"/>
              <a:t>Idejno-moralna spornost)</a:t>
            </a:r>
          </a:p>
          <a:p>
            <a:pPr>
              <a:lnSpc>
                <a:spcPct val="80000"/>
              </a:lnSpc>
            </a:pPr>
            <a:r>
              <a:rPr lang="sl-SI" sz="2400">
                <a:solidFill>
                  <a:schemeClr val="accent2"/>
                </a:solidFill>
              </a:rPr>
              <a:t>Merilo </a:t>
            </a:r>
            <a:r>
              <a:rPr lang="sl-SI" sz="2400" smtClean="0">
                <a:solidFill>
                  <a:schemeClr val="accent2"/>
                </a:solidFill>
              </a:rPr>
              <a:t>popularnosti </a:t>
            </a:r>
            <a:r>
              <a:rPr lang="sl-SI" sz="2400">
                <a:solidFill>
                  <a:schemeClr val="accent2"/>
                </a:solidFill>
              </a:rPr>
              <a:t>je branost.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331"/>
            <a:ext cx="4680520" cy="676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Damir Feigel je bil popularen pisatelj, ker ...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je objavljal v podlistkih časopisov, ki so računali na množičnega bralca</a:t>
            </a:r>
          </a:p>
          <a:p>
            <a:r>
              <a:rPr lang="sl-SI" smtClean="0"/>
              <a:t>je bil deležen distanciranih kritiških in literarnozgodovinskih presoj</a:t>
            </a:r>
          </a:p>
          <a:p>
            <a:r>
              <a:rPr lang="sl-SI" smtClean="0"/>
              <a:t>je z izbiro humorističnega in znanstvenofantastičnega žanra razkril razvedrilno funkcijo svojega pisanja</a:t>
            </a:r>
            <a:endParaRPr lang="sl-S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/>
              <a:t>Kaj naj počne sodobna literarna veda?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93776" indent="-457200">
              <a:lnSpc>
                <a:spcPct val="90000"/>
              </a:lnSpc>
              <a:buFont typeface="+mj-lt"/>
              <a:buAutoNum type="arabicPeriod"/>
            </a:pPr>
            <a:r>
              <a:rPr lang="sl-SI" sz="2400" smtClean="0"/>
              <a:t>poudarja </a:t>
            </a:r>
            <a:r>
              <a:rPr lang="sl-SI" sz="2400"/>
              <a:t>zgodovinsko spremenljivost pojavov namesto iluzije o »večni« veljavnosti teoretičnih konstruktov, </a:t>
            </a:r>
          </a:p>
          <a:p>
            <a:pPr marL="493776" indent="-457200">
              <a:lnSpc>
                <a:spcPct val="90000"/>
              </a:lnSpc>
              <a:buFont typeface="+mj-lt"/>
              <a:buAutoNum type="arabicPeriod"/>
            </a:pPr>
            <a:r>
              <a:rPr lang="sl-SI" sz="2400" smtClean="0"/>
              <a:t>izčrpno </a:t>
            </a:r>
            <a:r>
              <a:rPr lang="sl-SI" sz="2400"/>
              <a:t>se ukvarja z obsežnimi korpusi besedil namesto samo s kanoniziranimi avtorskimi opusi ali posameznimi besedili, </a:t>
            </a:r>
          </a:p>
          <a:p>
            <a:pPr marL="493776" indent="-457200">
              <a:lnSpc>
                <a:spcPct val="90000"/>
              </a:lnSpc>
              <a:buFont typeface="+mj-lt"/>
              <a:buAutoNum type="arabicPeriod"/>
            </a:pPr>
            <a:r>
              <a:rPr lang="sl-SI" sz="2400" smtClean="0"/>
              <a:t>odpove </a:t>
            </a:r>
            <a:r>
              <a:rPr lang="sl-SI" sz="2400"/>
              <a:t>se predhodni delitvi literarnih proizvodov na umetniške in trivialne, </a:t>
            </a:r>
          </a:p>
          <a:p>
            <a:pPr marL="493776" indent="-457200">
              <a:lnSpc>
                <a:spcPct val="90000"/>
              </a:lnSpc>
              <a:buFont typeface="+mj-lt"/>
              <a:buAutoNum type="arabicPeriod"/>
            </a:pPr>
            <a:r>
              <a:rPr lang="sl-SI" sz="2400" smtClean="0"/>
              <a:t>upošteva </a:t>
            </a:r>
            <a:r>
              <a:rPr lang="sl-SI" sz="2400"/>
              <a:t>celotni literarni sistem, ne le literarno besedilo (celostni pristop</a:t>
            </a:r>
            <a:r>
              <a:rPr lang="sl-SI" sz="2400" smtClean="0"/>
              <a:t>)</a:t>
            </a:r>
            <a:endParaRPr lang="sl-SI" sz="2400"/>
          </a:p>
          <a:p>
            <a:pPr marL="493776" indent="-457200">
              <a:lnSpc>
                <a:spcPct val="90000"/>
              </a:lnSpc>
              <a:buFont typeface="+mj-lt"/>
              <a:buAutoNum type="arabicPeriod"/>
            </a:pPr>
            <a:r>
              <a:rPr lang="sl-SI" sz="2400" smtClean="0"/>
              <a:t>uporablja </a:t>
            </a:r>
            <a:r>
              <a:rPr lang="sl-SI" sz="2400"/>
              <a:t>tehnologijo za pridobivanje in analizo besedil ter za popularizacijo raziskovalnih dosežkov.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/>
              <a:t>Študij trivialne literature da ali ne?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sl-SI"/>
              <a:t>Si kot odgovorni člani skupnosti, ki nam ni vseeno za kulturni obstoj, sploh smemo privoščiti ignoranco do večinskega dela literarne produkcije, ki ljudi očitno osrečuje? </a:t>
            </a:r>
          </a:p>
          <a:p>
            <a:pPr>
              <a:lnSpc>
                <a:spcPct val="90000"/>
              </a:lnSpc>
            </a:pPr>
            <a:r>
              <a:rPr lang="sl-SI"/>
              <a:t>Literarna veda ni inštanca, ki bi pripravljala literarni jagodni izbor za antološko in šolsko rabo, ampak prostor emancipirane obravnave vsakršne literarne dejavnosti</a:t>
            </a:r>
            <a:r>
              <a:rPr lang="sl-SI" smtClean="0"/>
              <a:t>.</a:t>
            </a:r>
          </a:p>
          <a:p>
            <a:pPr>
              <a:lnSpc>
                <a:spcPct val="90000"/>
              </a:lnSpc>
            </a:pPr>
            <a:r>
              <a:rPr lang="sl-SI" smtClean="0"/>
              <a:t>Ne trudimo se razlikovati med elitno in popularno literaturo na podlagi besedilnih lastnosti, ker se to prepričljivo početi ne da.</a:t>
            </a:r>
          </a:p>
          <a:p>
            <a:pPr>
              <a:lnSpc>
                <a:spcPct val="90000"/>
              </a:lnSpc>
            </a:pPr>
            <a:r>
              <a:rPr lang="sl-SI" smtClean="0"/>
              <a:t>Sploh se ne obremenjujmo z določanjem meje med popularnostjo in t. i. literarno kvaliteto.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Pozivi za povrh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mtClean="0"/>
              <a:t>Digitalizirajmo celotno slovensko literarno dediščino, brez ozira na </a:t>
            </a:r>
            <a:r>
              <a:rPr lang="sl-SI" smtClean="0"/>
              <a:t>njeno </a:t>
            </a:r>
            <a:r>
              <a:rPr lang="sl-SI" sz="3200" smtClean="0"/>
              <a:t>o </a:t>
            </a:r>
            <a:r>
              <a:rPr lang="sl-SI" sz="3200" smtClean="0"/>
              <a:t>»</a:t>
            </a:r>
            <a:r>
              <a:rPr lang="sl-SI" smtClean="0"/>
              <a:t>literarno kvaliteto</a:t>
            </a:r>
            <a:r>
              <a:rPr lang="sl-SI" sz="2800" smtClean="0"/>
              <a:t>«</a:t>
            </a:r>
            <a:r>
              <a:rPr lang="sl-SI" smtClean="0"/>
              <a:t> </a:t>
            </a:r>
            <a:r>
              <a:rPr lang="sl-SI" smtClean="0"/>
              <a:t>(</a:t>
            </a:r>
            <a:r>
              <a:rPr lang="sl-SI" smtClean="0">
                <a:hlinkClick r:id="rId2"/>
              </a:rPr>
              <a:t>http</a:t>
            </a:r>
            <a:r>
              <a:rPr lang="sl-SI" smtClean="0">
                <a:hlinkClick r:id="rId2"/>
              </a:rPr>
              <a:t>://</a:t>
            </a:r>
            <a:r>
              <a:rPr lang="sl-SI" smtClean="0">
                <a:hlinkClick r:id="rId2"/>
              </a:rPr>
              <a:t>sl.wikisource.org/wiki/Wikivir:Slovenska_leposlovna_klasika</a:t>
            </a:r>
            <a:r>
              <a:rPr lang="sl-SI" smtClean="0"/>
              <a:t>).</a:t>
            </a:r>
            <a:endParaRPr lang="sl-SI" smtClean="0"/>
          </a:p>
          <a:p>
            <a:r>
              <a:rPr lang="sl-SI" smtClean="0"/>
              <a:t>Sodelujmo pri pisanju celostne slovenske literarne zgodovine 1965-2015, ki zajema tudi popularne pisce in njihove knjige (</a:t>
            </a:r>
            <a:r>
              <a:rPr lang="sl-SI" smtClean="0">
                <a:hlinkClick r:id="rId3"/>
              </a:rPr>
              <a:t>http</a:t>
            </a:r>
            <a:r>
              <a:rPr lang="sl-SI" smtClean="0">
                <a:hlinkClick r:id="rId3"/>
              </a:rPr>
              <a:t>://</a:t>
            </a:r>
            <a:r>
              <a:rPr lang="sl-SI" smtClean="0">
                <a:hlinkClick r:id="rId3"/>
              </a:rPr>
              <a:t>sl.wikibooks.org/wiki/Slovenska_književnost_1965-2015</a:t>
            </a:r>
            <a:r>
              <a:rPr lang="sl-SI" smtClean="0"/>
              <a:t>).</a:t>
            </a:r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Za kdaj pozneje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mtClean="0"/>
              <a:t>Miran Hladnik,</a:t>
            </a:r>
            <a:r>
              <a:rPr lang="sl-SI" i="1" smtClean="0"/>
              <a:t> Trivialna literatura</a:t>
            </a:r>
            <a:r>
              <a:rPr lang="sl-SI" smtClean="0"/>
              <a:t>, 1983 (Literarni leksikon, 21); </a:t>
            </a:r>
            <a:r>
              <a:rPr lang="sl-SI" smtClean="0">
                <a:hlinkClick r:id="rId2"/>
              </a:rPr>
              <a:t>http://lit.ijs.si/trivlit1.html</a:t>
            </a:r>
            <a:endParaRPr lang="sl-SI" smtClean="0"/>
          </a:p>
          <a:p>
            <a:r>
              <a:rPr lang="sl-SI" smtClean="0"/>
              <a:t>Andrijan Lah, </a:t>
            </a:r>
            <a:r>
              <a:rPr lang="sl-SI" i="1" smtClean="0"/>
              <a:t>Mali pregled lahke književnosti</a:t>
            </a:r>
            <a:r>
              <a:rPr lang="sl-SI" smtClean="0"/>
              <a:t>, 1997.</a:t>
            </a:r>
          </a:p>
          <a:p>
            <a:r>
              <a:rPr lang="sl-SI" smtClean="0"/>
              <a:t>Tole predavanje: </a:t>
            </a:r>
            <a:r>
              <a:rPr lang="sl-SI" smtClean="0">
                <a:hlinkClick r:id="rId3"/>
              </a:rPr>
              <a:t>http://www.ff.uni-lj.si/oddelki/slovenistika/mh/Imena_popularnosti.pdf</a:t>
            </a:r>
            <a:endParaRPr lang="sl-SI" smtClean="0"/>
          </a:p>
          <a:p>
            <a:r>
              <a:rPr lang="sl-SI" smtClean="0"/>
              <a:t>Prosojnice za predavanje: </a:t>
            </a:r>
            <a:r>
              <a:rPr lang="sl-SI" smtClean="0">
                <a:hlinkClick r:id="rId4"/>
              </a:rPr>
              <a:t>http</a:t>
            </a:r>
            <a:r>
              <a:rPr lang="sl-SI" smtClean="0">
                <a:hlinkClick r:id="rId4"/>
              </a:rPr>
              <a:t>://</a:t>
            </a:r>
            <a:r>
              <a:rPr lang="sl-SI" smtClean="0">
                <a:hlinkClick r:id="rId4"/>
              </a:rPr>
              <a:t>www.ff.uni-lj.si/oddelki/slovenistika/mh/Imena_popularnosti.ppt</a:t>
            </a:r>
            <a:endParaRPr lang="sl-SI" smtClean="0"/>
          </a:p>
          <a:p>
            <a:endParaRPr lang="sl-SI" smtClean="0"/>
          </a:p>
          <a:p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 izrazju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Nič se nam ni treba zmeniti, da bomo uporabljali samo enega od terminov, ki so v obtoku (popularna, trivialna, žanrska, lahka, množična ... literatura).</a:t>
            </a:r>
          </a:p>
          <a:p>
            <a:r>
              <a:rPr lang="sl-SI" smtClean="0"/>
              <a:t>Namesto za terminološka razglabljanja uporabimo energijo raje za analizo pojava samega.</a:t>
            </a:r>
          </a:p>
          <a:p>
            <a:r>
              <a:rPr lang="sl-SI" smtClean="0"/>
              <a:t>Ne obremenjujmo se z ustreznostjo tujim leksikonskim definicijam, saj te ne izhajajo iz slovenskega gradiva in ne ustrezajo vedno domači literarni pojavnosti.</a:t>
            </a:r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Izrazi za trivialno danes</a:t>
            </a:r>
          </a:p>
        </p:txBody>
      </p:sp>
      <p:pic>
        <p:nvPicPr>
          <p:cNvPr id="23558" name="Grafikon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-81"/>
          <a:stretch>
            <a:fillRect/>
          </a:stretch>
        </p:blipFill>
        <p:spPr>
          <a:xfrm>
            <a:off x="1116013" y="1268760"/>
            <a:ext cx="7560443" cy="532889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Književnost ali </a:t>
            </a:r>
            <a:r>
              <a:rPr lang="sl-SI">
                <a:solidFill>
                  <a:schemeClr val="accent2"/>
                </a:solidFill>
              </a:rPr>
              <a:t>literatura</a:t>
            </a:r>
            <a:r>
              <a:rPr lang="sl-SI"/>
              <a:t>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Trivialna literatura : trivialna književnost = 3 : 1 (v Najdi.si celo 7 : 1)</a:t>
            </a:r>
          </a:p>
          <a:p>
            <a:r>
              <a:rPr lang="sl-SI"/>
              <a:t>Popularna literatura : popularna književnost = 3 : 1</a:t>
            </a:r>
          </a:p>
          <a:p>
            <a:r>
              <a:rPr lang="sl-SI"/>
              <a:t>Lahka književnost</a:t>
            </a:r>
          </a:p>
          <a:p>
            <a:r>
              <a:rPr lang="sl-SI"/>
              <a:t>Žanrska literatura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Angleške ustreznice</a:t>
            </a:r>
          </a:p>
        </p:txBody>
      </p:sp>
      <p:pic>
        <p:nvPicPr>
          <p:cNvPr id="25606" name="Grafikon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03363"/>
            <a:ext cx="6932613" cy="5354637"/>
          </a:xfrm>
          <a:noFill/>
          <a:ln/>
        </p:spPr>
      </p:pic>
      <p:sp>
        <p:nvSpPr>
          <p:cNvPr id="4" name="PoljeZBesedilom 3"/>
          <p:cNvSpPr txBox="1"/>
          <p:nvPr/>
        </p:nvSpPr>
        <p:spPr>
          <a:xfrm>
            <a:off x="7308305" y="465313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Leksikonski gesli formula fiction in popular fiction kažeta na geslo </a:t>
            </a:r>
            <a:r>
              <a:rPr lang="sl-SI" smtClean="0">
                <a:solidFill>
                  <a:srgbClr val="C00000"/>
                </a:solidFill>
              </a:rPr>
              <a:t>genre fiction</a:t>
            </a:r>
            <a:r>
              <a:rPr lang="sl-SI" smtClean="0"/>
              <a:t>.</a:t>
            </a:r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Drugi pogosti termini</a:t>
            </a:r>
          </a:p>
        </p:txBody>
      </p:sp>
      <p:pic>
        <p:nvPicPr>
          <p:cNvPr id="27654" name="Grafikon 1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-18"/>
          <a:stretch>
            <a:fillRect/>
          </a:stretch>
        </p:blipFill>
        <p:spPr>
          <a:xfrm>
            <a:off x="395288" y="1340768"/>
            <a:ext cx="7201048" cy="5517232"/>
          </a:xfrm>
          <a:noFill/>
          <a:ln/>
        </p:spPr>
      </p:pic>
      <p:sp>
        <p:nvSpPr>
          <p:cNvPr id="4" name="PoljeZBesedilom 3"/>
          <p:cNvSpPr txBox="1"/>
          <p:nvPr/>
        </p:nvSpPr>
        <p:spPr>
          <a:xfrm>
            <a:off x="7668344" y="4149080"/>
            <a:ext cx="1368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Raba izrazov je nacionalno specifična.</a:t>
            </a:r>
          </a:p>
          <a:p>
            <a:r>
              <a:rPr lang="sl-SI" smtClean="0"/>
              <a:t>In relativno nestabilna.</a:t>
            </a:r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/>
              <a:t>Predmet je isti, drugačna je samo perspektiva nanj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>
                <a:solidFill>
                  <a:srgbClr val="CC3300"/>
                </a:solidFill>
              </a:rPr>
              <a:t>trivialna literatura</a:t>
            </a:r>
            <a:r>
              <a:rPr lang="sl-SI"/>
              <a:t> – izraz poudarja navezanost na nemško razpravno tradicijo in opozicijo z elitno literaturo</a:t>
            </a:r>
          </a:p>
          <a:p>
            <a:r>
              <a:rPr lang="sl-SI">
                <a:solidFill>
                  <a:schemeClr val="hlink"/>
                </a:solidFill>
              </a:rPr>
              <a:t>popularna literatura</a:t>
            </a:r>
            <a:r>
              <a:rPr lang="sl-SI"/>
              <a:t> – izraz poudarja množičnost in vpetost v popularno kulturo</a:t>
            </a:r>
          </a:p>
          <a:p>
            <a:r>
              <a:rPr lang="sl-SI">
                <a:solidFill>
                  <a:schemeClr val="folHlink"/>
                </a:solidFill>
              </a:rPr>
              <a:t>žanrska literatura</a:t>
            </a:r>
            <a:r>
              <a:rPr lang="sl-SI"/>
              <a:t> – izraz poudarja formalno plat besedil (snov, </a:t>
            </a:r>
            <a:r>
              <a:rPr lang="sl-SI" smtClean="0"/>
              <a:t>formule) </a:t>
            </a:r>
            <a:r>
              <a:rPr lang="sl-SI"/>
              <a:t>in pomen za bralca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964</TotalTime>
  <Words>837</Words>
  <Application>Microsoft Office PowerPoint</Application>
  <PresentationFormat>Diaprojekcija na zaslonu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Technic</vt:lpstr>
      <vt:lpstr>Imena popularnosti</vt:lpstr>
      <vt:lpstr>Govoriti nameravam ...</vt:lpstr>
      <vt:lpstr>Za kdaj pozneje</vt:lpstr>
      <vt:lpstr>O izrazju</vt:lpstr>
      <vt:lpstr>Izrazi za trivialno danes</vt:lpstr>
      <vt:lpstr>Književnost ali literatura?</vt:lpstr>
      <vt:lpstr>Angleške ustreznice</vt:lpstr>
      <vt:lpstr>Drugi pogosti termini</vt:lpstr>
      <vt:lpstr>Predmet je isti, drugačna je samo perspektiva nanj</vt:lpstr>
      <vt:lpstr>Kaj pomeni biti popularen na slovenski literarni sceni: kupovan ali izposojan?</vt:lpstr>
      <vt:lpstr>Woodiwissova, Kathleen Woodiwissova</vt:lpstr>
      <vt:lpstr>Slovenske popularne knjige?</vt:lpstr>
      <vt:lpstr>Najbolj izposojane domače knjige za odrasle</vt:lpstr>
      <vt:lpstr>»Upravičenci do knjižničnega nadomestila«</vt:lpstr>
      <vt:lpstr>»Prava« (= nemladinska) trivialna literatura </vt:lpstr>
      <vt:lpstr>Darja Hočevar aka Stella Noris</vt:lpstr>
      <vt:lpstr>Romana Berni, Maša Modic, Azra Širovnik</vt:lpstr>
      <vt:lpstr>Branost kresnikovih nominirancev in nagrajencev (= elitne literature) 2010</vt:lpstr>
      <vt:lpstr>Popularni : nagrajevani</vt:lpstr>
      <vt:lpstr>Literarna kvaliteta : popularnost</vt:lpstr>
      <vt:lpstr>Diapozitiv 21</vt:lpstr>
      <vt:lpstr>Damir Feigel je bil popularen pisatelj, ker ...</vt:lpstr>
      <vt:lpstr>Kaj naj počne sodobna literarna veda?</vt:lpstr>
      <vt:lpstr>Študij trivialne literature da ali ne?</vt:lpstr>
      <vt:lpstr>Pozivi za povrh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Imena popularnosti</dc:title>
  <dc:creator>Hladnik</dc:creator>
  <cp:lastModifiedBy>Hladnik</cp:lastModifiedBy>
  <cp:revision>3</cp:revision>
  <dcterms:created xsi:type="dcterms:W3CDTF">2011-03-01T06:37:51Z</dcterms:created>
  <dcterms:modified xsi:type="dcterms:W3CDTF">2011-03-02T22:21:54Z</dcterms:modified>
</cp:coreProperties>
</file>