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cina.eu/korpusi/lektor" TargetMode="External"/><Relationship Id="rId2" Type="http://schemas.openxmlformats.org/officeDocument/2006/relationships/hyperlink" Target="http://www.amebis.si/amebis-besa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books.org/wiki/Nova_pisarija" TargetMode="External"/><Relationship Id="rId2" Type="http://schemas.openxmlformats.org/officeDocument/2006/relationships/hyperlink" Target="http://lit.ijs.si/spisov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biss.si/scripts/cobiss?command=DISPLAY&amp;base=cobib&amp;rid=31722241" TargetMode="External"/><Relationship Id="rId13" Type="http://schemas.openxmlformats.org/officeDocument/2006/relationships/hyperlink" Target="http://www.slovenska-biografija.si/oseba/sbi327676/" TargetMode="External"/><Relationship Id="rId3" Type="http://schemas.openxmlformats.org/officeDocument/2006/relationships/hyperlink" Target="http://www.cobiss.si/scripts/cobiss?command=DISPLAY&amp;base=cobib&amp;rid=39502690" TargetMode="External"/><Relationship Id="rId7" Type="http://schemas.openxmlformats.org/officeDocument/2006/relationships/hyperlink" Target="http://www.dlib.si/?URN=URN:NBN:SI:DOC-G7ACCY1Y" TargetMode="External"/><Relationship Id="rId12" Type="http://schemas.openxmlformats.org/officeDocument/2006/relationships/hyperlink" Target="http://archive.org/details/slovenskeveerni01celogoog" TargetMode="External"/><Relationship Id="rId2" Type="http://schemas.openxmlformats.org/officeDocument/2006/relationships/hyperlink" Target="http://slovlit.ff.uni-lj.si/oddelki/slovenistika/mh/tel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biss.si/scripts/cobiss?command=DISPLAY&amp;base=cobib&amp;rid=50413154" TargetMode="External"/><Relationship Id="rId11" Type="http://schemas.openxmlformats.org/officeDocument/2006/relationships/hyperlink" Target="https://sl.wikisource.org/wiki/sl:%C5%BDivljenja_trnjeva_pot" TargetMode="External"/><Relationship Id="rId5" Type="http://schemas.openxmlformats.org/officeDocument/2006/relationships/hyperlink" Target="http://www.srl.si/sql_pdf/SRL_2012_3_09.pdf" TargetMode="External"/><Relationship Id="rId15" Type="http://schemas.openxmlformats.org/officeDocument/2006/relationships/hyperlink" Target="http://www.geopedia.si/?params=L11689" TargetMode="External"/><Relationship Id="rId10" Type="http://schemas.openxmlformats.org/officeDocument/2006/relationships/hyperlink" Target="http://www.cobiss.si/scripts/cobiss?command=DISPLAY&amp;base=cobib&amp;rid=39746049" TargetMode="External"/><Relationship Id="rId4" Type="http://schemas.openxmlformats.org/officeDocument/2006/relationships/hyperlink" Target="http://videolectures.net/ssjlk09_hladnik_iktsj/" TargetMode="External"/><Relationship Id="rId9" Type="http://schemas.openxmlformats.org/officeDocument/2006/relationships/hyperlink" Target="http://sl.wikipedia.org/wiki/Planinska_povest" TargetMode="External"/><Relationship Id="rId14" Type="http://schemas.openxmlformats.org/officeDocument/2006/relationships/hyperlink" Target="http://mailman.ijs.si/pipermail/slovlit/2013/00435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Lektor in splet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Miran Hladnik, 22. aprila 2015</a:t>
            </a:r>
          </a:p>
        </p:txBody>
      </p:sp>
    </p:spTree>
    <p:extLst>
      <p:ext uri="{BB962C8B-B14F-4D97-AF65-F5344CB8AC3E}">
        <p14:creationId xmlns="" xmlns:p14="http://schemas.microsoft.com/office/powerpoint/2010/main" val="35063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Orodja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>
                <a:hlinkClick r:id="rId2"/>
              </a:rPr>
              <a:t>Avtomatska lektorica</a:t>
            </a:r>
            <a:r>
              <a:rPr lang="sl-SI" dirty="0"/>
              <a:t> podjetja Amebis</a:t>
            </a:r>
          </a:p>
          <a:p>
            <a:pPr lvl="0"/>
            <a:r>
              <a:rPr lang="sl-SI"/>
              <a:t>korpus </a:t>
            </a:r>
            <a:r>
              <a:rPr lang="sl-SI" smtClean="0">
                <a:hlinkClick r:id="rId3"/>
              </a:rPr>
              <a:t>Lektor</a:t>
            </a:r>
            <a:endParaRPr lang="sl-SI" smtClean="0"/>
          </a:p>
          <a:p>
            <a:pPr lvl="0"/>
            <a:r>
              <a:rPr lang="sl-SI" smtClean="0"/>
              <a:t>spletni leksikografski priročniki</a:t>
            </a:r>
          </a:p>
          <a:p>
            <a:pPr lvl="0"/>
            <a:r>
              <a:rPr lang="sl-SI" smtClean="0"/>
              <a:t>Cobiss</a:t>
            </a:r>
          </a:p>
          <a:p>
            <a:pPr lvl="0"/>
            <a:r>
              <a:rPr lang="sl-SI" smtClean="0"/>
              <a:t>dLib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63076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Literatura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i="1" dirty="0" smtClean="0">
                <a:hlinkClick r:id="rId2"/>
              </a:rPr>
              <a:t>Praktični spisovnik </a:t>
            </a:r>
            <a:r>
              <a:rPr lang="sl-SI" sz="3200" dirty="0" smtClean="0"/>
              <a:t>(1990 … 2002) </a:t>
            </a:r>
          </a:p>
          <a:p>
            <a:r>
              <a:rPr lang="sl-SI" sz="3200" i="1" dirty="0" smtClean="0">
                <a:hlinkClick r:id="rId3"/>
              </a:rPr>
              <a:t>Nova pisarija </a:t>
            </a:r>
            <a:r>
              <a:rPr lang="sl-SI" sz="3200" smtClean="0"/>
              <a:t>(2014 ...)</a:t>
            </a:r>
            <a:endParaRPr lang="sl-SI" sz="3200" dirty="0" smtClean="0"/>
          </a:p>
          <a:p>
            <a:pPr lvl="1"/>
            <a:r>
              <a:rPr lang="sl-SI" sz="2800" dirty="0" smtClean="0">
                <a:hlinkClick r:id="rId3"/>
              </a:rPr>
              <a:t>Pravopis</a:t>
            </a:r>
            <a:endParaRPr lang="sl-SI" sz="2800" dirty="0" smtClean="0"/>
          </a:p>
          <a:p>
            <a:pPr lvl="1"/>
            <a:r>
              <a:rPr lang="sl-SI" sz="2800" dirty="0" smtClean="0">
                <a:hlinkClick r:id="rId3"/>
              </a:rPr>
              <a:t>Popravljanje</a:t>
            </a:r>
            <a:endParaRPr lang="sl-SI" sz="2800" dirty="0" smtClean="0"/>
          </a:p>
          <a:p>
            <a:pPr lvl="1"/>
            <a:r>
              <a:rPr lang="sl-SI" sz="2800" smtClean="0">
                <a:hlinkClick r:id="rId3"/>
              </a:rPr>
              <a:t>Napake</a:t>
            </a:r>
            <a:endParaRPr lang="sl-SI" sz="2800" smtClean="0"/>
          </a:p>
          <a:p>
            <a:pPr lvl="1"/>
            <a:r>
              <a:rPr lang="sl-SI" sz="2800" smtClean="0">
                <a:hlinkClick r:id="rId3"/>
              </a:rPr>
              <a:t>Sporočanje popravkov in komentarjev</a:t>
            </a:r>
            <a:endParaRPr lang="sl-SI" sz="2800" smtClean="0"/>
          </a:p>
          <a:p>
            <a:pPr lvl="1"/>
            <a:r>
              <a:rPr lang="sl-SI" sz="2800" smtClean="0">
                <a:hlinkClick r:id="rId3"/>
              </a:rPr>
              <a:t>Navajanje</a:t>
            </a:r>
            <a:endParaRPr lang="sl-SI" sz="2800" dirty="0"/>
          </a:p>
        </p:txBody>
      </p:sp>
    </p:spTree>
    <p:extLst>
      <p:ext uri="{BB962C8B-B14F-4D97-AF65-F5344CB8AC3E}">
        <p14:creationId xmlns="" xmlns:p14="http://schemas.microsoft.com/office/powerpoint/2010/main" val="2110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t.ijs.si/np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9350" y="355643"/>
            <a:ext cx="8434564" cy="6192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Spremembe v svetu pisanja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dirty="0"/>
              <a:t>vsak že </a:t>
            </a:r>
            <a:r>
              <a:rPr lang="sl-SI"/>
              <a:t>piše </a:t>
            </a:r>
            <a:r>
              <a:rPr lang="sl-SI" smtClean="0"/>
              <a:t>(&gt; deprofesionalizacija pisanja)</a:t>
            </a:r>
            <a:endParaRPr lang="sl-SI" dirty="0"/>
          </a:p>
          <a:p>
            <a:pPr lvl="0"/>
            <a:r>
              <a:rPr lang="sl-SI" dirty="0"/>
              <a:t>večinski </a:t>
            </a:r>
            <a:r>
              <a:rPr lang="sl-SI"/>
              <a:t>opravek </a:t>
            </a:r>
            <a:r>
              <a:rPr lang="sl-SI" smtClean="0"/>
              <a:t>ni sestavljanje novih, </a:t>
            </a:r>
            <a:r>
              <a:rPr lang="sl-SI" dirty="0"/>
              <a:t>ampak </a:t>
            </a:r>
            <a:r>
              <a:rPr lang="sl-SI"/>
              <a:t>popravljanje </a:t>
            </a:r>
            <a:r>
              <a:rPr lang="sl-SI" smtClean="0"/>
              <a:t>obstoječih tekstov</a:t>
            </a:r>
            <a:endParaRPr lang="sl-SI" dirty="0"/>
          </a:p>
          <a:p>
            <a:pPr lvl="0"/>
            <a:r>
              <a:rPr lang="sl-SI" dirty="0"/>
              <a:t>povečala se je sledljivost sprememb v </a:t>
            </a:r>
            <a:r>
              <a:rPr lang="sl-SI"/>
              <a:t>tekstu </a:t>
            </a:r>
            <a:r>
              <a:rPr lang="sl-SI" smtClean="0"/>
              <a:t>(funkcija sledi </a:t>
            </a:r>
            <a:r>
              <a:rPr lang="sl-SI" dirty="0"/>
              <a:t>spremembam v Wordu, historiat posegov v </a:t>
            </a:r>
            <a:r>
              <a:rPr lang="sl-SI" dirty="0" err="1"/>
              <a:t>wikijih</a:t>
            </a:r>
            <a:r>
              <a:rPr lang="sl-SI" dirty="0"/>
              <a:t>)</a:t>
            </a:r>
          </a:p>
          <a:p>
            <a:pPr lvl="0"/>
            <a:r>
              <a:rPr lang="sl-SI" dirty="0"/>
              <a:t>popravljanje se je avtomatiziralo (pravopisni pregledovalniki)</a:t>
            </a:r>
          </a:p>
          <a:p>
            <a:pPr lvl="0"/>
            <a:r>
              <a:rPr lang="sl-SI" dirty="0"/>
              <a:t>izgublja se razlika med rokopisom in objavo in s tem potreba po razlikovanju med lektoriranjem (ki zadeva rokopis) in korigiranjem (ki zadeva predlogo za tisk)</a:t>
            </a:r>
          </a:p>
          <a:p>
            <a:pPr lvl="0"/>
            <a:r>
              <a:rPr lang="sl-SI" smtClean="0"/>
              <a:t>manjša skrbnost zasebnega dopisovanja se je razpasla tudi pri besedilih v javnem dostopu</a:t>
            </a:r>
            <a:endParaRPr lang="sl-SI" dirty="0"/>
          </a:p>
          <a:p>
            <a:pPr lvl="0"/>
            <a:r>
              <a:rPr lang="sl-SI" smtClean="0"/>
              <a:t>združujejo se službe lektorja (ki skrbi za pravopis), urednika (ki razsoja o vsebini, kompoziciji in slogu), tehničnega urednika oz. oblikovalca (ki poenotita besedilo)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5298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Socialni kontekst lektoriranja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sz="2400" smtClean="0"/>
              <a:t>lektor ni oseba, ki bi jo imeli pisci zelo radi, dojemajo ga kot nujno zlo</a:t>
            </a:r>
          </a:p>
          <a:p>
            <a:pPr lvl="0"/>
            <a:r>
              <a:rPr lang="sl-SI" sz="2400" smtClean="0"/>
              <a:t>posebej leposlovni avtorji občutijo </a:t>
            </a:r>
            <a:r>
              <a:rPr lang="sl-SI" sz="2400" dirty="0"/>
              <a:t>lektorjev poseg kot vdor v ustvarjalno </a:t>
            </a:r>
            <a:r>
              <a:rPr lang="sl-SI" sz="2400" dirty="0" smtClean="0"/>
              <a:t>intimo (Andrej </a:t>
            </a:r>
            <a:r>
              <a:rPr lang="sl-SI" sz="2400" dirty="0"/>
              <a:t>Rozman, Marko Crnkovič, Miha Mazzini, </a:t>
            </a:r>
            <a:r>
              <a:rPr lang="sl-SI" sz="2400"/>
              <a:t>Saša </a:t>
            </a:r>
            <a:r>
              <a:rPr lang="sl-SI" sz="2400" smtClean="0"/>
              <a:t>Vuga)</a:t>
            </a:r>
          </a:p>
          <a:p>
            <a:pPr lvl="0"/>
            <a:r>
              <a:rPr lang="sl-SI" sz="2400" smtClean="0"/>
              <a:t>pri popravljanju strokovnih besedil je lektor lahko bolj suveren kot pri leposlovju</a:t>
            </a:r>
            <a:endParaRPr lang="sl-SI" sz="2400" dirty="0"/>
          </a:p>
          <a:p>
            <a:pPr lvl="0"/>
            <a:r>
              <a:rPr lang="sl-SI" sz="2400" smtClean="0"/>
              <a:t>pisec rad oblikuje tekst za objavo površno in prepušča lektorju, da napravi berljivega</a:t>
            </a:r>
          </a:p>
          <a:p>
            <a:pPr lvl="0"/>
            <a:r>
              <a:rPr lang="sl-SI" sz="2400" smtClean="0"/>
              <a:t>lektor pooseblja nelagodje Slovencev do svoje jezikovne identitete</a:t>
            </a:r>
          </a:p>
        </p:txBody>
      </p:sp>
    </p:spTree>
    <p:extLst>
      <p:ext uri="{BB962C8B-B14F-4D97-AF65-F5344CB8AC3E}">
        <p14:creationId xmlns="" xmlns:p14="http://schemas.microsoft.com/office/powerpoint/2010/main" val="365051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Dogovor lektorja z </a:t>
            </a:r>
            <a:r>
              <a:rPr lang="sl-SI" dirty="0" smtClean="0"/>
              <a:t>naročnikom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78598" y="1764594"/>
            <a:ext cx="8946541" cy="41954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l-SI" smtClean="0"/>
              <a:t>o mediju in formatu: </a:t>
            </a:r>
          </a:p>
          <a:p>
            <a:pPr lvl="1"/>
            <a:r>
              <a:rPr lang="sl-SI" strike="sngStrike" smtClean="0"/>
              <a:t>z </a:t>
            </a:r>
            <a:r>
              <a:rPr lang="sl-SI" strike="sngStrike" dirty="0"/>
              <a:t>roko </a:t>
            </a:r>
            <a:r>
              <a:rPr lang="sl-SI" strike="sngStrike"/>
              <a:t>na </a:t>
            </a:r>
            <a:r>
              <a:rPr lang="sl-SI" strike="sngStrike" smtClean="0"/>
              <a:t>papir</a:t>
            </a:r>
            <a:endParaRPr lang="sl-SI" smtClean="0"/>
          </a:p>
          <a:p>
            <a:pPr lvl="1"/>
            <a:r>
              <a:rPr lang="sl-SI" smtClean="0"/>
              <a:t>v urejevalniku (sledi spremembam, komentar)</a:t>
            </a:r>
          </a:p>
          <a:p>
            <a:pPr lvl="1"/>
            <a:r>
              <a:rPr lang="sl-SI" smtClean="0"/>
              <a:t>v besedilu, ki je v skupni lasti </a:t>
            </a:r>
            <a:r>
              <a:rPr lang="sl-SI"/>
              <a:t>v </a:t>
            </a:r>
            <a:r>
              <a:rPr lang="sl-SI" smtClean="0"/>
              <a:t>oblaku</a:t>
            </a:r>
          </a:p>
          <a:p>
            <a:pPr lvl="1"/>
            <a:r>
              <a:rPr lang="sl-SI" smtClean="0"/>
              <a:t>v wikijih (neposredno v besedilo ali v obliki komentarja na pogovorni strani)</a:t>
            </a:r>
          </a:p>
          <a:p>
            <a:pPr lvl="1"/>
            <a:r>
              <a:rPr lang="sl-SI" strike="sngStrike" smtClean="0"/>
              <a:t>v pdf-ju</a:t>
            </a:r>
            <a:endParaRPr lang="sl-SI" dirty="0"/>
          </a:p>
          <a:p>
            <a:pPr lvl="0"/>
            <a:r>
              <a:rPr lang="sl-SI" smtClean="0"/>
              <a:t>o stopnji </a:t>
            </a:r>
            <a:r>
              <a:rPr lang="sl-SI" dirty="0" smtClean="0"/>
              <a:t>poseganja</a:t>
            </a:r>
            <a:endParaRPr lang="sl-SI" dirty="0"/>
          </a:p>
          <a:p>
            <a:pPr lvl="1"/>
            <a:r>
              <a:rPr lang="sl-SI" smtClean="0"/>
              <a:t>zgolj vejice, tj. pravopis</a:t>
            </a:r>
            <a:endParaRPr lang="sl-SI" dirty="0"/>
          </a:p>
          <a:p>
            <a:pPr lvl="1"/>
            <a:r>
              <a:rPr lang="sl-SI" smtClean="0"/>
              <a:t>slog (kompozicija, ponavljanja, gostobesednost)</a:t>
            </a:r>
            <a:endParaRPr lang="sl-SI" dirty="0"/>
          </a:p>
          <a:p>
            <a:pPr lvl="1"/>
            <a:r>
              <a:rPr lang="sl-SI" smtClean="0"/>
              <a:t>vsebina (neumne izjave, slepi sklici)</a:t>
            </a:r>
          </a:p>
          <a:p>
            <a:pPr lvl="1"/>
            <a:r>
              <a:rPr lang="sl-SI" smtClean="0"/>
              <a:t>tehnično ponotenje (navajanje literature, napisi pod slikami, tabele)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35913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Praktični nasveti lektorju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l-SI" smtClean="0"/>
              <a:t>besedilo skopiraj oz. shrani v </a:t>
            </a:r>
            <a:r>
              <a:rPr lang="sl-SI" dirty="0"/>
              <a:t>nov dokument kot golo besedilo (</a:t>
            </a:r>
            <a:r>
              <a:rPr lang="sl-SI"/>
              <a:t>posebno </a:t>
            </a:r>
            <a:r>
              <a:rPr lang="sl-SI" smtClean="0"/>
              <a:t>lepljenje)</a:t>
            </a:r>
            <a:endParaRPr lang="sl-SI" dirty="0" smtClean="0"/>
          </a:p>
          <a:p>
            <a:pPr lvl="0"/>
            <a:r>
              <a:rPr lang="sl-SI" smtClean="0"/>
              <a:t>s klikom na ikono </a:t>
            </a:r>
            <a:r>
              <a:rPr lang="sl-SI" smtClean="0">
                <a:solidFill>
                  <a:srgbClr val="FF0000"/>
                </a:solidFill>
              </a:rPr>
              <a:t>¶ </a:t>
            </a:r>
            <a:r>
              <a:rPr lang="sl-SI" smtClean="0"/>
              <a:t>v meniju izberi prikaz vseh znamenj (presledkov, tabulatorjev, prelomov vrstic, odstavkov) </a:t>
            </a:r>
            <a:endParaRPr lang="sl-SI" dirty="0"/>
          </a:p>
          <a:p>
            <a:pPr lvl="0"/>
            <a:r>
              <a:rPr lang="sl-SI" smtClean="0"/>
              <a:t>poenoti </a:t>
            </a:r>
          </a:p>
          <a:p>
            <a:pPr lvl="1"/>
            <a:r>
              <a:rPr lang="sl-SI" smtClean="0"/>
              <a:t>odstavke </a:t>
            </a:r>
            <a:r>
              <a:rPr lang="sl-SI" dirty="0"/>
              <a:t>(ena prazna vrsta </a:t>
            </a:r>
            <a:r>
              <a:rPr lang="sl-SI"/>
              <a:t>ali </a:t>
            </a:r>
            <a:r>
              <a:rPr lang="sl-SI" smtClean="0"/>
              <a:t>enotni </a:t>
            </a:r>
            <a:r>
              <a:rPr lang="sl-SI" dirty="0"/>
              <a:t>razmik/umik</a:t>
            </a:r>
            <a:r>
              <a:rPr lang="sl-SI"/>
              <a:t>), </a:t>
            </a:r>
            <a:r>
              <a:rPr lang="sl-SI" smtClean="0"/>
              <a:t>več </a:t>
            </a:r>
            <a:r>
              <a:rPr lang="sl-SI"/>
              <a:t>zaporednih </a:t>
            </a:r>
            <a:r>
              <a:rPr lang="sl-SI" smtClean="0"/>
              <a:t>odstavkov, prelome vrstic nadomesti </a:t>
            </a:r>
            <a:r>
              <a:rPr lang="sl-SI"/>
              <a:t>z </a:t>
            </a:r>
            <a:r>
              <a:rPr lang="sl-SI" smtClean="0"/>
              <a:t>odstavki</a:t>
            </a:r>
          </a:p>
          <a:p>
            <a:pPr lvl="1"/>
            <a:r>
              <a:rPr lang="sl-SI" smtClean="0"/>
              <a:t>ukini dvojne presledke</a:t>
            </a:r>
            <a:endParaRPr lang="sl-SI" dirty="0"/>
          </a:p>
          <a:p>
            <a:pPr lvl="1"/>
            <a:r>
              <a:rPr lang="sl-SI" smtClean="0"/>
              <a:t>naslove </a:t>
            </a:r>
            <a:r>
              <a:rPr lang="sl-SI" dirty="0"/>
              <a:t>in podnaslove</a:t>
            </a:r>
          </a:p>
          <a:p>
            <a:pPr lvl="1"/>
            <a:r>
              <a:rPr lang="sl-SI" dirty="0"/>
              <a:t>ležeči in krepki tisk</a:t>
            </a:r>
          </a:p>
          <a:p>
            <a:pPr lvl="1"/>
            <a:r>
              <a:rPr lang="sl-SI" dirty="0"/>
              <a:t>povezave</a:t>
            </a:r>
          </a:p>
          <a:p>
            <a:pPr lvl="1"/>
            <a:r>
              <a:rPr lang="sl-SI" dirty="0"/>
              <a:t>opombe oz. </a:t>
            </a:r>
            <a:r>
              <a:rPr lang="sl-SI" dirty="0" smtClean="0"/>
              <a:t>navajanje literature</a:t>
            </a:r>
            <a:endParaRPr lang="sl-SI" dirty="0"/>
          </a:p>
          <a:p>
            <a:pPr lvl="1"/>
            <a:r>
              <a:rPr lang="sl-SI" dirty="0"/>
              <a:t>podnapise k slikam in napise tabel in grafov</a:t>
            </a:r>
          </a:p>
          <a:p>
            <a:pPr lvl="1"/>
            <a:r>
              <a:rPr lang="sl-SI" dirty="0"/>
              <a:t>stolpce, tabele, slike, glavo/nogo, paginacijo </a:t>
            </a:r>
            <a:r>
              <a:rPr lang="sl-SI" dirty="0" smtClean="0"/>
              <a:t>...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298310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Navajanje na spletu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sklici naj po možnosti vsebujejo hiperpovezave</a:t>
            </a:r>
          </a:p>
          <a:p>
            <a:r>
              <a:rPr lang="sl-SI" smtClean="0"/>
              <a:t>sklici na spletne vire naj ne bodo ločeni od sklicev na tiskane vire</a:t>
            </a:r>
          </a:p>
          <a:p>
            <a:r>
              <a:rPr lang="sl-SI" smtClean="0"/>
              <a:t>sklici na spletne objave naj bodo oblikovani po zgledu sklicev v tisku: avtorjevo ime, naslov besedila, naslov spletišča, datacija objave</a:t>
            </a:r>
          </a:p>
          <a:p>
            <a:r>
              <a:rPr lang="sl-SI" smtClean="0"/>
              <a:t>povezave naj bodo vgrajene v besedilo, nikakor ne navajati dolgih http-jev</a:t>
            </a:r>
          </a:p>
          <a:p>
            <a:r>
              <a:rPr lang="sl-SI" smtClean="0"/>
              <a:t>na papirju naj bodo sklici na spletne objave opremljeni z oznako: Na spletu.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Nekaj zgledov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7881" y="1655807"/>
            <a:ext cx="11055178" cy="5202193"/>
          </a:xfrm>
        </p:spPr>
        <p:txBody>
          <a:bodyPr>
            <a:normAutofit/>
          </a:bodyPr>
          <a:lstStyle/>
          <a:p>
            <a:r>
              <a:rPr lang="sl-SI" smtClean="0"/>
              <a:t>Miran Hladnik. </a:t>
            </a:r>
            <a:r>
              <a:rPr lang="sl-SI" smtClean="0">
                <a:hlinkClick r:id="rId2"/>
              </a:rPr>
              <a:t>Iz kakšnega testa so slovenski junaki.</a:t>
            </a:r>
            <a:r>
              <a:rPr lang="sl-SI" smtClean="0"/>
              <a:t> </a:t>
            </a:r>
            <a:r>
              <a:rPr lang="sl-SI" i="1" smtClean="0"/>
              <a:t>Telo v slovenskem jeziku, literaturi in kulturi: Zbornik predavanj. 45. seminar slovenskega jezika, literature in kulture</a:t>
            </a:r>
            <a:r>
              <a:rPr lang="sl-SI" smtClean="0"/>
              <a:t>. Ljubljana: FF, 2009. </a:t>
            </a:r>
            <a:r>
              <a:rPr lang="sl-SI" smtClean="0">
                <a:hlinkClick r:id="rId3"/>
              </a:rPr>
              <a:t>(COBISS)</a:t>
            </a:r>
            <a:r>
              <a:rPr lang="sl-SI" smtClean="0"/>
              <a:t> </a:t>
            </a:r>
            <a:r>
              <a:rPr lang="sl-SI" smtClean="0">
                <a:hlinkClick r:id="rId4"/>
              </a:rPr>
              <a:t>Videolectures.net.</a:t>
            </a:r>
            <a:endParaRPr lang="sl-SI" smtClean="0"/>
          </a:p>
          <a:p>
            <a:r>
              <a:rPr lang="sl-SI" smtClean="0"/>
              <a:t>Urška Perenič. </a:t>
            </a:r>
            <a:r>
              <a:rPr lang="sl-SI" smtClean="0">
                <a:hlinkClick r:id="rId5"/>
              </a:rPr>
              <a:t>Čitalništvo v perspektivi družbenogeografskih dejavnikov.</a:t>
            </a:r>
            <a:r>
              <a:rPr lang="sl-SI" smtClean="0"/>
              <a:t> </a:t>
            </a:r>
            <a:r>
              <a:rPr lang="sl-SI" i="1" smtClean="0"/>
              <a:t>Slavistična revija</a:t>
            </a:r>
            <a:r>
              <a:rPr lang="sl-SI" smtClean="0"/>
              <a:t> 60/3 (2012). 365–82. </a:t>
            </a:r>
            <a:r>
              <a:rPr lang="sl-SI" smtClean="0">
                <a:hlinkClick r:id="rId6"/>
              </a:rPr>
              <a:t>(COBISS)</a:t>
            </a:r>
            <a:endParaRPr lang="sl-SI" smtClean="0"/>
          </a:p>
          <a:p>
            <a:r>
              <a:rPr lang="sv-SE" smtClean="0"/>
              <a:t>Ivan Pregelj. </a:t>
            </a:r>
            <a:r>
              <a:rPr lang="sv-SE" smtClean="0">
                <a:hlinkClick r:id="rId7"/>
              </a:rPr>
              <a:t>Mahnič – slovenski listkar.</a:t>
            </a:r>
            <a:r>
              <a:rPr lang="sv-SE" smtClean="0"/>
              <a:t> </a:t>
            </a:r>
            <a:r>
              <a:rPr lang="sv-SE" i="1" smtClean="0"/>
              <a:t>Dom in svet</a:t>
            </a:r>
            <a:r>
              <a:rPr lang="sv-SE" smtClean="0"/>
              <a:t> 34/1–2 (1921). 28–30. </a:t>
            </a:r>
            <a:r>
              <a:rPr lang="sv-SE" smtClean="0">
                <a:hlinkClick r:id="rId8"/>
              </a:rPr>
              <a:t>(COBISS)</a:t>
            </a:r>
            <a:endParaRPr lang="sl-SI" smtClean="0"/>
          </a:p>
          <a:p>
            <a:r>
              <a:rPr lang="fi-FI" smtClean="0">
                <a:hlinkClick r:id="rId9"/>
              </a:rPr>
              <a:t>Planinska povest.</a:t>
            </a:r>
            <a:r>
              <a:rPr lang="fi-FI" smtClean="0"/>
              <a:t> Wikipedija 10. jan. 2012.</a:t>
            </a:r>
            <a:endParaRPr lang="sl-SI" smtClean="0"/>
          </a:p>
          <a:p>
            <a:r>
              <a:rPr lang="sl-SI" smtClean="0"/>
              <a:t>Josip Kostanjevec. </a:t>
            </a:r>
            <a:r>
              <a:rPr lang="sl-SI" i="1" smtClean="0"/>
              <a:t>Življenja trnjeva pot: Resnična zgodba iz polupreteklega časa</a:t>
            </a:r>
            <a:r>
              <a:rPr lang="sl-SI" smtClean="0"/>
              <a:t>. Celovec: MD, 1907 (Slovenske večernice, 60). </a:t>
            </a:r>
            <a:r>
              <a:rPr lang="sl-SI" smtClean="0">
                <a:hlinkClick r:id="rId10"/>
              </a:rPr>
              <a:t>(COBISS)</a:t>
            </a:r>
            <a:r>
              <a:rPr lang="sl-SI" smtClean="0"/>
              <a:t> </a:t>
            </a:r>
            <a:r>
              <a:rPr lang="sl-SI" smtClean="0">
                <a:hlinkClick r:id="rId11" tooltip="s:sl:Življenja trnjeva pot"/>
              </a:rPr>
              <a:t>Wikivir</a:t>
            </a:r>
            <a:r>
              <a:rPr lang="sl-SI" smtClean="0"/>
              <a:t>. </a:t>
            </a:r>
            <a:r>
              <a:rPr lang="sl-SI" smtClean="0">
                <a:hlinkClick r:id="rId12"/>
              </a:rPr>
              <a:t>Internet Archive.</a:t>
            </a:r>
            <a:endParaRPr lang="sl-SI" smtClean="0"/>
          </a:p>
          <a:p>
            <a:r>
              <a:rPr lang="sl-SI" smtClean="0"/>
              <a:t>Anton Slodnjak. </a:t>
            </a:r>
            <a:r>
              <a:rPr lang="sl-SI" smtClean="0">
                <a:hlinkClick r:id="rId13"/>
              </a:rPr>
              <a:t>Levstik, Fran (1831–1887).</a:t>
            </a:r>
            <a:r>
              <a:rPr lang="sl-SI" smtClean="0"/>
              <a:t> SBL. </a:t>
            </a:r>
            <a:r>
              <a:rPr lang="sl-SI" i="1" smtClean="0"/>
              <a:t>Slovenska biografija</a:t>
            </a:r>
            <a:r>
              <a:rPr lang="sl-SI" smtClean="0"/>
              <a:t>.</a:t>
            </a:r>
          </a:p>
          <a:p>
            <a:r>
              <a:rPr lang="sl-SI" smtClean="0"/>
              <a:t>Marko Juvan. </a:t>
            </a:r>
            <a:r>
              <a:rPr lang="sl-SI" smtClean="0">
                <a:hlinkClick r:id="rId14"/>
              </a:rPr>
              <a:t>Zgrešena teza o »prešernovski strukturi«.</a:t>
            </a:r>
            <a:r>
              <a:rPr lang="sl-SI" smtClean="0"/>
              <a:t> SlovLit 10. jan. 2013.</a:t>
            </a:r>
          </a:p>
          <a:p>
            <a:r>
              <a:rPr lang="sl-SI" smtClean="0">
                <a:hlinkClick r:id="rId15"/>
              </a:rPr>
              <a:t>Mauser, Karel.</a:t>
            </a:r>
            <a:r>
              <a:rPr lang="sl-SI" smtClean="0"/>
              <a:t> Literarni spomeniki. Geopedia.si. Ogled 5. feb. 2014.</a:t>
            </a:r>
            <a:endParaRPr 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629</Words>
  <Application>Microsoft Office PowerPoint</Application>
  <PresentationFormat>Po meri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Naelektreno</vt:lpstr>
      <vt:lpstr>Lektor in splet</vt:lpstr>
      <vt:lpstr>Literatura</vt:lpstr>
      <vt:lpstr>Diapozitiv 3</vt:lpstr>
      <vt:lpstr>Spremembe v svetu pisanja</vt:lpstr>
      <vt:lpstr>Socialni kontekst lektoriranja </vt:lpstr>
      <vt:lpstr>Dogovor lektorja z naročnikom</vt:lpstr>
      <vt:lpstr>Praktični nasveti lektorju</vt:lpstr>
      <vt:lpstr>Navajanje na spletu</vt:lpstr>
      <vt:lpstr>Nekaj zgledov</vt:lpstr>
      <vt:lpstr>Orodja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 in splet</dc:title>
  <dc:creator>Hladnik, Miran</dc:creator>
  <cp:lastModifiedBy>Rec.</cp:lastModifiedBy>
  <cp:revision>4</cp:revision>
  <dcterms:created xsi:type="dcterms:W3CDTF">2015-04-22T16:03:09Z</dcterms:created>
  <dcterms:modified xsi:type="dcterms:W3CDTF">2015-04-23T19:06:12Z</dcterms:modified>
</cp:coreProperties>
</file>