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5" r:id="rId6"/>
    <p:sldId id="260" r:id="rId7"/>
    <p:sldId id="259" r:id="rId8"/>
    <p:sldId id="262" r:id="rId9"/>
    <p:sldId id="261" r:id="rId10"/>
    <p:sldId id="264" r:id="rId11"/>
    <p:sldId id="266" r:id="rId12"/>
    <p:sldId id="270" r:id="rId13"/>
    <p:sldId id="276" r:id="rId14"/>
    <p:sldId id="277" r:id="rId15"/>
    <p:sldId id="278" r:id="rId16"/>
    <p:sldId id="271" r:id="rId17"/>
    <p:sldId id="267" r:id="rId18"/>
    <p:sldId id="268" r:id="rId19"/>
    <p:sldId id="269" r:id="rId20"/>
    <p:sldId id="280" r:id="rId21"/>
    <p:sldId id="281" r:id="rId22"/>
    <p:sldId id="282" r:id="rId23"/>
    <p:sldId id="292" r:id="rId24"/>
    <p:sldId id="293" r:id="rId25"/>
    <p:sldId id="294" r:id="rId26"/>
    <p:sldId id="295" r:id="rId27"/>
    <p:sldId id="283" r:id="rId28"/>
    <p:sldId id="272" r:id="rId29"/>
    <p:sldId id="290" r:id="rId30"/>
    <p:sldId id="274" r:id="rId31"/>
    <p:sldId id="273" r:id="rId32"/>
    <p:sldId id="284" r:id="rId33"/>
    <p:sldId id="285" r:id="rId34"/>
    <p:sldId id="286" r:id="rId35"/>
    <p:sldId id="288" r:id="rId36"/>
    <p:sldId id="289" r:id="rId37"/>
    <p:sldId id="287" r:id="rId38"/>
    <p:sldId id="291" r:id="rId39"/>
    <p:sldId id="275" r:id="rId4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9D7BF13F-7468-4B54-8A9B-C51D3E04BE88}" type="datetimeFigureOut">
              <a:rPr lang="sl-SI" smtClean="0"/>
              <a:t>15.11.2017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156486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D7BF13F-7468-4B54-8A9B-C51D3E04BE88}" type="datetimeFigureOut">
              <a:rPr lang="sl-SI" smtClean="0"/>
              <a:t>15.11.2017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214875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D7BF13F-7468-4B54-8A9B-C51D3E04BE88}" type="datetimeFigureOut">
              <a:rPr lang="sl-SI" smtClean="0"/>
              <a:t>15.11.2017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103508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9D7BF13F-7468-4B54-8A9B-C51D3E04BE88}" type="datetimeFigureOut">
              <a:rPr lang="sl-SI" smtClean="0"/>
              <a:t>15.11.2017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52858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9D7BF13F-7468-4B54-8A9B-C51D3E04BE88}" type="datetimeFigureOut">
              <a:rPr lang="sl-SI" smtClean="0"/>
              <a:t>15.11.2017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68405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9D7BF13F-7468-4B54-8A9B-C51D3E04BE88}" type="datetimeFigureOut">
              <a:rPr lang="sl-SI" smtClean="0"/>
              <a:t>15.11.2017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342885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9D7BF13F-7468-4B54-8A9B-C51D3E04BE88}" type="datetimeFigureOut">
              <a:rPr lang="sl-SI" smtClean="0"/>
              <a:t>15.11.2017</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216659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9D7BF13F-7468-4B54-8A9B-C51D3E04BE88}" type="datetimeFigureOut">
              <a:rPr lang="sl-SI" smtClean="0"/>
              <a:t>15.11.2017</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268370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D7BF13F-7468-4B54-8A9B-C51D3E04BE88}" type="datetimeFigureOut">
              <a:rPr lang="sl-SI" smtClean="0"/>
              <a:t>15.11.2017</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358811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D7BF13F-7468-4B54-8A9B-C51D3E04BE88}" type="datetimeFigureOut">
              <a:rPr lang="sl-SI" smtClean="0"/>
              <a:t>15.11.2017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33440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9D7BF13F-7468-4B54-8A9B-C51D3E04BE88}" type="datetimeFigureOut">
              <a:rPr lang="sl-SI" smtClean="0"/>
              <a:t>15.11.2017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E077A35E-CA4B-4607-8B40-5308E51D94D2}" type="slidenum">
              <a:rPr lang="sl-SI" smtClean="0"/>
              <a:t>‹#›</a:t>
            </a:fld>
            <a:endParaRPr lang="sl-SI"/>
          </a:p>
        </p:txBody>
      </p:sp>
    </p:spTree>
    <p:extLst>
      <p:ext uri="{BB962C8B-B14F-4D97-AF65-F5344CB8AC3E}">
        <p14:creationId xmlns:p14="http://schemas.microsoft.com/office/powerpoint/2010/main" val="41440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BF13F-7468-4B54-8A9B-C51D3E04BE88}" type="datetimeFigureOut">
              <a:rPr lang="sl-SI" smtClean="0"/>
              <a:t>15.11.2017</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7A35E-CA4B-4607-8B40-5308E51D94D2}" type="slidenum">
              <a:rPr lang="sl-SI" smtClean="0"/>
              <a:t>‹#›</a:t>
            </a:fld>
            <a:endParaRPr lang="sl-SI"/>
          </a:p>
        </p:txBody>
      </p:sp>
    </p:spTree>
    <p:extLst>
      <p:ext uri="{BB962C8B-B14F-4D97-AF65-F5344CB8AC3E}">
        <p14:creationId xmlns:p14="http://schemas.microsoft.com/office/powerpoint/2010/main" val="103842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iframe%20name=%22ngram_chart%22%20src=%22https:/books.google.com/ngrams/interactive_chart?content=public+opinion&amp;year_start=1700&amp;year_end=2000&amp;corpus=15&amp;smoothing=3&amp;share=&amp;direct_url=t1;,public%20opinion;,c0%22%20width=900%20height=500%20marginwidth=0%20marginheight=0%20hspace=0%20vspace=0%20frameborder=0%20scrolling=no%3e%3c\ifram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l.wikipedia.org/wiki/Zgodovina_tiskarstva_na_Slovenske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sl.wikibooks.org/w/index.php?title=Dramatizacije&amp;action=edit&amp;redlink=1" TargetMode="External"/><Relationship Id="rId3" Type="http://schemas.openxmlformats.org/officeDocument/2006/relationships/hyperlink" Target="https://sl.wikibooks.org/w/index.php?title=Periodika&amp;action=edit&amp;redlink=1" TargetMode="External"/><Relationship Id="rId7" Type="http://schemas.openxmlformats.org/officeDocument/2006/relationships/hyperlink" Target="https://sl.wikibooks.org/w/index.php?title=Gledali%C5%A1%C4%8De&amp;action=edit&amp;redlink=1" TargetMode="External"/><Relationship Id="rId2" Type="http://schemas.openxmlformats.org/officeDocument/2006/relationships/hyperlink" Target="https://sl.wikibooks.org/w/index.php?title=Knjiga&amp;action=edit&amp;redlink=1" TargetMode="External"/><Relationship Id="rId1" Type="http://schemas.openxmlformats.org/officeDocument/2006/relationships/slideLayout" Target="../slideLayouts/slideLayout2.xml"/><Relationship Id="rId6" Type="http://schemas.openxmlformats.org/officeDocument/2006/relationships/hyperlink" Target="https://sl.wikibooks.org/w/index.php?title=Novi_mediji&amp;action=edit&amp;redlink=1" TargetMode="External"/><Relationship Id="rId5" Type="http://schemas.openxmlformats.org/officeDocument/2006/relationships/hyperlink" Target="https://sl.wikibooks.org/w/index.php?title=Zvo%C4%8Dne_knjige&amp;action=edit&amp;redlink=1" TargetMode="External"/><Relationship Id="rId10" Type="http://schemas.openxmlformats.org/officeDocument/2006/relationships/hyperlink" Target="https://sl.wikibooks.org/w/index.php?title=Literatura_in_konkuren%C4%8Dni_mediji&amp;action=edit&amp;redlink=1" TargetMode="External"/><Relationship Id="rId4" Type="http://schemas.openxmlformats.org/officeDocument/2006/relationships/hyperlink" Target="https://sl.wikibooks.org/w/index.php?title=%C4%8Casopisi&amp;action=edit&amp;redlink=1" TargetMode="External"/><Relationship Id="rId9" Type="http://schemas.openxmlformats.org/officeDocument/2006/relationships/hyperlink" Target="https://sl.wikibooks.org/w/index.php?title=Literatura_v_medijskih_hibridih&amp;action=edit&amp;redlink=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nl.ijs.si/e-zrc/" TargetMode="External"/><Relationship Id="rId2" Type="http://schemas.openxmlformats.org/officeDocument/2006/relationships/hyperlink" Target="https://sl.wikiversity.org/wiki/Rokopisi_na_Wikimedijinih_spleti%C5%A1%C4%8Di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academia.edu/34661105/A_Social_Democratic_Vision_of_Media_Toward_a_Radical_Pre-History_of_Public_Broadcast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tionary.org/wiki/plus_%C3%A7a_change,_plus_c'est_la_m%C3%AAme_cho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Literatura in mediji</a:t>
            </a:r>
            <a:endParaRPr lang="sl-SI" dirty="0"/>
          </a:p>
        </p:txBody>
      </p:sp>
      <p:sp>
        <p:nvSpPr>
          <p:cNvPr id="3" name="Podnaslov 2"/>
          <p:cNvSpPr>
            <a:spLocks noGrp="1"/>
          </p:cNvSpPr>
          <p:nvPr>
            <p:ph type="subTitle" idx="1"/>
          </p:nvPr>
        </p:nvSpPr>
        <p:spPr/>
        <p:txBody>
          <a:bodyPr/>
          <a:lstStyle/>
          <a:p>
            <a:endParaRPr lang="sl-SI"/>
          </a:p>
        </p:txBody>
      </p:sp>
    </p:spTree>
    <p:extLst>
      <p:ext uri="{BB962C8B-B14F-4D97-AF65-F5344CB8AC3E}">
        <p14:creationId xmlns:p14="http://schemas.microsoft.com/office/powerpoint/2010/main" val="264042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Zgodovina sporočanja</a:t>
            </a:r>
            <a:endParaRPr lang="sl-SI" dirty="0"/>
          </a:p>
        </p:txBody>
      </p:sp>
      <p:sp>
        <p:nvSpPr>
          <p:cNvPr id="3" name="Označba mesta vsebine 2"/>
          <p:cNvSpPr>
            <a:spLocks noGrp="1"/>
          </p:cNvSpPr>
          <p:nvPr>
            <p:ph idx="1"/>
          </p:nvPr>
        </p:nvSpPr>
        <p:spPr/>
        <p:txBody>
          <a:bodyPr/>
          <a:lstStyle/>
          <a:p>
            <a:r>
              <a:rPr lang="sl-SI" dirty="0" smtClean="0"/>
              <a:t>- 5000 pisava</a:t>
            </a:r>
          </a:p>
          <a:p>
            <a:r>
              <a:rPr lang="sl-SI" dirty="0" smtClean="0"/>
              <a:t>-2000 abeceda</a:t>
            </a:r>
          </a:p>
          <a:p>
            <a:r>
              <a:rPr lang="sl-SI" dirty="0" smtClean="0"/>
              <a:t>1450 tisk</a:t>
            </a:r>
          </a:p>
          <a:p>
            <a:endParaRPr lang="sl-SI" dirty="0"/>
          </a:p>
          <a:p>
            <a:r>
              <a:rPr lang="sl-SI" dirty="0" smtClean="0"/>
              <a:t>Grška kultura je bila </a:t>
            </a:r>
            <a:r>
              <a:rPr lang="sl-SI" b="1" dirty="0" smtClean="0"/>
              <a:t>ustna kultura</a:t>
            </a:r>
            <a:r>
              <a:rPr lang="sl-SI" dirty="0" smtClean="0"/>
              <a:t>; tako kot je ustna južnoslovanska kultura na Balkanu. Tudi srednjeveška kultura je bila ustna (pridige + slikovna (kipi, katedrale, freske) + gledališka (procesije, obredi). Univerza je gojila ustno kulturo. </a:t>
            </a:r>
            <a:r>
              <a:rPr lang="sl-SI" b="1" dirty="0" smtClean="0"/>
              <a:t>Pisna kultura</a:t>
            </a:r>
            <a:r>
              <a:rPr lang="sl-SI" dirty="0" smtClean="0"/>
              <a:t> se začne s heretiki v 12. in 13. stoletju, ki so načeli monopol  cerkvene ustne komunikacije. </a:t>
            </a:r>
            <a:endParaRPr lang="sl-SI" dirty="0"/>
          </a:p>
        </p:txBody>
      </p:sp>
    </p:spTree>
    <p:extLst>
      <p:ext uri="{BB962C8B-B14F-4D97-AF65-F5344CB8AC3E}">
        <p14:creationId xmlns:p14="http://schemas.microsoft.com/office/powerpoint/2010/main" val="84039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Pisna kultura : ustna kultura</a:t>
            </a:r>
            <a:endParaRPr lang="sl-SI" dirty="0"/>
          </a:p>
        </p:txBody>
      </p:sp>
      <p:sp>
        <p:nvSpPr>
          <p:cNvPr id="3" name="Označba mesta vsebine 2"/>
          <p:cNvSpPr>
            <a:spLocks noGrp="1"/>
          </p:cNvSpPr>
          <p:nvPr>
            <p:ph idx="1"/>
          </p:nvPr>
        </p:nvSpPr>
        <p:spPr/>
        <p:txBody>
          <a:bodyPr/>
          <a:lstStyle/>
          <a:p>
            <a:r>
              <a:rPr lang="sl-SI" dirty="0" smtClean="0"/>
              <a:t>Pisna kultura vzpostavlja zgodovinsko zavest (občutje časa), razvija abstraktno mišljenje, fiksira informacijo, standardizira znanje in pomnoži informacije. Pisna kultura zajema branje + računanje.</a:t>
            </a:r>
          </a:p>
          <a:p>
            <a:r>
              <a:rPr lang="sl-SI" dirty="0" smtClean="0"/>
              <a:t>Izgubljata pa se v pisni kulturi improvizacija in variiranje. </a:t>
            </a:r>
          </a:p>
          <a:p>
            <a:r>
              <a:rPr lang="sl-SI" dirty="0" smtClean="0"/>
              <a:t>Pojavita se dvom in relativizacija informacij.</a:t>
            </a:r>
          </a:p>
          <a:p>
            <a:r>
              <a:rPr lang="sl-SI" dirty="0" smtClean="0"/>
              <a:t>Je pisna kultura na višji civilizacijski stopnji kot ustna ali gre za dve enakovredni </a:t>
            </a:r>
            <a:r>
              <a:rPr lang="sl-SI" dirty="0" err="1" smtClean="0"/>
              <a:t>civlizacijski</a:t>
            </a:r>
            <a:r>
              <a:rPr lang="sl-SI" dirty="0" smtClean="0"/>
              <a:t> možnosti?</a:t>
            </a:r>
          </a:p>
          <a:p>
            <a:r>
              <a:rPr lang="sl-SI" dirty="0" smtClean="0"/>
              <a:t>Birokratski sistem je izraz za oblast, utemeljeno na pisni komunikaciji.</a:t>
            </a:r>
          </a:p>
        </p:txBody>
      </p:sp>
    </p:spTree>
    <p:extLst>
      <p:ext uri="{BB962C8B-B14F-4D97-AF65-F5344CB8AC3E}">
        <p14:creationId xmlns:p14="http://schemas.microsoft.com/office/powerpoint/2010/main" val="200593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Govorna množična komunikacija</a:t>
            </a:r>
            <a:endParaRPr lang="sl-SI" dirty="0"/>
          </a:p>
        </p:txBody>
      </p:sp>
      <p:sp>
        <p:nvSpPr>
          <p:cNvPr id="3" name="Označba mesta vsebine 2"/>
          <p:cNvSpPr>
            <a:spLocks noGrp="1"/>
          </p:cNvSpPr>
          <p:nvPr>
            <p:ph idx="1"/>
          </p:nvPr>
        </p:nvSpPr>
        <p:spPr/>
        <p:txBody>
          <a:bodyPr/>
          <a:lstStyle/>
          <a:p>
            <a:r>
              <a:rPr lang="sl-SI" dirty="0" smtClean="0"/>
              <a:t>Prižnica, kavarna, gostilna, borza, salon, gledališče.</a:t>
            </a:r>
          </a:p>
          <a:p>
            <a:r>
              <a:rPr lang="sl-SI" dirty="0" smtClean="0"/>
              <a:t>Novice so se raznašale vzdolž trgovskih poti z ladjami.</a:t>
            </a:r>
          </a:p>
          <a:p>
            <a:r>
              <a:rPr lang="sl-SI" dirty="0" smtClean="0"/>
              <a:t>Raznašalci so bili romarji, vojaki, sli, poštarji, pri nas jajčarice (</a:t>
            </a:r>
            <a:r>
              <a:rPr lang="sl-SI" dirty="0" err="1" smtClean="0"/>
              <a:t>potovke</a:t>
            </a:r>
            <a:r>
              <a:rPr lang="sl-SI" dirty="0" smtClean="0"/>
              <a:t>), učitelji, godci, obrtniki, igralci.</a:t>
            </a:r>
          </a:p>
          <a:p>
            <a:endParaRPr lang="sl-SI" dirty="0"/>
          </a:p>
          <a:p>
            <a:r>
              <a:rPr lang="sl-SI" dirty="0" smtClean="0"/>
              <a:t>Gledališče („ves svet je oder“), verski obredi (procesije).</a:t>
            </a:r>
          </a:p>
          <a:p>
            <a:r>
              <a:rPr lang="sl-SI" dirty="0" smtClean="0"/>
              <a:t>Skeči, agitke, karneval (pust), prvomajski sprevodi. </a:t>
            </a:r>
          </a:p>
          <a:p>
            <a:r>
              <a:rPr lang="sl-SI" dirty="0" smtClean="0"/>
              <a:t>Danes: Kmetija, Kuhinja, </a:t>
            </a:r>
            <a:r>
              <a:rPr lang="sl-SI" dirty="0" err="1" smtClean="0"/>
              <a:t>Survival</a:t>
            </a:r>
            <a:r>
              <a:rPr lang="sl-SI" dirty="0" smtClean="0"/>
              <a:t>, </a:t>
            </a:r>
            <a:r>
              <a:rPr lang="sl-SI" dirty="0" err="1" smtClean="0"/>
              <a:t>standup</a:t>
            </a:r>
            <a:r>
              <a:rPr lang="sl-SI" dirty="0" smtClean="0"/>
              <a:t>, TV-nadaljevanke.</a:t>
            </a:r>
            <a:endParaRPr lang="sl-SI" dirty="0"/>
          </a:p>
        </p:txBody>
      </p:sp>
    </p:spTree>
    <p:extLst>
      <p:ext uri="{BB962C8B-B14F-4D97-AF65-F5344CB8AC3E}">
        <p14:creationId xmlns:p14="http://schemas.microsoft.com/office/powerpoint/2010/main" val="248067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Sredstva sporočanja</a:t>
            </a:r>
            <a:endParaRPr lang="sl-SI" dirty="0"/>
          </a:p>
        </p:txBody>
      </p:sp>
      <p:pic>
        <p:nvPicPr>
          <p:cNvPr id="4" name="Označba mesta vsebine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190537" y="1825625"/>
            <a:ext cx="9810925" cy="4351338"/>
          </a:xfrm>
          <a:prstGeom prst="rect">
            <a:avLst/>
          </a:prstGeom>
        </p:spPr>
      </p:pic>
      <p:sp>
        <p:nvSpPr>
          <p:cNvPr id="5" name="PoljeZBesedilom 4"/>
          <p:cNvSpPr txBox="1"/>
          <p:nvPr/>
        </p:nvSpPr>
        <p:spPr>
          <a:xfrm>
            <a:off x="2290119" y="3492843"/>
            <a:ext cx="4518994" cy="646331"/>
          </a:xfrm>
          <a:prstGeom prst="rect">
            <a:avLst/>
          </a:prstGeom>
          <a:noFill/>
        </p:spPr>
        <p:txBody>
          <a:bodyPr wrap="none" rtlCol="0">
            <a:spAutoFit/>
          </a:bodyPr>
          <a:lstStyle/>
          <a:p>
            <a:r>
              <a:rPr lang="sl-SI" dirty="0" err="1" smtClean="0"/>
              <a:t>NgramViewer</a:t>
            </a:r>
            <a:r>
              <a:rPr lang="sl-SI" dirty="0" smtClean="0"/>
              <a:t> kaže drugačno dinamiko izrazov,</a:t>
            </a:r>
          </a:p>
          <a:p>
            <a:r>
              <a:rPr lang="sl-SI" dirty="0" smtClean="0"/>
              <a:t>kot o njej poročata </a:t>
            </a:r>
            <a:r>
              <a:rPr lang="sl-SI" dirty="0" err="1" smtClean="0"/>
              <a:t>Briggs&amp;Burke</a:t>
            </a:r>
            <a:r>
              <a:rPr lang="sl-SI" dirty="0" smtClean="0"/>
              <a:t>.</a:t>
            </a:r>
            <a:endParaRPr lang="sl-SI" dirty="0"/>
          </a:p>
        </p:txBody>
      </p:sp>
    </p:spTree>
    <p:extLst>
      <p:ext uri="{BB962C8B-B14F-4D97-AF65-F5344CB8AC3E}">
        <p14:creationId xmlns:p14="http://schemas.microsoft.com/office/powerpoint/2010/main" val="401566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hlinkClick r:id="rId2" action="ppaction://hlinkfile"/>
              </a:rPr>
              <a:t>Javno mnenje</a:t>
            </a:r>
            <a:endParaRPr lang="sl-SI" dirty="0"/>
          </a:p>
        </p:txBody>
      </p:sp>
      <p:pic>
        <p:nvPicPr>
          <p:cNvPr id="4" name="Označba mesta vsebine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374335" y="1825625"/>
            <a:ext cx="9443329" cy="4351338"/>
          </a:xfrm>
          <a:prstGeom prst="rect">
            <a:avLst/>
          </a:prstGeom>
        </p:spPr>
      </p:pic>
    </p:spTree>
    <p:extLst>
      <p:ext uri="{BB962C8B-B14F-4D97-AF65-F5344CB8AC3E}">
        <p14:creationId xmlns:p14="http://schemas.microsoft.com/office/powerpoint/2010/main" val="403677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Propaganda, reklama</a:t>
            </a:r>
            <a:endParaRPr lang="sl-SI" dirty="0"/>
          </a:p>
        </p:txBody>
      </p:sp>
      <p:pic>
        <p:nvPicPr>
          <p:cNvPr id="4" name="Označba mesta vsebine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59357" y="1825625"/>
            <a:ext cx="9473285" cy="4351338"/>
          </a:xfrm>
          <a:prstGeom prst="rect">
            <a:avLst/>
          </a:prstGeom>
        </p:spPr>
      </p:pic>
    </p:spTree>
    <p:extLst>
      <p:ext uri="{BB962C8B-B14F-4D97-AF65-F5344CB8AC3E}">
        <p14:creationId xmlns:p14="http://schemas.microsoft.com/office/powerpoint/2010/main" val="326042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Zapisovanje govorjenega …</a:t>
            </a:r>
            <a:endParaRPr lang="sl-SI" dirty="0"/>
          </a:p>
        </p:txBody>
      </p:sp>
      <p:sp>
        <p:nvSpPr>
          <p:cNvPr id="3" name="Označba mesta vsebine 2"/>
          <p:cNvSpPr>
            <a:spLocks noGrp="1"/>
          </p:cNvSpPr>
          <p:nvPr>
            <p:ph idx="1"/>
          </p:nvPr>
        </p:nvSpPr>
        <p:spPr/>
        <p:txBody>
          <a:bodyPr>
            <a:normAutofit fontScale="92500"/>
          </a:bodyPr>
          <a:lstStyle/>
          <a:p>
            <a:r>
              <a:rPr lang="sl-SI" dirty="0" smtClean="0"/>
              <a:t>… spodbuja trgovina (pogodbe).</a:t>
            </a:r>
          </a:p>
          <a:p>
            <a:r>
              <a:rPr lang="sl-SI" dirty="0" smtClean="0"/>
              <a:t>Razsvetljenska oblast s popisom prebivalstva &gt; Kako se pišeš? „Kako je pisanje?“</a:t>
            </a:r>
          </a:p>
          <a:p>
            <a:r>
              <a:rPr lang="sl-SI" dirty="0" smtClean="0"/>
              <a:t>V 16. in 17. stoletju kmečki uporniki že zapisujejo svoje zahteve.</a:t>
            </a:r>
          </a:p>
          <a:p>
            <a:r>
              <a:rPr lang="sl-SI" dirty="0" smtClean="0"/>
              <a:t>Novi poklici: pisar, notar, poštar, knjigovodja.</a:t>
            </a:r>
          </a:p>
          <a:p>
            <a:r>
              <a:rPr lang="sl-SI" dirty="0"/>
              <a:t>Bernard Smolnikar piše ameriškim predsednikom v začetku 19. stol.</a:t>
            </a:r>
          </a:p>
          <a:p>
            <a:r>
              <a:rPr lang="sl-SI" dirty="0"/>
              <a:t>Slovenska plemiška korespondenca v Trstu</a:t>
            </a:r>
            <a:r>
              <a:rPr lang="sl-SI" dirty="0" smtClean="0"/>
              <a:t>.</a:t>
            </a:r>
          </a:p>
          <a:p>
            <a:r>
              <a:rPr lang="sl-SI" dirty="0" smtClean="0"/>
              <a:t>Šele v 2. polovici 18. stoletja so v uporabi nacionalni jeziki. </a:t>
            </a:r>
          </a:p>
          <a:p>
            <a:r>
              <a:rPr lang="sl-SI" dirty="0" smtClean="0"/>
              <a:t>Zapisovanje na papir + klesanje v kamen + izrezovanje/slikanje na izveske</a:t>
            </a:r>
            <a:endParaRPr lang="sl-SI" dirty="0"/>
          </a:p>
        </p:txBody>
      </p:sp>
    </p:spTree>
    <p:extLst>
      <p:ext uri="{BB962C8B-B14F-4D97-AF65-F5344CB8AC3E}">
        <p14:creationId xmlns:p14="http://schemas.microsoft.com/office/powerpoint/2010/main" val="349367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Tiskanje zapisanega: zgodovina tiska</a:t>
            </a:r>
            <a:endParaRPr lang="sl-SI" dirty="0"/>
          </a:p>
        </p:txBody>
      </p:sp>
      <p:sp>
        <p:nvSpPr>
          <p:cNvPr id="3" name="Označba mesta vsebine 2"/>
          <p:cNvSpPr>
            <a:spLocks noGrp="1"/>
          </p:cNvSpPr>
          <p:nvPr>
            <p:ph idx="1"/>
          </p:nvPr>
        </p:nvSpPr>
        <p:spPr/>
        <p:txBody>
          <a:bodyPr/>
          <a:lstStyle/>
          <a:p>
            <a:r>
              <a:rPr lang="sl-SI" dirty="0" smtClean="0"/>
              <a:t>1450—1500 izum tiska, začetki v Nemčiji</a:t>
            </a:r>
          </a:p>
          <a:p>
            <a:r>
              <a:rPr lang="sl-SI" dirty="0" smtClean="0"/>
              <a:t>Islamski </a:t>
            </a:r>
            <a:r>
              <a:rPr lang="sl-SI" dirty="0"/>
              <a:t>in pravoslavni svet </a:t>
            </a:r>
            <a:r>
              <a:rPr lang="sl-SI" dirty="0" smtClean="0"/>
              <a:t>tisk uveljavljata z zamudo.</a:t>
            </a:r>
          </a:p>
          <a:p>
            <a:r>
              <a:rPr lang="sl-SI" dirty="0" smtClean="0"/>
              <a:t>Kitajci so tiskali že 1000 let, vendar ne s premičnimi črkami.</a:t>
            </a:r>
          </a:p>
          <a:p>
            <a:r>
              <a:rPr lang="sl-SI" dirty="0">
                <a:hlinkClick r:id="rId2"/>
              </a:rPr>
              <a:t>Zgodovina tiskarstva na </a:t>
            </a:r>
            <a:r>
              <a:rPr lang="sl-SI" dirty="0" smtClean="0">
                <a:hlinkClick r:id="rId2"/>
              </a:rPr>
              <a:t>Slovenskem</a:t>
            </a:r>
            <a:r>
              <a:rPr lang="sl-SI" dirty="0" smtClean="0"/>
              <a:t>, Wikipedija (popravimo geslo)</a:t>
            </a:r>
          </a:p>
          <a:p>
            <a:r>
              <a:rPr lang="sl-SI" dirty="0" smtClean="0"/>
              <a:t>Izum tiska je pomemben tako kot izum smodnika in  kompasa v istem času; izum tiska je „nepriznana revolucija“.</a:t>
            </a:r>
          </a:p>
          <a:p>
            <a:r>
              <a:rPr lang="sl-SI" dirty="0" smtClean="0"/>
              <a:t>Proti tisku protestirajo oblastniki, </a:t>
            </a:r>
            <a:r>
              <a:rPr lang="sl-SI" dirty="0" err="1" smtClean="0"/>
              <a:t>kler</a:t>
            </a:r>
            <a:r>
              <a:rPr lang="sl-SI" dirty="0" smtClean="0"/>
              <a:t> in pesniki. </a:t>
            </a:r>
          </a:p>
          <a:p>
            <a:r>
              <a:rPr lang="sl-SI" dirty="0" smtClean="0"/>
              <a:t>Ljudske knjige (</a:t>
            </a:r>
            <a:r>
              <a:rPr lang="sl-SI" i="1" dirty="0" err="1" smtClean="0"/>
              <a:t>Volksbuch</a:t>
            </a:r>
            <a:r>
              <a:rPr lang="sl-SI" i="1" dirty="0" smtClean="0"/>
              <a:t>, </a:t>
            </a:r>
            <a:r>
              <a:rPr lang="sl-SI" i="1" dirty="0" err="1" smtClean="0"/>
              <a:t>chapbook</a:t>
            </a:r>
            <a:r>
              <a:rPr lang="sl-SI" dirty="0" smtClean="0"/>
              <a:t>) z ilustracijami pritegujejo bralca in pomenijo prehod od poslušanja h gledanju.</a:t>
            </a:r>
          </a:p>
          <a:p>
            <a:endParaRPr lang="sl-SI" dirty="0"/>
          </a:p>
          <a:p>
            <a:endParaRPr lang="sl-SI" dirty="0"/>
          </a:p>
          <a:p>
            <a:endParaRPr lang="sl-SI" dirty="0"/>
          </a:p>
        </p:txBody>
      </p:sp>
    </p:spTree>
    <p:extLst>
      <p:ext uri="{BB962C8B-B14F-4D97-AF65-F5344CB8AC3E}">
        <p14:creationId xmlns:p14="http://schemas.microsoft.com/office/powerpoint/2010/main" val="221696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 ta tisk!</a:t>
            </a:r>
            <a:endParaRPr lang="sl-SI" dirty="0"/>
          </a:p>
        </p:txBody>
      </p:sp>
      <p:sp>
        <p:nvSpPr>
          <p:cNvPr id="3" name="Označba mesta vsebine 2"/>
          <p:cNvSpPr>
            <a:spLocks noGrp="1"/>
          </p:cNvSpPr>
          <p:nvPr>
            <p:ph idx="1"/>
          </p:nvPr>
        </p:nvSpPr>
        <p:spPr/>
        <p:txBody>
          <a:bodyPr>
            <a:normAutofit fontScale="85000" lnSpcReduction="20000"/>
          </a:bodyPr>
          <a:lstStyle/>
          <a:p>
            <a:r>
              <a:rPr lang="sl-SI" dirty="0"/>
              <a:t>Izum tiska bo krščanstvu prinesel več zla kot koristi. (1660)</a:t>
            </a:r>
          </a:p>
          <a:p>
            <a:r>
              <a:rPr lang="sl-SI" dirty="0" smtClean="0"/>
              <a:t>O tisk! Kako si skalil mir človeštva. (1672)</a:t>
            </a:r>
          </a:p>
          <a:p>
            <a:r>
              <a:rPr lang="sl-SI" dirty="0" smtClean="0"/>
              <a:t>Knjig je preveč, saj niti naslovov ne moremo vseh prebrati. (1550)</a:t>
            </a:r>
          </a:p>
          <a:p>
            <a:r>
              <a:rPr lang="sl-SI" dirty="0" smtClean="0"/>
              <a:t>V 16. stoletju poezija v Angliji izbira rokopis namesto tiska, ker tisk povezuje s krošnjarstvom (kolportažo).</a:t>
            </a:r>
          </a:p>
          <a:p>
            <a:endParaRPr lang="sl-SI" dirty="0" smtClean="0"/>
          </a:p>
          <a:p>
            <a:pPr marL="0" indent="0">
              <a:buNone/>
            </a:pPr>
            <a:r>
              <a:rPr lang="sl-SI" dirty="0" smtClean="0"/>
              <a:t>Toda:</a:t>
            </a:r>
            <a:endParaRPr lang="sl-SI" dirty="0"/>
          </a:p>
          <a:p>
            <a:r>
              <a:rPr lang="sl-SI" dirty="0" smtClean="0"/>
              <a:t>Rokopis se je lažje izognil cenzuri (</a:t>
            </a:r>
            <a:r>
              <a:rPr lang="sl-SI" i="1" dirty="0" err="1" smtClean="0"/>
              <a:t>index</a:t>
            </a:r>
            <a:r>
              <a:rPr lang="sl-SI" i="1" dirty="0" smtClean="0"/>
              <a:t> </a:t>
            </a:r>
            <a:r>
              <a:rPr lang="sl-SI" i="1" dirty="0" err="1" smtClean="0"/>
              <a:t>librorum</a:t>
            </a:r>
            <a:r>
              <a:rPr lang="sl-SI" i="1" dirty="0" smtClean="0"/>
              <a:t> </a:t>
            </a:r>
            <a:r>
              <a:rPr lang="sl-SI" i="1" dirty="0" err="1" smtClean="0"/>
              <a:t>prohibitorum</a:t>
            </a:r>
            <a:r>
              <a:rPr lang="sl-SI" i="1" dirty="0" smtClean="0"/>
              <a:t> </a:t>
            </a:r>
            <a:r>
              <a:rPr lang="sl-SI" dirty="0" smtClean="0"/>
              <a:t>prepoveduje  krivoverske, </a:t>
            </a:r>
            <a:r>
              <a:rPr lang="sl-SI" dirty="0" err="1" smtClean="0"/>
              <a:t>obsecene</a:t>
            </a:r>
            <a:r>
              <a:rPr lang="sl-SI" dirty="0" smtClean="0"/>
              <a:t> in čarovniške knjige), knjige zato prepisujejo.</a:t>
            </a:r>
          </a:p>
          <a:p>
            <a:r>
              <a:rPr lang="sl-SI" dirty="0" smtClean="0"/>
              <a:t>Na dnu zadnje strani časnikov v 19. stoletju je Listnica uredništva z natisnjeno korespondenco urednika z avtorji.</a:t>
            </a:r>
          </a:p>
          <a:p>
            <a:r>
              <a:rPr lang="sl-SI" dirty="0" smtClean="0"/>
              <a:t>Govorno in rokopisno vdira v knjige v obliki dialogov (npr. katekizem).</a:t>
            </a:r>
          </a:p>
          <a:p>
            <a:endParaRPr lang="sl-SI" dirty="0"/>
          </a:p>
        </p:txBody>
      </p:sp>
    </p:spTree>
    <p:extLst>
      <p:ext uri="{BB962C8B-B14F-4D97-AF65-F5344CB8AC3E}">
        <p14:creationId xmlns:p14="http://schemas.microsoft.com/office/powerpoint/2010/main" val="4166540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Tisk ni uničil rokopisne kulture …</a:t>
            </a:r>
            <a:endParaRPr lang="sl-SI" dirty="0"/>
          </a:p>
        </p:txBody>
      </p:sp>
      <p:sp>
        <p:nvSpPr>
          <p:cNvPr id="3" name="Označba mesta vsebine 2"/>
          <p:cNvSpPr>
            <a:spLocks noGrp="1"/>
          </p:cNvSpPr>
          <p:nvPr>
            <p:ph idx="1"/>
          </p:nvPr>
        </p:nvSpPr>
        <p:spPr/>
        <p:txBody>
          <a:bodyPr/>
          <a:lstStyle/>
          <a:p>
            <a:r>
              <a:rPr lang="sl-SI" dirty="0" smtClean="0"/>
              <a:t>… kakor tudi pisna kultura ni uničila govorne.</a:t>
            </a:r>
          </a:p>
          <a:p>
            <a:r>
              <a:rPr lang="sl-SI" dirty="0" smtClean="0"/>
              <a:t>Tudi televizija ni uničila časopisov in računalnik ni uničil televizije.</a:t>
            </a:r>
            <a:endParaRPr lang="sl-SI" dirty="0"/>
          </a:p>
        </p:txBody>
      </p:sp>
    </p:spTree>
    <p:extLst>
      <p:ext uri="{BB962C8B-B14F-4D97-AF65-F5344CB8AC3E}">
        <p14:creationId xmlns:p14="http://schemas.microsoft.com/office/powerpoint/2010/main" val="4106064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Slovenska književnost 1965–2015. </a:t>
            </a:r>
            <a:r>
              <a:rPr lang="sl-SI" dirty="0" err="1" smtClean="0"/>
              <a:t>Wikiknjige</a:t>
            </a:r>
            <a:r>
              <a:rPr lang="sl-SI" dirty="0" smtClean="0"/>
              <a:t>, poglavje Distribucija</a:t>
            </a:r>
            <a:endParaRPr lang="sl-SI" dirty="0"/>
          </a:p>
        </p:txBody>
      </p:sp>
      <p:sp>
        <p:nvSpPr>
          <p:cNvPr id="3" name="Označba mesta vsebine 2"/>
          <p:cNvSpPr>
            <a:spLocks noGrp="1"/>
          </p:cNvSpPr>
          <p:nvPr>
            <p:ph idx="1"/>
          </p:nvPr>
        </p:nvSpPr>
        <p:spPr/>
        <p:txBody>
          <a:bodyPr>
            <a:normAutofit fontScale="77500" lnSpcReduction="20000"/>
          </a:bodyPr>
          <a:lstStyle/>
          <a:p>
            <a:r>
              <a:rPr lang="sl-SI" dirty="0" smtClean="0">
                <a:hlinkClick r:id="rId2" tooltip="Knjiga (stran ne obstaja)"/>
              </a:rPr>
              <a:t>Knjiga</a:t>
            </a:r>
            <a:endParaRPr lang="sl-SI" dirty="0"/>
          </a:p>
          <a:p>
            <a:r>
              <a:rPr lang="sl-SI" dirty="0">
                <a:hlinkClick r:id="rId3" tooltip="Periodika (stran ne obstaja)"/>
              </a:rPr>
              <a:t>Periodika</a:t>
            </a:r>
            <a:r>
              <a:rPr lang="sl-SI" dirty="0"/>
              <a:t>: literarne in kulturne revije, časniki (podlistek, literarne priloge), »</a:t>
            </a:r>
            <a:r>
              <a:rPr lang="sl-SI" dirty="0" err="1"/>
              <a:t>fenzini</a:t>
            </a:r>
            <a:r>
              <a:rPr lang="sl-SI" dirty="0"/>
              <a:t>« (anarhistični, gejevski …)</a:t>
            </a:r>
          </a:p>
          <a:p>
            <a:r>
              <a:rPr lang="sl-SI" dirty="0">
                <a:hlinkClick r:id="rId4" tooltip="Časopisi (stran ne obstaja)"/>
              </a:rPr>
              <a:t>Časopisi</a:t>
            </a:r>
            <a:endParaRPr lang="sl-SI" dirty="0"/>
          </a:p>
          <a:p>
            <a:r>
              <a:rPr lang="sl-SI" dirty="0">
                <a:hlinkClick r:id="rId5" tooltip="Zvočne knjige (stran ne obstaja)"/>
              </a:rPr>
              <a:t>Zvočne knjige</a:t>
            </a:r>
            <a:endParaRPr lang="sl-SI" dirty="0"/>
          </a:p>
          <a:p>
            <a:r>
              <a:rPr lang="sl-SI" dirty="0">
                <a:hlinkClick r:id="rId6" tooltip="Novi mediji (stran ne obstaja)"/>
              </a:rPr>
              <a:t>Novi mediji</a:t>
            </a:r>
            <a:r>
              <a:rPr lang="sl-SI" dirty="0"/>
              <a:t> (besedilne zbirke na spletu, </a:t>
            </a:r>
            <a:r>
              <a:rPr lang="sl-SI" dirty="0" err="1"/>
              <a:t>hiperliteratura</a:t>
            </a:r>
            <a:r>
              <a:rPr lang="sl-SI" dirty="0"/>
              <a:t> …; notesniki, bralniki, mobilni telefoni …)</a:t>
            </a:r>
          </a:p>
          <a:p>
            <a:r>
              <a:rPr lang="sl-SI" dirty="0">
                <a:hlinkClick r:id="rId7" tooltip="Gledališče (stran ne obstaja)"/>
              </a:rPr>
              <a:t>Gledališče</a:t>
            </a:r>
            <a:endParaRPr lang="sl-SI" dirty="0"/>
          </a:p>
          <a:p>
            <a:r>
              <a:rPr lang="sl-SI" dirty="0">
                <a:hlinkClick r:id="rId8" tooltip="Dramatizacije (stran ne obstaja)"/>
              </a:rPr>
              <a:t>Dramatizacije</a:t>
            </a:r>
            <a:r>
              <a:rPr lang="sl-SI" dirty="0"/>
              <a:t> (gledališče, radio, film, TV, strip, libreto, uglasbitev, recitacija, </a:t>
            </a:r>
            <a:r>
              <a:rPr lang="sl-SI" dirty="0" err="1"/>
              <a:t>performans</a:t>
            </a:r>
            <a:r>
              <a:rPr lang="sl-SI" dirty="0"/>
              <a:t>, </a:t>
            </a:r>
            <a:r>
              <a:rPr lang="sl-SI" dirty="0" err="1"/>
              <a:t>postdramsko</a:t>
            </a:r>
            <a:r>
              <a:rPr lang="sl-SI" dirty="0"/>
              <a:t> gledališče z montažami tekstov, računalniška igra</a:t>
            </a:r>
            <a:r>
              <a:rPr lang="sl-SI" dirty="0" smtClean="0"/>
              <a:t>)</a:t>
            </a:r>
          </a:p>
          <a:p>
            <a:r>
              <a:rPr lang="sl-SI" dirty="0">
                <a:hlinkClick r:id="rId9" tooltip="Literatura v medijskih hibridih (stran ne obstaja)"/>
              </a:rPr>
              <a:t>Literatura v medijskih hibridih</a:t>
            </a:r>
            <a:r>
              <a:rPr lang="sl-SI" dirty="0"/>
              <a:t> (</a:t>
            </a:r>
            <a:r>
              <a:rPr lang="sl-SI" dirty="0" err="1"/>
              <a:t>intermedijska</a:t>
            </a:r>
            <a:r>
              <a:rPr lang="sl-SI" dirty="0"/>
              <a:t> umetnost, digitalne skupnosti, literarne igre …)</a:t>
            </a:r>
          </a:p>
          <a:p>
            <a:r>
              <a:rPr lang="sl-SI" dirty="0">
                <a:hlinkClick r:id="rId10" tooltip="Literatura in konkurenčni mediji (stran ne obstaja)"/>
              </a:rPr>
              <a:t>Literatura in konkurenčni </a:t>
            </a:r>
            <a:r>
              <a:rPr lang="sl-SI" dirty="0" smtClean="0">
                <a:hlinkClick r:id="rId10" tooltip="Literatura in konkurenčni mediji (stran ne obstaja)"/>
              </a:rPr>
              <a:t>mediji</a:t>
            </a:r>
            <a:endParaRPr lang="sl-SI" dirty="0"/>
          </a:p>
          <a:p>
            <a:pPr lvl="1"/>
            <a:endParaRPr lang="sl-SI" dirty="0"/>
          </a:p>
          <a:p>
            <a:endParaRPr lang="sl-SI" dirty="0"/>
          </a:p>
        </p:txBody>
      </p:sp>
    </p:spTree>
    <p:extLst>
      <p:ext uri="{BB962C8B-B14F-4D97-AF65-F5344CB8AC3E}">
        <p14:creationId xmlns:p14="http://schemas.microsoft.com/office/powerpoint/2010/main" val="2029428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Specifika rokopisa</a:t>
            </a:r>
            <a:endParaRPr lang="sl-SI" dirty="0"/>
          </a:p>
        </p:txBody>
      </p:sp>
      <p:sp>
        <p:nvSpPr>
          <p:cNvPr id="3" name="Označba mesta vsebine 2"/>
          <p:cNvSpPr>
            <a:spLocks noGrp="1"/>
          </p:cNvSpPr>
          <p:nvPr>
            <p:ph idx="1"/>
          </p:nvPr>
        </p:nvSpPr>
        <p:spPr/>
        <p:txBody>
          <a:bodyPr/>
          <a:lstStyle/>
          <a:p>
            <a:r>
              <a:rPr lang="sl-SI" dirty="0" err="1" smtClean="0"/>
              <a:t>unikatnost</a:t>
            </a:r>
            <a:r>
              <a:rPr lang="sl-SI" dirty="0" smtClean="0"/>
              <a:t> </a:t>
            </a:r>
          </a:p>
          <a:p>
            <a:r>
              <a:rPr lang="sl-SI" dirty="0" smtClean="0"/>
              <a:t>omejen </a:t>
            </a:r>
            <a:r>
              <a:rPr lang="sl-SI" dirty="0"/>
              <a:t>recepcijski domet</a:t>
            </a:r>
            <a:endParaRPr lang="sl-SI" dirty="0" smtClean="0"/>
          </a:p>
          <a:p>
            <a:r>
              <a:rPr lang="sl-SI" dirty="0" smtClean="0"/>
              <a:t>starost </a:t>
            </a:r>
          </a:p>
          <a:p>
            <a:r>
              <a:rPr lang="sl-SI" dirty="0" smtClean="0"/>
              <a:t>zasebnost </a:t>
            </a:r>
          </a:p>
          <a:p>
            <a:r>
              <a:rPr lang="sl-SI" smtClean="0"/>
              <a:t>avtentičnost</a:t>
            </a:r>
            <a:endParaRPr lang="sl-SI" dirty="0"/>
          </a:p>
        </p:txBody>
      </p:sp>
    </p:spTree>
    <p:extLst>
      <p:ext uri="{BB962C8B-B14F-4D97-AF65-F5344CB8AC3E}">
        <p14:creationId xmlns:p14="http://schemas.microsoft.com/office/powerpoint/2010/main" val="1597140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Digitalizacija rokopisov</a:t>
            </a:r>
            <a:endParaRPr lang="sl-SI" dirty="0"/>
          </a:p>
        </p:txBody>
      </p:sp>
      <p:sp>
        <p:nvSpPr>
          <p:cNvPr id="3" name="Označba mesta vsebine 2"/>
          <p:cNvSpPr>
            <a:spLocks noGrp="1"/>
          </p:cNvSpPr>
          <p:nvPr>
            <p:ph idx="1"/>
          </p:nvPr>
        </p:nvSpPr>
        <p:spPr/>
        <p:txBody>
          <a:bodyPr/>
          <a:lstStyle/>
          <a:p>
            <a:r>
              <a:rPr lang="sl-SI" dirty="0" smtClean="0"/>
              <a:t>Cilj: varna hramba in lažji dostop</a:t>
            </a:r>
          </a:p>
          <a:p>
            <a:r>
              <a:rPr lang="sl-SI" dirty="0" smtClean="0"/>
              <a:t>Posledica: izguba statusa rokopisa</a:t>
            </a:r>
          </a:p>
          <a:p>
            <a:r>
              <a:rPr lang="sl-SI" dirty="0" smtClean="0"/>
              <a:t>Zgodovina: prepis in fotokopiranje za tisk</a:t>
            </a:r>
          </a:p>
          <a:p>
            <a:r>
              <a:rPr lang="sl-SI" dirty="0" smtClean="0"/>
              <a:t>Pravni okviri in ovire</a:t>
            </a:r>
          </a:p>
          <a:p>
            <a:r>
              <a:rPr lang="sl-SI" dirty="0" smtClean="0"/>
              <a:t>Spletišča javnih inštitucij (</a:t>
            </a:r>
            <a:r>
              <a:rPr lang="sl-SI" dirty="0" err="1" smtClean="0"/>
              <a:t>dLib</a:t>
            </a:r>
            <a:r>
              <a:rPr lang="sl-SI" dirty="0" smtClean="0"/>
              <a:t>) in </a:t>
            </a:r>
            <a:r>
              <a:rPr lang="sl-SI" dirty="0" err="1" smtClean="0"/>
              <a:t>Wikimedia</a:t>
            </a:r>
            <a:r>
              <a:rPr lang="sl-SI" dirty="0" smtClean="0"/>
              <a:t> </a:t>
            </a:r>
            <a:r>
              <a:rPr lang="sl-SI" dirty="0" err="1" smtClean="0"/>
              <a:t>Commons</a:t>
            </a:r>
            <a:endParaRPr lang="sl-SI" dirty="0" smtClean="0"/>
          </a:p>
          <a:p>
            <a:r>
              <a:rPr lang="sl-SI" dirty="0" smtClean="0"/>
              <a:t>Primeri ravnanja z rokopisi</a:t>
            </a:r>
            <a:endParaRPr lang="sl-SI" dirty="0"/>
          </a:p>
        </p:txBody>
      </p:sp>
    </p:spTree>
    <p:extLst>
      <p:ext uri="{BB962C8B-B14F-4D97-AF65-F5344CB8AC3E}">
        <p14:creationId xmlns:p14="http://schemas.microsoft.com/office/powerpoint/2010/main" val="2793751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Pravni okviri in ovire</a:t>
            </a:r>
          </a:p>
        </p:txBody>
      </p:sp>
      <p:sp>
        <p:nvSpPr>
          <p:cNvPr id="3" name="Označba mesta vsebine 2"/>
          <p:cNvSpPr>
            <a:spLocks noGrp="1"/>
          </p:cNvSpPr>
          <p:nvPr>
            <p:ph idx="1"/>
          </p:nvPr>
        </p:nvSpPr>
        <p:spPr/>
        <p:txBody>
          <a:bodyPr/>
          <a:lstStyle/>
          <a:p>
            <a:r>
              <a:rPr lang="sl-SI" dirty="0"/>
              <a:t>Zakon o avtorski in sorodnih pravicah (ZASP</a:t>
            </a:r>
            <a:r>
              <a:rPr lang="sl-SI" dirty="0" smtClean="0"/>
              <a:t>)</a:t>
            </a:r>
          </a:p>
          <a:p>
            <a:r>
              <a:rPr lang="pl-PL" dirty="0"/>
              <a:t>Zakon o dostopu do informacij javnega značaja (ZDIJZ</a:t>
            </a:r>
            <a:r>
              <a:rPr lang="pl-PL" dirty="0" smtClean="0"/>
              <a:t>)</a:t>
            </a:r>
          </a:p>
          <a:p>
            <a:r>
              <a:rPr lang="pl-PL" dirty="0"/>
              <a:t>Zakon o varstvu osebnih podatkov (ZVOP</a:t>
            </a:r>
            <a:r>
              <a:rPr lang="pl-PL" dirty="0" smtClean="0"/>
              <a:t>)</a:t>
            </a:r>
          </a:p>
          <a:p>
            <a:r>
              <a:rPr lang="sl-SI" dirty="0"/>
              <a:t>Zakona o knjižničarstvu (ZKnj) </a:t>
            </a:r>
            <a:endParaRPr lang="sl-SI" dirty="0" smtClean="0"/>
          </a:p>
          <a:p>
            <a:r>
              <a:rPr lang="sl-SI" dirty="0"/>
              <a:t>Zakon o varstvu dokumentarnega in arhivskega gradiva ter arhivih (ZVDAGA</a:t>
            </a:r>
            <a:r>
              <a:rPr lang="sl-SI" dirty="0" smtClean="0"/>
              <a:t>)</a:t>
            </a:r>
          </a:p>
          <a:p>
            <a:r>
              <a:rPr lang="sl-SI" dirty="0"/>
              <a:t>Zakona o varstvu kulturne dediščine (ZVKD)</a:t>
            </a:r>
            <a:endParaRPr lang="sl-SI" dirty="0"/>
          </a:p>
        </p:txBody>
      </p:sp>
    </p:spTree>
    <p:extLst>
      <p:ext uri="{BB962C8B-B14F-4D97-AF65-F5344CB8AC3E}">
        <p14:creationId xmlns:p14="http://schemas.microsoft.com/office/powerpoint/2010/main" val="1842267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Zakon o avtorskih in sorodnih pravicah</a:t>
            </a:r>
            <a:endParaRPr lang="sl-SI" dirty="0"/>
          </a:p>
        </p:txBody>
      </p:sp>
      <p:sp>
        <p:nvSpPr>
          <p:cNvPr id="3" name="Označba mesta vsebine 2"/>
          <p:cNvSpPr>
            <a:spLocks noGrp="1"/>
          </p:cNvSpPr>
          <p:nvPr>
            <p:ph idx="1"/>
          </p:nvPr>
        </p:nvSpPr>
        <p:spPr/>
        <p:txBody>
          <a:bodyPr>
            <a:normAutofit fontScale="85000" lnSpcReduction="20000"/>
          </a:bodyPr>
          <a:lstStyle/>
          <a:p>
            <a:r>
              <a:rPr lang="sl-SI" dirty="0"/>
              <a:t>»Kadar rok po tem zakonu ne teče od smrti avtorja […] in delo ni bilo zakonito objavljeno v 70 letih od njegove stvaritve, preneha avtorska pravica z zadnje navedenim rokom</a:t>
            </a:r>
            <a:r>
              <a:rPr lang="sl-SI" dirty="0" smtClean="0"/>
              <a:t>.« (63. člen ZASP)</a:t>
            </a:r>
          </a:p>
          <a:p>
            <a:r>
              <a:rPr lang="sl-SI" dirty="0"/>
              <a:t>»Oseba, ki pripravi izdajo dela, na katerem so avtorske pravice že potekle in je rezultat znanstvene dejavnosti ter se bistveno razlikuje od znanih izdaj tega dela, uživa varstvo, ki je enako materialnim avtorskim pravicam in drugim pravicam avtorja po tem zakonu. Pravice […] trajajo 30 let od prve zakonite izdaje dela</a:t>
            </a:r>
            <a:r>
              <a:rPr lang="sl-SI" dirty="0" smtClean="0"/>
              <a:t>.« (140. in 141. ZASP)</a:t>
            </a:r>
          </a:p>
          <a:p>
            <a:r>
              <a:rPr lang="sl-SI" dirty="0"/>
              <a:t>Javni zavodi (arhivi, knjižnice, muzeji, izobraževalne ustanove) »[z]a izvajanje nalog v javnem interesu, zlasti ohranjanje in obnovo njihovih zbirk ter zagotovitev kulturnega in izobraževalnega dostopa do njih, vključno z digitalnimi zbirkami, osirotelo delo iz svojih zbirk prosto dajo na voljo javnosti in ga za njegovo digitalizacijo, razpolaganje, označevanje, katalogiziranje, ohranjanje ali obnavljanje prosto reproducirajo« ali to »s pogodbo prenesejo na drugo osebo</a:t>
            </a:r>
            <a:r>
              <a:rPr lang="sl-SI" dirty="0" smtClean="0"/>
              <a:t>«.</a:t>
            </a:r>
          </a:p>
        </p:txBody>
      </p:sp>
    </p:spTree>
    <p:extLst>
      <p:ext uri="{BB962C8B-B14F-4D97-AF65-F5344CB8AC3E}">
        <p14:creationId xmlns:p14="http://schemas.microsoft.com/office/powerpoint/2010/main" val="1285476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Zakon o avtorskih in sorodnih </a:t>
            </a:r>
            <a:r>
              <a:rPr lang="sl-SI" dirty="0" smtClean="0"/>
              <a:t>pravicah in Zakon o dostopu do informacij javnega značaja</a:t>
            </a:r>
            <a:endParaRPr lang="sl-SI" dirty="0"/>
          </a:p>
        </p:txBody>
      </p:sp>
      <p:sp>
        <p:nvSpPr>
          <p:cNvPr id="3" name="Označba mesta vsebine 2"/>
          <p:cNvSpPr>
            <a:spLocks noGrp="1"/>
          </p:cNvSpPr>
          <p:nvPr>
            <p:ph idx="1"/>
          </p:nvPr>
        </p:nvSpPr>
        <p:spPr/>
        <p:txBody>
          <a:bodyPr>
            <a:normAutofit fontScale="92500"/>
          </a:bodyPr>
          <a:lstStyle/>
          <a:p>
            <a:r>
              <a:rPr lang="sl-SI" dirty="0"/>
              <a:t>»za osirotelo delo […] šteje delo, katerega avtorjev tudi po skrbnem iskanju [člen 50c natančno določa, kaj je to skrbno iskanje] ni bilo mogoče najti ali opredeliti«. Osirotela dela so objavljiva, »če je mogoče upravičeno domnevati, da avtor ne nasprotuje njegovi uporabi.« Ni pa iz zakona jasno, kako je z uporabo anonimnih nedatiranih del</a:t>
            </a:r>
            <a:r>
              <a:rPr lang="sl-SI" dirty="0" smtClean="0"/>
              <a:t>. (50 člen ZASP)</a:t>
            </a:r>
          </a:p>
          <a:p>
            <a:r>
              <a:rPr lang="sl-SI" dirty="0"/>
              <a:t>»Muzeji, knjižnice in arhivi lahko za namen digitalizacije podelijo izključno pravico do ponovne uporabe digitaliziranega gradiva, praviloma za največ deset let. Če je trajanje izključne pravice zaradi posebnih potreb po digitalizaciji gradiva daljše od deset let, se v 11. letu in nato vsakih sedem let preveri potrebnost takšne izključne pravice, o čemer se izda poseben sklep. Zoper sklep je dovoljena pritožba.« </a:t>
            </a:r>
            <a:r>
              <a:rPr lang="sl-SI" dirty="0" smtClean="0"/>
              <a:t>(ZDJIZ)</a:t>
            </a:r>
            <a:endParaRPr lang="sl-SI" dirty="0"/>
          </a:p>
        </p:txBody>
      </p:sp>
    </p:spTree>
    <p:extLst>
      <p:ext uri="{BB962C8B-B14F-4D97-AF65-F5344CB8AC3E}">
        <p14:creationId xmlns:p14="http://schemas.microsoft.com/office/powerpoint/2010/main" val="3527942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Zakon o varstvu kulturne dediščine</a:t>
            </a:r>
            <a:endParaRPr lang="sl-SI" dirty="0"/>
          </a:p>
        </p:txBody>
      </p:sp>
      <p:sp>
        <p:nvSpPr>
          <p:cNvPr id="3" name="Označba mesta vsebine 2"/>
          <p:cNvSpPr>
            <a:spLocks noGrp="1"/>
          </p:cNvSpPr>
          <p:nvPr>
            <p:ph idx="1"/>
          </p:nvPr>
        </p:nvSpPr>
        <p:spPr/>
        <p:txBody>
          <a:bodyPr>
            <a:normAutofit fontScale="92500" lnSpcReduction="20000"/>
          </a:bodyPr>
          <a:lstStyle/>
          <a:p>
            <a:r>
              <a:rPr lang="sl-SI" dirty="0"/>
              <a:t>»Knjižnično gradivo […] ima lastnosti kulturnega spomenika […] brez posebnega postopka razglasitve.« Sem spada »naslednje knjižnično gradivo: kodeksi, listine in drugo rokopisno gradivo ter knjižno, kartografsko, notno in podobno gradivo, nastalo pred letom 1800</a:t>
            </a:r>
            <a:r>
              <a:rPr lang="sl-SI" dirty="0" smtClean="0"/>
              <a:t>.« (5. člen ZVKD)</a:t>
            </a:r>
          </a:p>
          <a:p>
            <a:r>
              <a:rPr lang="sl-SI" dirty="0"/>
              <a:t>»[n]</a:t>
            </a:r>
            <a:r>
              <a:rPr lang="sl-SI" dirty="0" err="1"/>
              <a:t>ihče</a:t>
            </a:r>
            <a:r>
              <a:rPr lang="sl-SI" dirty="0"/>
              <a:t> ne sme uporabljati podobe in imena spomenika za pridobitne namene brez soglasja lastnika spomenika. Lastnik lahko s soglasjem določi tudi višino nadomestila za uporabo.« </a:t>
            </a:r>
            <a:r>
              <a:rPr lang="sl-SI" dirty="0" smtClean="0"/>
              <a:t>(44. člen ZVKD)</a:t>
            </a:r>
          </a:p>
          <a:p>
            <a:r>
              <a:rPr lang="sl-SI" dirty="0"/>
              <a:t>»Lastništvo dediščine v upravljanju muzejev, vpisanih v razvid, se določi na podlagi naslednjih meril: dediščina je last osebe, ki je kot lastnik navedena v inventarni knjigi muzeja; […] osebe, ki je financirala njen odkup, na podlagi katerega je dediščina prišla v upravljanje muzeja […]; v drugih primerih je dediščina last ustanovitelja muzeja</a:t>
            </a:r>
            <a:r>
              <a:rPr lang="sl-SI" dirty="0" smtClean="0"/>
              <a:t>«. (18. člen ZVKD)</a:t>
            </a:r>
            <a:endParaRPr lang="sl-SI" dirty="0"/>
          </a:p>
        </p:txBody>
      </p:sp>
    </p:spTree>
    <p:extLst>
      <p:ext uri="{BB962C8B-B14F-4D97-AF65-F5344CB8AC3E}">
        <p14:creationId xmlns:p14="http://schemas.microsoft.com/office/powerpoint/2010/main" val="1014373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Last dela : last materialnega nosilca dela</a:t>
            </a:r>
            <a:endParaRPr lang="sl-SI" dirty="0"/>
          </a:p>
        </p:txBody>
      </p:sp>
      <p:sp>
        <p:nvSpPr>
          <p:cNvPr id="3" name="Označba mesta vsebine 2"/>
          <p:cNvSpPr>
            <a:spLocks noGrp="1"/>
          </p:cNvSpPr>
          <p:nvPr>
            <p:ph idx="1"/>
          </p:nvPr>
        </p:nvSpPr>
        <p:spPr/>
        <p:txBody>
          <a:bodyPr/>
          <a:lstStyle/>
          <a:p>
            <a:r>
              <a:rPr lang="sl-SI" dirty="0"/>
              <a:t>»Pravni promet z lastninsko pravico na stvari, na kateri je delo vsebovano, ne vpliva na posamične materialne avtorske pravice ali druge pravice avtorja na tem delu, če ni z zakonom ali s pogodbo drugače določeno.« (Razmerje med avtorsko in lastninsko pravico, 41. člen ZASP)</a:t>
            </a:r>
            <a:endParaRPr lang="sl-SI" dirty="0"/>
          </a:p>
        </p:txBody>
      </p:sp>
    </p:spTree>
    <p:extLst>
      <p:ext uri="{BB962C8B-B14F-4D97-AF65-F5344CB8AC3E}">
        <p14:creationId xmlns:p14="http://schemas.microsoft.com/office/powerpoint/2010/main" val="1779027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66400" cy="4054475"/>
          </a:xfrm>
        </p:spPr>
        <p:txBody>
          <a:bodyPr>
            <a:normAutofit fontScale="90000"/>
          </a:bodyPr>
          <a:lstStyle/>
          <a:p>
            <a:r>
              <a:rPr lang="sl-SI" dirty="0"/>
              <a:t>Zakonodaja bi morala dobiti drugačno mentalno podlago: namesto zaščite in varovanja bi morala že v naslovu poudariti </a:t>
            </a:r>
            <a:r>
              <a:rPr lang="sl-SI" dirty="0" smtClean="0"/>
              <a:t>promocijo intelektualnih izdelkov in kulturne dediščine.</a:t>
            </a:r>
            <a:br>
              <a:rPr lang="sl-SI" dirty="0" smtClean="0"/>
            </a:br>
            <a:r>
              <a:rPr lang="sl-SI" dirty="0"/>
              <a:t/>
            </a:r>
            <a:br>
              <a:rPr lang="sl-SI" dirty="0"/>
            </a:br>
            <a:r>
              <a:rPr lang="sl-SI" dirty="0" smtClean="0"/>
              <a:t>Licenco Copyright bi v javnih zavodih morali nadomestiti z licenco </a:t>
            </a:r>
            <a:r>
              <a:rPr lang="sl-SI" dirty="0" err="1" smtClean="0"/>
              <a:t>Creative</a:t>
            </a:r>
            <a:r>
              <a:rPr lang="sl-SI" dirty="0" smtClean="0"/>
              <a:t> </a:t>
            </a:r>
            <a:r>
              <a:rPr lang="sl-SI" dirty="0" err="1" smtClean="0"/>
              <a:t>Commons</a:t>
            </a:r>
            <a:r>
              <a:rPr lang="sl-SI" dirty="0" smtClean="0"/>
              <a:t>.</a:t>
            </a:r>
            <a:r>
              <a:rPr lang="sl-SI" dirty="0"/>
              <a:t/>
            </a:r>
            <a:br>
              <a:rPr lang="sl-SI" dirty="0"/>
            </a:br>
            <a:endParaRPr lang="sl-SI" dirty="0"/>
          </a:p>
        </p:txBody>
      </p:sp>
      <p:pic>
        <p:nvPicPr>
          <p:cNvPr id="4" name="Slika 3"/>
          <p:cNvPicPr>
            <a:picLocks noChangeAspect="1"/>
          </p:cNvPicPr>
          <p:nvPr/>
        </p:nvPicPr>
        <p:blipFill>
          <a:blip r:embed="rId2"/>
          <a:stretch>
            <a:fillRect/>
          </a:stretch>
        </p:blipFill>
        <p:spPr>
          <a:xfrm>
            <a:off x="838200" y="4419600"/>
            <a:ext cx="3609975" cy="1266825"/>
          </a:xfrm>
          <a:prstGeom prst="rect">
            <a:avLst/>
          </a:prstGeom>
        </p:spPr>
      </p:pic>
      <p:pic>
        <p:nvPicPr>
          <p:cNvPr id="5" name="Slika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525" y="4584699"/>
            <a:ext cx="1501775" cy="1501775"/>
          </a:xfrm>
          <a:prstGeom prst="rect">
            <a:avLst/>
          </a:prstGeom>
        </p:spPr>
      </p:pic>
      <p:pic>
        <p:nvPicPr>
          <p:cNvPr id="6" name="Slika 5"/>
          <p:cNvPicPr>
            <a:picLocks noChangeAspect="1"/>
          </p:cNvPicPr>
          <p:nvPr/>
        </p:nvPicPr>
        <p:blipFill>
          <a:blip r:embed="rId4"/>
          <a:stretch>
            <a:fillRect/>
          </a:stretch>
        </p:blipFill>
        <p:spPr>
          <a:xfrm>
            <a:off x="6553200" y="4584699"/>
            <a:ext cx="3124200" cy="1457325"/>
          </a:xfrm>
          <a:prstGeom prst="rect">
            <a:avLst/>
          </a:prstGeom>
        </p:spPr>
      </p:pic>
      <p:pic>
        <p:nvPicPr>
          <p:cNvPr id="8" name="Slika 7"/>
          <p:cNvPicPr>
            <a:picLocks noChangeAspect="1"/>
          </p:cNvPicPr>
          <p:nvPr/>
        </p:nvPicPr>
        <p:blipFill>
          <a:blip r:embed="rId5"/>
          <a:stretch>
            <a:fillRect/>
          </a:stretch>
        </p:blipFill>
        <p:spPr>
          <a:xfrm>
            <a:off x="9791700" y="4638024"/>
            <a:ext cx="1866900" cy="1350674"/>
          </a:xfrm>
          <a:prstGeom prst="rect">
            <a:avLst/>
          </a:prstGeom>
        </p:spPr>
      </p:pic>
    </p:spTree>
    <p:extLst>
      <p:ext uri="{BB962C8B-B14F-4D97-AF65-F5344CB8AC3E}">
        <p14:creationId xmlns:p14="http://schemas.microsoft.com/office/powerpoint/2010/main" val="3273734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Kje vse </a:t>
            </a:r>
            <a:r>
              <a:rPr lang="sl-SI" dirty="0" smtClean="0"/>
              <a:t>so slovenski r</a:t>
            </a:r>
            <a:r>
              <a:rPr lang="sl-SI" dirty="0" smtClean="0"/>
              <a:t>okopisi</a:t>
            </a:r>
            <a:endParaRPr lang="sl-SI" dirty="0"/>
          </a:p>
        </p:txBody>
      </p:sp>
      <p:sp>
        <p:nvSpPr>
          <p:cNvPr id="3" name="Označba mesta vsebine 2"/>
          <p:cNvSpPr>
            <a:spLocks noGrp="1"/>
          </p:cNvSpPr>
          <p:nvPr>
            <p:ph idx="1"/>
          </p:nvPr>
        </p:nvSpPr>
        <p:spPr/>
        <p:txBody>
          <a:bodyPr>
            <a:normAutofit/>
          </a:bodyPr>
          <a:lstStyle/>
          <a:p>
            <a:r>
              <a:rPr lang="sl-SI" dirty="0" err="1" smtClean="0">
                <a:hlinkClick r:id="rId2"/>
              </a:rPr>
              <a:t>Wikimedijina</a:t>
            </a:r>
            <a:r>
              <a:rPr lang="sl-SI" dirty="0" smtClean="0">
                <a:hlinkClick r:id="rId2"/>
              </a:rPr>
              <a:t> spletišča</a:t>
            </a:r>
            <a:endParaRPr lang="sl-SI" dirty="0" smtClean="0"/>
          </a:p>
          <a:p>
            <a:r>
              <a:rPr lang="sl-SI" dirty="0" err="1" smtClean="0"/>
              <a:t>dLib</a:t>
            </a:r>
            <a:endParaRPr lang="sl-SI" dirty="0" smtClean="0"/>
          </a:p>
          <a:p>
            <a:r>
              <a:rPr lang="nn-NO" dirty="0"/>
              <a:t>Elektronske znanstvenokritične izdaje slovenskega </a:t>
            </a:r>
            <a:r>
              <a:rPr lang="nn-NO" dirty="0" smtClean="0"/>
              <a:t>slovstva</a:t>
            </a:r>
            <a:r>
              <a:rPr lang="sl-SI" dirty="0" smtClean="0"/>
              <a:t> </a:t>
            </a:r>
            <a:r>
              <a:rPr lang="sl-SI" dirty="0" smtClean="0"/>
              <a:t>(</a:t>
            </a:r>
            <a:r>
              <a:rPr lang="sl-SI" dirty="0" err="1" smtClean="0">
                <a:hlinkClick r:id="rId3"/>
              </a:rPr>
              <a:t>Eziss</a:t>
            </a:r>
            <a:r>
              <a:rPr lang="sl-SI" dirty="0" smtClean="0"/>
              <a:t>)</a:t>
            </a:r>
          </a:p>
          <a:p>
            <a:endParaRPr lang="sl-SI" dirty="0"/>
          </a:p>
          <a:p>
            <a:r>
              <a:rPr lang="sl-SI" dirty="0"/>
              <a:t>v</a:t>
            </a:r>
            <a:r>
              <a:rPr lang="sl-SI" dirty="0" smtClean="0"/>
              <a:t> arhivih, muzejih in knjižnicah</a:t>
            </a:r>
          </a:p>
          <a:p>
            <a:r>
              <a:rPr lang="sl-SI" dirty="0" smtClean="0"/>
              <a:t>pri zbirateljih</a:t>
            </a:r>
          </a:p>
          <a:p>
            <a:endParaRPr lang="sl-SI" dirty="0"/>
          </a:p>
          <a:p>
            <a:endParaRPr lang="sl-SI" dirty="0" smtClean="0"/>
          </a:p>
        </p:txBody>
      </p:sp>
    </p:spTree>
    <p:extLst>
      <p:ext uri="{BB962C8B-B14F-4D97-AF65-F5344CB8AC3E}">
        <p14:creationId xmlns:p14="http://schemas.microsoft.com/office/powerpoint/2010/main" val="2077343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Rokopisne besedilne zvrsti</a:t>
            </a:r>
            <a:endParaRPr lang="sl-SI" dirty="0"/>
          </a:p>
        </p:txBody>
      </p:sp>
      <p:sp>
        <p:nvSpPr>
          <p:cNvPr id="3" name="Označba mesta vsebine 2"/>
          <p:cNvSpPr>
            <a:spLocks noGrp="1"/>
          </p:cNvSpPr>
          <p:nvPr>
            <p:ph idx="1"/>
          </p:nvPr>
        </p:nvSpPr>
        <p:spPr/>
        <p:txBody>
          <a:bodyPr/>
          <a:lstStyle/>
          <a:p>
            <a:pPr lvl="1"/>
            <a:r>
              <a:rPr lang="sl-SI" dirty="0"/>
              <a:t>zapiski, koncepti</a:t>
            </a:r>
          </a:p>
          <a:p>
            <a:pPr lvl="1"/>
            <a:r>
              <a:rPr lang="sl-SI" dirty="0" smtClean="0"/>
              <a:t>korespondenca</a:t>
            </a:r>
            <a:endParaRPr lang="sl-SI" dirty="0"/>
          </a:p>
          <a:p>
            <a:pPr lvl="1"/>
            <a:r>
              <a:rPr lang="sl-SI" dirty="0" smtClean="0"/>
              <a:t>zapisniki</a:t>
            </a:r>
          </a:p>
          <a:p>
            <a:pPr lvl="1"/>
            <a:endParaRPr lang="sl-SI" dirty="0"/>
          </a:p>
          <a:p>
            <a:pPr lvl="1"/>
            <a:r>
              <a:rPr lang="sl-SI" dirty="0" smtClean="0"/>
              <a:t>uradovalni teksti </a:t>
            </a:r>
            <a:r>
              <a:rPr lang="sl-SI" dirty="0"/>
              <a:t>(npr. prisege)</a:t>
            </a:r>
          </a:p>
          <a:p>
            <a:pPr lvl="1"/>
            <a:r>
              <a:rPr lang="sl-SI" dirty="0"/>
              <a:t>v</a:t>
            </a:r>
            <a:r>
              <a:rPr lang="sl-SI" dirty="0" smtClean="0"/>
              <a:t>erski (pridige, spovedni obrazci v spomenikih)</a:t>
            </a:r>
            <a:endParaRPr lang="sl-SI" dirty="0"/>
          </a:p>
          <a:p>
            <a:pPr lvl="1"/>
            <a:r>
              <a:rPr lang="sl-SI" dirty="0" smtClean="0"/>
              <a:t>leposlovje</a:t>
            </a:r>
          </a:p>
          <a:p>
            <a:pPr lvl="1"/>
            <a:r>
              <a:rPr lang="sl-SI" dirty="0" smtClean="0"/>
              <a:t>zasebni</a:t>
            </a:r>
          </a:p>
          <a:p>
            <a:pPr lvl="1"/>
            <a:r>
              <a:rPr lang="sl-SI" dirty="0" smtClean="0"/>
              <a:t>(publicistika)</a:t>
            </a:r>
            <a:endParaRPr lang="sl-SI" dirty="0"/>
          </a:p>
          <a:p>
            <a:pPr lvl="1"/>
            <a:endParaRPr lang="sl-SI" dirty="0"/>
          </a:p>
          <a:p>
            <a:endParaRPr lang="sl-SI" dirty="0"/>
          </a:p>
        </p:txBody>
      </p:sp>
    </p:spTree>
    <p:extLst>
      <p:ext uri="{BB962C8B-B14F-4D97-AF65-F5344CB8AC3E}">
        <p14:creationId xmlns:p14="http://schemas.microsoft.com/office/powerpoint/2010/main" val="601678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Umestitev</a:t>
            </a:r>
            <a:endParaRPr lang="sl-SI" dirty="0"/>
          </a:p>
        </p:txBody>
      </p:sp>
      <p:sp>
        <p:nvSpPr>
          <p:cNvPr id="3" name="Označba mesta vsebine 2"/>
          <p:cNvSpPr>
            <a:spLocks noGrp="1"/>
          </p:cNvSpPr>
          <p:nvPr>
            <p:ph idx="1"/>
          </p:nvPr>
        </p:nvSpPr>
        <p:spPr/>
        <p:txBody>
          <a:bodyPr/>
          <a:lstStyle/>
          <a:p>
            <a:r>
              <a:rPr lang="sl-SI" dirty="0" smtClean="0"/>
              <a:t>Literatura kot ena od umetnosti &gt; literarna zgodovina</a:t>
            </a:r>
          </a:p>
          <a:p>
            <a:r>
              <a:rPr lang="sl-SI" dirty="0" smtClean="0"/>
              <a:t>Literatura kot eden od načinov komunikacije/sporočanja &gt; medijske študije (kulturna zgodovina)</a:t>
            </a:r>
          </a:p>
          <a:p>
            <a:endParaRPr lang="sl-SI" dirty="0"/>
          </a:p>
          <a:p>
            <a:r>
              <a:rPr lang="sl-SI" dirty="0" smtClean="0"/>
              <a:t>Vse je lahko medij sporočanja (telo, mimika, noša, obnašanje).</a:t>
            </a:r>
          </a:p>
          <a:p>
            <a:r>
              <a:rPr lang="sl-SI" dirty="0" smtClean="0"/>
              <a:t>Ožji pomen medijev se nanaša na načine prenašanja informacij in idej v besedi in sliki.</a:t>
            </a:r>
          </a:p>
          <a:p>
            <a:endParaRPr lang="sl-SI" dirty="0"/>
          </a:p>
          <a:p>
            <a:endParaRPr lang="sl-SI" dirty="0"/>
          </a:p>
        </p:txBody>
      </p:sp>
    </p:spTree>
    <p:extLst>
      <p:ext uri="{BB962C8B-B14F-4D97-AF65-F5344CB8AC3E}">
        <p14:creationId xmlns:p14="http://schemas.microsoft.com/office/powerpoint/2010/main" val="2168251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Rokopisi na </a:t>
            </a:r>
            <a:r>
              <a:rPr lang="sl-SI" dirty="0" err="1" smtClean="0"/>
              <a:t>wikijih</a:t>
            </a:r>
            <a:endParaRPr lang="sl-SI" dirty="0"/>
          </a:p>
        </p:txBody>
      </p:sp>
      <p:sp>
        <p:nvSpPr>
          <p:cNvPr id="3" name="Označba mesta vsebine 2"/>
          <p:cNvSpPr>
            <a:spLocks noGrp="1"/>
          </p:cNvSpPr>
          <p:nvPr>
            <p:ph idx="1"/>
          </p:nvPr>
        </p:nvSpPr>
        <p:spPr/>
        <p:txBody>
          <a:bodyPr/>
          <a:lstStyle/>
          <a:p>
            <a:r>
              <a:rPr lang="sl-SI" dirty="0" err="1" smtClean="0"/>
              <a:t>Commons</a:t>
            </a:r>
            <a:r>
              <a:rPr lang="sl-SI" dirty="0" smtClean="0"/>
              <a:t> (Zbirka)</a:t>
            </a:r>
            <a:endParaRPr lang="sl-SI" dirty="0" smtClean="0"/>
          </a:p>
          <a:p>
            <a:r>
              <a:rPr lang="sl-SI" dirty="0" smtClean="0"/>
              <a:t>Wikipedija</a:t>
            </a:r>
          </a:p>
          <a:p>
            <a:r>
              <a:rPr lang="sl-SI" dirty="0" err="1" smtClean="0"/>
              <a:t>Wikivir</a:t>
            </a:r>
            <a:endParaRPr lang="sl-SI" dirty="0" smtClean="0"/>
          </a:p>
          <a:p>
            <a:endParaRPr lang="sl-SI" dirty="0"/>
          </a:p>
        </p:txBody>
      </p:sp>
    </p:spTree>
    <p:extLst>
      <p:ext uri="{BB962C8B-B14F-4D97-AF65-F5344CB8AC3E}">
        <p14:creationId xmlns:p14="http://schemas.microsoft.com/office/powerpoint/2010/main" val="2892753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Primeri ravnanja z rokopisi</a:t>
            </a:r>
            <a:endParaRPr lang="sl-SI" dirty="0"/>
          </a:p>
        </p:txBody>
      </p:sp>
      <p:sp>
        <p:nvSpPr>
          <p:cNvPr id="3" name="Označba mesta vsebine 2"/>
          <p:cNvSpPr>
            <a:spLocks noGrp="1"/>
          </p:cNvSpPr>
          <p:nvPr>
            <p:ph idx="1"/>
          </p:nvPr>
        </p:nvSpPr>
        <p:spPr/>
        <p:txBody>
          <a:bodyPr/>
          <a:lstStyle/>
          <a:p>
            <a:r>
              <a:rPr lang="sl-SI" i="1" dirty="0" smtClean="0"/>
              <a:t>Pesem gora </a:t>
            </a:r>
            <a:r>
              <a:rPr lang="sl-SI" dirty="0" smtClean="0"/>
              <a:t>(1943)</a:t>
            </a:r>
          </a:p>
          <a:p>
            <a:r>
              <a:rPr lang="sl-SI" dirty="0" smtClean="0"/>
              <a:t>Diplomske naloge</a:t>
            </a:r>
          </a:p>
          <a:p>
            <a:r>
              <a:rPr lang="sl-SI" dirty="0" smtClean="0"/>
              <a:t>Zapuščina Alojza Gradnika</a:t>
            </a:r>
          </a:p>
          <a:p>
            <a:r>
              <a:rPr lang="sl-SI" dirty="0" smtClean="0"/>
              <a:t>Korespondenca Boris Pahor– Marija Žagar</a:t>
            </a:r>
          </a:p>
          <a:p>
            <a:r>
              <a:rPr lang="sl-SI" dirty="0" smtClean="0"/>
              <a:t>Prešernovi rokopisi</a:t>
            </a:r>
          </a:p>
        </p:txBody>
      </p:sp>
    </p:spTree>
    <p:extLst>
      <p:ext uri="{BB962C8B-B14F-4D97-AF65-F5344CB8AC3E}">
        <p14:creationId xmlns:p14="http://schemas.microsoft.com/office/powerpoint/2010/main" val="2340354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3100" y="98425"/>
            <a:ext cx="10515600" cy="815975"/>
          </a:xfrm>
        </p:spPr>
        <p:txBody>
          <a:bodyPr/>
          <a:lstStyle/>
          <a:p>
            <a:r>
              <a:rPr lang="sl-SI" dirty="0" smtClean="0"/>
              <a:t>Pesem gora</a:t>
            </a:r>
            <a:endParaRPr lang="sl-SI" dirty="0"/>
          </a:p>
        </p:txBody>
      </p:sp>
      <p:sp>
        <p:nvSpPr>
          <p:cNvPr id="3" name="Označba mesta vsebine 2"/>
          <p:cNvSpPr>
            <a:spLocks noGrp="1"/>
          </p:cNvSpPr>
          <p:nvPr>
            <p:ph idx="1"/>
          </p:nvPr>
        </p:nvSpPr>
        <p:spPr>
          <a:xfrm>
            <a:off x="812800" y="914400"/>
            <a:ext cx="10604500" cy="5829300"/>
          </a:xfrm>
        </p:spPr>
        <p:txBody>
          <a:bodyPr>
            <a:noAutofit/>
          </a:bodyPr>
          <a:lstStyle/>
          <a:p>
            <a:pPr marL="0" indent="0">
              <a:buNone/>
            </a:pPr>
            <a:r>
              <a:rPr lang="sl-SI" sz="1600" dirty="0" smtClean="0"/>
              <a:t>porojena </a:t>
            </a:r>
            <a:r>
              <a:rPr lang="sl-SI" sz="1600" dirty="0"/>
              <a:t>iz neutolažljivega hrepenenja modernega ujetnika </a:t>
            </a:r>
            <a:r>
              <a:rPr lang="sl-SI" sz="1600" dirty="0" smtClean="0"/>
              <a:t/>
            </a:r>
            <a:br>
              <a:rPr lang="sl-SI" sz="1600" dirty="0" smtClean="0"/>
            </a:br>
            <a:r>
              <a:rPr lang="sl-SI" sz="1600" dirty="0" smtClean="0"/>
              <a:t>za </a:t>
            </a:r>
            <a:r>
              <a:rPr lang="sl-SI" sz="1600" dirty="0"/>
              <a:t>žicami blokiranega mesta</a:t>
            </a:r>
            <a:r>
              <a:rPr lang="sl-SI" sz="1600" dirty="0" smtClean="0"/>
              <a:t>.</a:t>
            </a:r>
            <a:br>
              <a:rPr lang="sl-SI" sz="1600" dirty="0" smtClean="0"/>
            </a:br>
            <a:r>
              <a:rPr lang="sl-SI" sz="1600" dirty="0" smtClean="0"/>
              <a:t>Lačen </a:t>
            </a:r>
            <a:r>
              <a:rPr lang="sl-SI" sz="1600" dirty="0"/>
              <a:t>krik </a:t>
            </a:r>
            <a:r>
              <a:rPr lang="sl-SI" sz="1600" dirty="0" err="1"/>
              <a:t>katoržnika</a:t>
            </a:r>
            <a:r>
              <a:rPr lang="sl-SI" sz="1600" dirty="0"/>
              <a:t> </a:t>
            </a:r>
            <a:r>
              <a:rPr lang="sl-SI" sz="1600" dirty="0" smtClean="0"/>
              <a:t/>
            </a:r>
            <a:br>
              <a:rPr lang="sl-SI" sz="1600" dirty="0" smtClean="0"/>
            </a:br>
            <a:r>
              <a:rPr lang="sl-SI" sz="1600" dirty="0" smtClean="0"/>
              <a:t>po </a:t>
            </a:r>
            <a:r>
              <a:rPr lang="sl-SI" sz="1600" dirty="0"/>
              <a:t>svobodi gora </a:t>
            </a:r>
            <a:r>
              <a:rPr lang="sl-SI" sz="1600" dirty="0" smtClean="0"/>
              <a:t/>
            </a:r>
            <a:br>
              <a:rPr lang="sl-SI" sz="1600" dirty="0" smtClean="0"/>
            </a:br>
            <a:r>
              <a:rPr lang="sl-SI" sz="1600" dirty="0" smtClean="0"/>
              <a:t>in </a:t>
            </a:r>
            <a:r>
              <a:rPr lang="sl-SI" sz="1600" dirty="0"/>
              <a:t>božjega sveta.	</a:t>
            </a:r>
          </a:p>
          <a:p>
            <a:pPr marL="0" indent="0">
              <a:buNone/>
            </a:pPr>
            <a:r>
              <a:rPr lang="sl-SI" sz="2400" dirty="0"/>
              <a:t>			</a:t>
            </a:r>
            <a:r>
              <a:rPr lang="sl-SI" sz="1800" dirty="0"/>
              <a:t>Ljubljana, 1943.</a:t>
            </a:r>
          </a:p>
          <a:p>
            <a:pPr marL="0" indent="0">
              <a:buNone/>
            </a:pPr>
            <a:r>
              <a:rPr lang="sl-SI" sz="2400" b="1" dirty="0"/>
              <a:t> </a:t>
            </a:r>
            <a:r>
              <a:rPr lang="sl-SI" sz="2400" b="1" dirty="0"/>
              <a:t>I</a:t>
            </a:r>
            <a:r>
              <a:rPr lang="sl-SI" sz="2400" b="1" dirty="0" smtClean="0"/>
              <a:t>. </a:t>
            </a:r>
            <a:r>
              <a:rPr lang="sl-SI" sz="2400" b="1" dirty="0"/>
              <a:t> </a:t>
            </a:r>
            <a:r>
              <a:rPr lang="sl-SI" sz="2400" b="1" dirty="0"/>
              <a:t>Beg </a:t>
            </a:r>
            <a:r>
              <a:rPr lang="sl-SI" sz="2400" b="1" dirty="0"/>
              <a:t>iz mesta</a:t>
            </a:r>
          </a:p>
          <a:p>
            <a:pPr marL="0" indent="0">
              <a:buNone/>
            </a:pPr>
            <a:r>
              <a:rPr lang="sl-SI" sz="2400" dirty="0"/>
              <a:t> </a:t>
            </a:r>
            <a:r>
              <a:rPr lang="sl-SI" sz="1800" dirty="0" smtClean="0"/>
              <a:t>»</a:t>
            </a:r>
            <a:r>
              <a:rPr lang="sl-SI" sz="1800" dirty="0"/>
              <a:t>In fuga </a:t>
            </a:r>
            <a:r>
              <a:rPr lang="sl-SI" sz="1800" dirty="0" err="1"/>
              <a:t>salus</a:t>
            </a:r>
            <a:r>
              <a:rPr lang="sl-SI" sz="1800" dirty="0"/>
              <a:t>«</a:t>
            </a:r>
            <a:br>
              <a:rPr lang="sl-SI" sz="1800" dirty="0"/>
            </a:br>
            <a:r>
              <a:rPr lang="sl-SI" sz="1800" dirty="0" smtClean="0"/>
              <a:t>(latinski </a:t>
            </a:r>
            <a:r>
              <a:rPr lang="sl-SI" sz="1800" dirty="0"/>
              <a:t>pregovor)</a:t>
            </a:r>
          </a:p>
          <a:p>
            <a:pPr marL="0" indent="0">
              <a:buNone/>
            </a:pPr>
            <a:r>
              <a:rPr lang="sl-SI" sz="2400" dirty="0" smtClean="0"/>
              <a:t>Mesto </a:t>
            </a:r>
            <a:r>
              <a:rPr lang="sl-SI" sz="2400" dirty="0"/>
              <a:t>je žarelo. V ogromnih valovih so silili ljudje v središče in iz središča v predmestja. Nebesni svod je žarel od </a:t>
            </a:r>
            <a:r>
              <a:rPr lang="sl-SI" sz="2400" dirty="0" err="1"/>
              <a:t>lučne</a:t>
            </a:r>
            <a:r>
              <a:rPr lang="sl-SI" sz="2400" dirty="0"/>
              <a:t> reklame. V oblakih so se svetile reklamne slike, ki so jih metali ogromni reflektorji proti nebesu. Godba, smeh, demonstracije, vse je vrelo drugo v drugo. Po trgih so ležala trupla, ki jih je razjarjena množica pri ravnokar končanih demonstracijah enostavno pohodila. Bile so to žrtve svojega »staromodnega« prepričanja, češ, da je Bog itd. Med njimi celo taki, ki jim je ušla beseda »Bog«. Pa četudi samo iz podedovane navade, ki jo imamo še vsi, ko rečemo: »Moj Bog!«</a:t>
            </a:r>
          </a:p>
          <a:p>
            <a:endParaRPr lang="sl-SI" sz="1050" dirty="0"/>
          </a:p>
        </p:txBody>
      </p:sp>
    </p:spTree>
    <p:extLst>
      <p:ext uri="{BB962C8B-B14F-4D97-AF65-F5344CB8AC3E}">
        <p14:creationId xmlns:p14="http://schemas.microsoft.com/office/powerpoint/2010/main" val="3594380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Diplome</a:t>
            </a:r>
            <a:endParaRPr lang="sl-SI" dirty="0"/>
          </a:p>
        </p:txBody>
      </p:sp>
      <p:pic>
        <p:nvPicPr>
          <p:cNvPr id="5" name="Slika 4"/>
          <p:cNvPicPr>
            <a:picLocks noChangeAspect="1"/>
          </p:cNvPicPr>
          <p:nvPr/>
        </p:nvPicPr>
        <p:blipFill>
          <a:blip r:embed="rId2"/>
          <a:stretch>
            <a:fillRect/>
          </a:stretch>
        </p:blipFill>
        <p:spPr>
          <a:xfrm>
            <a:off x="838200" y="1284288"/>
            <a:ext cx="8750300" cy="5000171"/>
          </a:xfrm>
          <a:prstGeom prst="rect">
            <a:avLst/>
          </a:prstGeom>
        </p:spPr>
      </p:pic>
    </p:spTree>
    <p:extLst>
      <p:ext uri="{BB962C8B-B14F-4D97-AF65-F5344CB8AC3E}">
        <p14:creationId xmlns:p14="http://schemas.microsoft.com/office/powerpoint/2010/main" val="2700694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Alojz Gradnik</a:t>
            </a:r>
            <a:endParaRPr lang="sl-SI" dirty="0"/>
          </a:p>
        </p:txBody>
      </p:sp>
      <p:pic>
        <p:nvPicPr>
          <p:cNvPr id="4" name="Označba mesta vsebine 3"/>
          <p:cNvPicPr>
            <a:picLocks noGrp="1" noChangeAspect="1"/>
          </p:cNvPicPr>
          <p:nvPr>
            <p:ph idx="1"/>
          </p:nvPr>
        </p:nvPicPr>
        <p:blipFill>
          <a:blip r:embed="rId2"/>
          <a:stretch>
            <a:fillRect/>
          </a:stretch>
        </p:blipFill>
        <p:spPr>
          <a:xfrm>
            <a:off x="2742404" y="1825624"/>
            <a:ext cx="7646196" cy="4960523"/>
          </a:xfrm>
          <a:prstGeom prst="rect">
            <a:avLst/>
          </a:prstGeom>
        </p:spPr>
      </p:pic>
    </p:spTree>
    <p:extLst>
      <p:ext uri="{BB962C8B-B14F-4D97-AF65-F5344CB8AC3E}">
        <p14:creationId xmlns:p14="http://schemas.microsoft.com/office/powerpoint/2010/main" val="1531296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3100" y="0"/>
            <a:ext cx="10515600" cy="1325563"/>
          </a:xfrm>
        </p:spPr>
        <p:txBody>
          <a:bodyPr/>
          <a:lstStyle/>
          <a:p>
            <a:r>
              <a:rPr lang="sl-SI" dirty="0" smtClean="0"/>
              <a:t>Alojz Gradnik: Žrtvam v Laškem</a:t>
            </a:r>
            <a:endParaRPr lang="sl-SI" dirty="0"/>
          </a:p>
        </p:txBody>
      </p:sp>
      <p:pic>
        <p:nvPicPr>
          <p:cNvPr id="4" name="Označba mesta vsebine 3"/>
          <p:cNvPicPr>
            <a:picLocks noGrp="1" noChangeAspect="1"/>
          </p:cNvPicPr>
          <p:nvPr>
            <p:ph idx="1"/>
          </p:nvPr>
        </p:nvPicPr>
        <p:blipFill>
          <a:blip r:embed="rId2"/>
          <a:stretch>
            <a:fillRect/>
          </a:stretch>
        </p:blipFill>
        <p:spPr>
          <a:xfrm>
            <a:off x="1640441" y="952500"/>
            <a:ext cx="8630397" cy="5905499"/>
          </a:xfrm>
          <a:prstGeom prst="rect">
            <a:avLst/>
          </a:prstGeom>
        </p:spPr>
      </p:pic>
    </p:spTree>
    <p:extLst>
      <p:ext uri="{BB962C8B-B14F-4D97-AF65-F5344CB8AC3E}">
        <p14:creationId xmlns:p14="http://schemas.microsoft.com/office/powerpoint/2010/main" val="1400074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2300" y="0"/>
            <a:ext cx="10515600" cy="1325563"/>
          </a:xfrm>
        </p:spPr>
        <p:txBody>
          <a:bodyPr/>
          <a:lstStyle/>
          <a:p>
            <a:r>
              <a:rPr lang="sl-SI" dirty="0"/>
              <a:t>Alojz Gradnik: Žrtvam v Laškem</a:t>
            </a:r>
          </a:p>
        </p:txBody>
      </p:sp>
      <p:pic>
        <p:nvPicPr>
          <p:cNvPr id="5" name="Označba mesta vsebine 4"/>
          <p:cNvPicPr>
            <a:picLocks noGrp="1" noChangeAspect="1"/>
          </p:cNvPicPr>
          <p:nvPr>
            <p:ph idx="1"/>
          </p:nvPr>
        </p:nvPicPr>
        <p:blipFill>
          <a:blip r:embed="rId2"/>
          <a:stretch>
            <a:fillRect/>
          </a:stretch>
        </p:blipFill>
        <p:spPr>
          <a:xfrm>
            <a:off x="887678" y="876300"/>
            <a:ext cx="9969499" cy="5981699"/>
          </a:xfrm>
          <a:prstGeom prst="rect">
            <a:avLst/>
          </a:prstGeom>
        </p:spPr>
      </p:pic>
    </p:spTree>
    <p:extLst>
      <p:ext uri="{BB962C8B-B14F-4D97-AF65-F5344CB8AC3E}">
        <p14:creationId xmlns:p14="http://schemas.microsoft.com/office/powerpoint/2010/main" val="2778484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9900" y="0"/>
            <a:ext cx="10515600" cy="1325563"/>
          </a:xfrm>
        </p:spPr>
        <p:txBody>
          <a:bodyPr/>
          <a:lstStyle/>
          <a:p>
            <a:r>
              <a:rPr lang="sl-SI" dirty="0" smtClean="0"/>
              <a:t>Korespondenca Boris Pahor – Marija Žagar</a:t>
            </a:r>
            <a:endParaRPr lang="sl-SI" dirty="0"/>
          </a:p>
        </p:txBody>
      </p:sp>
      <p:pic>
        <p:nvPicPr>
          <p:cNvPr id="4" name="Označba mesta vsebine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69534" y="1066800"/>
            <a:ext cx="8390466" cy="5690967"/>
          </a:xfrm>
          <a:prstGeom prst="rect">
            <a:avLst/>
          </a:prstGeom>
        </p:spPr>
      </p:pic>
    </p:spTree>
    <p:extLst>
      <p:ext uri="{BB962C8B-B14F-4D97-AF65-F5344CB8AC3E}">
        <p14:creationId xmlns:p14="http://schemas.microsoft.com/office/powerpoint/2010/main" val="2254005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0"/>
            <a:ext cx="10515600" cy="1325563"/>
          </a:xfrm>
        </p:spPr>
        <p:txBody>
          <a:bodyPr/>
          <a:lstStyle/>
          <a:p>
            <a:r>
              <a:rPr lang="sl-SI" dirty="0" smtClean="0"/>
              <a:t>Prešernovi rokopisi</a:t>
            </a:r>
            <a:endParaRPr lang="sl-SI" dirty="0"/>
          </a:p>
        </p:txBody>
      </p:sp>
      <p:pic>
        <p:nvPicPr>
          <p:cNvPr id="4" name="Označba mesta vsebine 3"/>
          <p:cNvPicPr>
            <a:picLocks noGrp="1" noChangeAspect="1"/>
          </p:cNvPicPr>
          <p:nvPr>
            <p:ph idx="1"/>
          </p:nvPr>
        </p:nvPicPr>
        <p:blipFill>
          <a:blip r:embed="rId2"/>
          <a:stretch>
            <a:fillRect/>
          </a:stretch>
        </p:blipFill>
        <p:spPr>
          <a:xfrm>
            <a:off x="1802267" y="812800"/>
            <a:ext cx="8140667" cy="6045199"/>
          </a:xfrm>
          <a:prstGeom prst="rect">
            <a:avLst/>
          </a:prstGeom>
        </p:spPr>
      </p:pic>
    </p:spTree>
    <p:extLst>
      <p:ext uri="{BB962C8B-B14F-4D97-AF65-F5344CB8AC3E}">
        <p14:creationId xmlns:p14="http://schemas.microsoft.com/office/powerpoint/2010/main" val="2890719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Radio</a:t>
            </a:r>
            <a:endParaRPr lang="sl-SI" dirty="0"/>
          </a:p>
        </p:txBody>
      </p:sp>
      <p:sp>
        <p:nvSpPr>
          <p:cNvPr id="3" name="Označba mesta vsebine 2"/>
          <p:cNvSpPr>
            <a:spLocks noGrp="1"/>
          </p:cNvSpPr>
          <p:nvPr>
            <p:ph idx="1"/>
          </p:nvPr>
        </p:nvSpPr>
        <p:spPr/>
        <p:txBody>
          <a:bodyPr>
            <a:normAutofit fontScale="92500" lnSpcReduction="20000"/>
          </a:bodyPr>
          <a:lstStyle/>
          <a:p>
            <a:pPr marL="0" indent="0">
              <a:buNone/>
            </a:pPr>
            <a:r>
              <a:rPr lang="en-US" dirty="0"/>
              <a:t>Victor </a:t>
            </a:r>
            <a:r>
              <a:rPr lang="en-US" dirty="0" smtClean="0"/>
              <a:t>Pickard</a:t>
            </a:r>
            <a:r>
              <a:rPr lang="sl-SI" dirty="0" smtClean="0"/>
              <a:t>: </a:t>
            </a:r>
            <a:r>
              <a:rPr lang="en-US" dirty="0" smtClean="0">
                <a:hlinkClick r:id="rId2"/>
              </a:rPr>
              <a:t>A </a:t>
            </a:r>
            <a:r>
              <a:rPr lang="en-US" dirty="0">
                <a:hlinkClick r:id="rId2"/>
              </a:rPr>
              <a:t>Social Democratic Vision of Media</a:t>
            </a:r>
            <a:r>
              <a:rPr lang="en-US" dirty="0"/>
              <a:t>: </a:t>
            </a:r>
            <a:r>
              <a:rPr lang="en-US" dirty="0" smtClean="0"/>
              <a:t>Toward</a:t>
            </a:r>
            <a:r>
              <a:rPr lang="sl-SI" dirty="0" smtClean="0"/>
              <a:t> </a:t>
            </a:r>
            <a:r>
              <a:rPr lang="en-US" dirty="0" smtClean="0"/>
              <a:t>a </a:t>
            </a:r>
            <a:r>
              <a:rPr lang="en-US" dirty="0"/>
              <a:t>Radical Pre-History of Public </a:t>
            </a:r>
            <a:r>
              <a:rPr lang="en-US" dirty="0" smtClean="0"/>
              <a:t>Broadcasting</a:t>
            </a:r>
            <a:r>
              <a:rPr lang="sl-SI" dirty="0" smtClean="0"/>
              <a:t>. Academia.edu.</a:t>
            </a:r>
          </a:p>
          <a:p>
            <a:pPr marL="0" indent="0">
              <a:buNone/>
            </a:pPr>
            <a:endParaRPr lang="sl-SI" dirty="0"/>
          </a:p>
          <a:p>
            <a:pPr marL="0" indent="0">
              <a:buNone/>
            </a:pPr>
            <a:r>
              <a:rPr lang="sl-SI" dirty="0" smtClean="0"/>
              <a:t>Radio in TV sta se začela kot nekomercialni javni vzgojno-izobraževalni medij. 1967 je 30-letna praksa pripeljala do </a:t>
            </a:r>
            <a:r>
              <a:rPr lang="sl-SI" dirty="0" err="1" smtClean="0"/>
              <a:t>Public</a:t>
            </a:r>
            <a:r>
              <a:rPr lang="sl-SI" dirty="0" smtClean="0"/>
              <a:t> </a:t>
            </a:r>
            <a:r>
              <a:rPr lang="sl-SI" dirty="0" err="1" smtClean="0"/>
              <a:t>Broadcasting</a:t>
            </a:r>
            <a:r>
              <a:rPr lang="sl-SI" dirty="0" smtClean="0"/>
              <a:t> </a:t>
            </a:r>
            <a:r>
              <a:rPr lang="sl-SI" dirty="0" err="1" smtClean="0"/>
              <a:t>Act</a:t>
            </a:r>
            <a:r>
              <a:rPr lang="sl-SI" dirty="0" smtClean="0"/>
              <a:t>, pač iz spoznanja, da zgolj trg ne zagotavlja demokracije. Ameriške medije obvladuje za razliko od drugih držav </a:t>
            </a:r>
            <a:r>
              <a:rPr lang="sl-SI" dirty="0" err="1" smtClean="0"/>
              <a:t>libertarna</a:t>
            </a:r>
            <a:r>
              <a:rPr lang="sl-SI" dirty="0" smtClean="0"/>
              <a:t> korporativna doktrina. Socialnodemokratska doktrina daje prednost socialnim koristim publike (skupnosti) pred komercialnim interesom posameznika. Zavzema se za pravičnost za vse (egalitarizem) proti koristi posameznika. Izobrazba kot javno dobro ne sme biti predmet trga; tako tudi zdravje, šola, mediji, knjižnice ne. Očitki javnim medijem so, da so elitistični in levičarski. Alternativa obojim (komercialnim in javnim vzgojnim postajam) so nekomercialne lokalne postaje. </a:t>
            </a:r>
            <a:endParaRPr lang="en-US" dirty="0"/>
          </a:p>
          <a:p>
            <a:endParaRPr lang="sl-SI" dirty="0"/>
          </a:p>
        </p:txBody>
      </p:sp>
    </p:spTree>
    <p:extLst>
      <p:ext uri="{BB962C8B-B14F-4D97-AF65-F5344CB8AC3E}">
        <p14:creationId xmlns:p14="http://schemas.microsoft.com/office/powerpoint/2010/main" val="2425319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Literarni mediji</a:t>
            </a:r>
            <a:endParaRPr lang="sl-SI" dirty="0"/>
          </a:p>
        </p:txBody>
      </p:sp>
      <p:sp>
        <p:nvSpPr>
          <p:cNvPr id="3" name="Označba mesta vsebine 2"/>
          <p:cNvSpPr>
            <a:spLocks noGrp="1"/>
          </p:cNvSpPr>
          <p:nvPr>
            <p:ph idx="1"/>
          </p:nvPr>
        </p:nvSpPr>
        <p:spPr/>
        <p:txBody>
          <a:bodyPr/>
          <a:lstStyle/>
          <a:p>
            <a:r>
              <a:rPr lang="sl-SI" dirty="0" smtClean="0"/>
              <a:t>Knjiga</a:t>
            </a:r>
          </a:p>
          <a:p>
            <a:r>
              <a:rPr lang="sl-SI" dirty="0" smtClean="0"/>
              <a:t>Revija</a:t>
            </a:r>
          </a:p>
          <a:p>
            <a:r>
              <a:rPr lang="sl-SI" dirty="0" smtClean="0"/>
              <a:t>Podlistek</a:t>
            </a:r>
          </a:p>
          <a:p>
            <a:r>
              <a:rPr lang="sl-SI" dirty="0" smtClean="0"/>
              <a:t>Snopič</a:t>
            </a:r>
          </a:p>
          <a:p>
            <a:endParaRPr lang="sl-SI" dirty="0"/>
          </a:p>
          <a:p>
            <a:r>
              <a:rPr lang="sl-SI" dirty="0" smtClean="0"/>
              <a:t>Rokopis</a:t>
            </a:r>
          </a:p>
          <a:p>
            <a:r>
              <a:rPr lang="sl-SI" dirty="0" smtClean="0"/>
              <a:t>Ustno izročilo (literarni večer z branjem/recitiranjem)</a:t>
            </a:r>
          </a:p>
          <a:p>
            <a:r>
              <a:rPr lang="sl-SI" dirty="0" smtClean="0"/>
              <a:t>Gledališče</a:t>
            </a:r>
            <a:endParaRPr lang="sl-SI" dirty="0"/>
          </a:p>
        </p:txBody>
      </p:sp>
    </p:spTree>
    <p:extLst>
      <p:ext uri="{BB962C8B-B14F-4D97-AF65-F5344CB8AC3E}">
        <p14:creationId xmlns:p14="http://schemas.microsoft.com/office/powerpoint/2010/main" val="89875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Stigmatiziranje novih medijev</a:t>
            </a:r>
            <a:endParaRPr lang="sl-SI" dirty="0"/>
          </a:p>
        </p:txBody>
      </p:sp>
      <p:sp>
        <p:nvSpPr>
          <p:cNvPr id="3" name="Označba mesta vsebine 2"/>
          <p:cNvSpPr>
            <a:spLocks noGrp="1"/>
          </p:cNvSpPr>
          <p:nvPr>
            <p:ph idx="1"/>
          </p:nvPr>
        </p:nvSpPr>
        <p:spPr/>
        <p:txBody>
          <a:bodyPr/>
          <a:lstStyle/>
          <a:p>
            <a:pPr marL="0" indent="0">
              <a:buNone/>
            </a:pPr>
            <a:r>
              <a:rPr lang="sl-SI" dirty="0" smtClean="0"/>
              <a:t>Kritike so bili deležni ob svojem vzniku knjiga, tisk (</a:t>
            </a:r>
            <a:r>
              <a:rPr lang="sl-SI" dirty="0" err="1" smtClean="0"/>
              <a:t>Briggs</a:t>
            </a:r>
            <a:r>
              <a:rPr lang="sl-SI" dirty="0" smtClean="0"/>
              <a:t> &amp; Burke), film (Ivan Pregelj med vojnama), kolportaža/snopiči (Cankar na prelomu 19./20 stol.), strip (v šoli v 60. letih), žurnalizem/feljtonizem (npr. T. Kermauner)</a:t>
            </a:r>
            <a:endParaRPr lang="sl-SI" dirty="0"/>
          </a:p>
        </p:txBody>
      </p:sp>
    </p:spTree>
    <p:extLst>
      <p:ext uri="{BB962C8B-B14F-4D97-AF65-F5344CB8AC3E}">
        <p14:creationId xmlns:p14="http://schemas.microsoft.com/office/powerpoint/2010/main" val="79821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Pobegi literature v druge medije</a:t>
            </a:r>
            <a:endParaRPr lang="sl-SI" dirty="0"/>
          </a:p>
        </p:txBody>
      </p:sp>
      <p:sp>
        <p:nvSpPr>
          <p:cNvPr id="3" name="Označba mesta vsebine 2"/>
          <p:cNvSpPr>
            <a:spLocks noGrp="1"/>
          </p:cNvSpPr>
          <p:nvPr>
            <p:ph idx="1"/>
          </p:nvPr>
        </p:nvSpPr>
        <p:spPr/>
        <p:txBody>
          <a:bodyPr/>
          <a:lstStyle/>
          <a:p>
            <a:r>
              <a:rPr lang="sl-SI" dirty="0"/>
              <a:t>Slikanica (Milena M. </a:t>
            </a:r>
            <a:r>
              <a:rPr lang="sl-SI" dirty="0" err="1"/>
              <a:t>Blažić</a:t>
            </a:r>
            <a:r>
              <a:rPr lang="sl-SI" dirty="0"/>
              <a:t>)</a:t>
            </a:r>
          </a:p>
          <a:p>
            <a:r>
              <a:rPr lang="sl-SI" dirty="0" smtClean="0"/>
              <a:t>Strip, grafični roman (Marijan </a:t>
            </a:r>
            <a:r>
              <a:rPr lang="sl-SI" dirty="0" err="1" smtClean="0"/>
              <a:t>Pušavec</a:t>
            </a:r>
            <a:r>
              <a:rPr lang="sl-SI" dirty="0" smtClean="0"/>
              <a:t>, Vanesa </a:t>
            </a:r>
            <a:r>
              <a:rPr lang="sl-SI" dirty="0" err="1" smtClean="0"/>
              <a:t>Matajc</a:t>
            </a:r>
            <a:r>
              <a:rPr lang="sl-SI" dirty="0" smtClean="0"/>
              <a:t>)</a:t>
            </a:r>
          </a:p>
          <a:p>
            <a:r>
              <a:rPr lang="sl-SI" dirty="0" smtClean="0"/>
              <a:t>Literatura na TV</a:t>
            </a:r>
          </a:p>
          <a:p>
            <a:r>
              <a:rPr lang="sl-SI" dirty="0" smtClean="0"/>
              <a:t>Literatura na radiu</a:t>
            </a:r>
          </a:p>
          <a:p>
            <a:r>
              <a:rPr lang="sl-SI" dirty="0" smtClean="0"/>
              <a:t>Digitalizirana literatura, literatura na spletu? (M</a:t>
            </a:r>
            <a:r>
              <a:rPr lang="sl-SI" dirty="0"/>
              <a:t>. Hladnik)</a:t>
            </a:r>
          </a:p>
          <a:p>
            <a:r>
              <a:rPr lang="sl-SI" dirty="0"/>
              <a:t>E-poezija (Jaka Železnikar, Vuk Ćosić)</a:t>
            </a:r>
          </a:p>
          <a:p>
            <a:r>
              <a:rPr lang="sl-SI" dirty="0" smtClean="0"/>
              <a:t>Računalniška </a:t>
            </a:r>
            <a:r>
              <a:rPr lang="sl-SI" dirty="0"/>
              <a:t>igra</a:t>
            </a:r>
            <a:r>
              <a:rPr lang="sl-SI" dirty="0" smtClean="0"/>
              <a:t>?</a:t>
            </a:r>
            <a:endParaRPr lang="sl-SI" dirty="0"/>
          </a:p>
        </p:txBody>
      </p:sp>
    </p:spTree>
    <p:extLst>
      <p:ext uri="{BB962C8B-B14F-4D97-AF65-F5344CB8AC3E}">
        <p14:creationId xmlns:p14="http://schemas.microsoft.com/office/powerpoint/2010/main" val="322977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Pomen medijev</a:t>
            </a:r>
            <a:endParaRPr lang="sl-SI" dirty="0"/>
          </a:p>
        </p:txBody>
      </p:sp>
      <p:sp>
        <p:nvSpPr>
          <p:cNvPr id="3" name="Označba mesta vsebine 2"/>
          <p:cNvSpPr>
            <a:spLocks noGrp="1"/>
          </p:cNvSpPr>
          <p:nvPr>
            <p:ph idx="1"/>
          </p:nvPr>
        </p:nvSpPr>
        <p:spPr/>
        <p:txBody>
          <a:bodyPr>
            <a:normAutofit fontScale="92500" lnSpcReduction="10000"/>
          </a:bodyPr>
          <a:lstStyle/>
          <a:p>
            <a:r>
              <a:rPr lang="sl-SI" dirty="0" smtClean="0"/>
              <a:t>Menjava medija je posledica tehnološkega razvoja in se ne pokriva z menjavami družbenih sistemov; te povzročajo spremembe v lastništvu proizvodnih sredstev.</a:t>
            </a:r>
          </a:p>
          <a:p>
            <a:r>
              <a:rPr lang="fr-FR" dirty="0">
                <a:hlinkClick r:id="rId2"/>
              </a:rPr>
              <a:t>plus ça change, plus c'est la même </a:t>
            </a:r>
            <a:r>
              <a:rPr lang="fr-FR" dirty="0" smtClean="0">
                <a:hlinkClick r:id="rId2"/>
              </a:rPr>
              <a:t>chose</a:t>
            </a:r>
            <a:endParaRPr lang="fr-FR" dirty="0"/>
          </a:p>
          <a:p>
            <a:r>
              <a:rPr lang="sl-SI" dirty="0" smtClean="0"/>
              <a:t>Menjava medija je povzročitelj paradigmatskih prelomov v kulturi („revolucij“, angl. </a:t>
            </a:r>
            <a:r>
              <a:rPr lang="sl-SI" i="1" dirty="0" err="1" smtClean="0"/>
              <a:t>turn</a:t>
            </a:r>
            <a:r>
              <a:rPr lang="sl-SI" dirty="0" smtClean="0"/>
              <a:t>); družbene sisteme določajo načini izmenjave informacij.</a:t>
            </a:r>
          </a:p>
          <a:p>
            <a:r>
              <a:rPr lang="sl-SI" dirty="0" smtClean="0"/>
              <a:t>Novi medij vedno povzroči odpor predhodnega medija, ki je imel dotlej monopol. Ker monopol izhaja iz razmerij družbenih moči, je menjava medija socialno subverzivna. Zakaj ne bi zgodovinskega razvoja opisovali z menjavo medijev namesto z menjavo lastnine proizvodnih sredstev? Ker so dolgotrajne in zato težje zapomnljive?</a:t>
            </a:r>
          </a:p>
          <a:p>
            <a:pPr marL="0" indent="0">
              <a:buNone/>
            </a:pPr>
            <a:endParaRPr lang="sl-SI" dirty="0"/>
          </a:p>
        </p:txBody>
      </p:sp>
    </p:spTree>
    <p:extLst>
      <p:ext uri="{BB962C8B-B14F-4D97-AF65-F5344CB8AC3E}">
        <p14:creationId xmlns:p14="http://schemas.microsoft.com/office/powerpoint/2010/main" val="401332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Ali medijska pismenost prispeva k večji kulturnosti?</a:t>
            </a:r>
            <a:endParaRPr lang="sl-SI" dirty="0"/>
          </a:p>
        </p:txBody>
      </p:sp>
      <p:sp>
        <p:nvSpPr>
          <p:cNvPr id="3" name="Označba mesta vsebine 2"/>
          <p:cNvSpPr>
            <a:spLocks noGrp="1"/>
          </p:cNvSpPr>
          <p:nvPr>
            <p:ph idx="1"/>
          </p:nvPr>
        </p:nvSpPr>
        <p:spPr/>
        <p:txBody>
          <a:bodyPr/>
          <a:lstStyle/>
          <a:p>
            <a:r>
              <a:rPr lang="sl-SI" dirty="0" smtClean="0"/>
              <a:t>Medijske inovacije demokratizirajo družbeno življenje.</a:t>
            </a:r>
          </a:p>
          <a:p>
            <a:r>
              <a:rPr lang="sl-SI" dirty="0" smtClean="0"/>
              <a:t>Novi mediji prinašajo priložnost vitalnejšim skupinam v komunikaciji, ne pa nujno bolj demokratičnim.</a:t>
            </a:r>
          </a:p>
          <a:p>
            <a:endParaRPr lang="sl-SI" dirty="0"/>
          </a:p>
        </p:txBody>
      </p:sp>
    </p:spTree>
    <p:extLst>
      <p:ext uri="{BB962C8B-B14F-4D97-AF65-F5344CB8AC3E}">
        <p14:creationId xmlns:p14="http://schemas.microsoft.com/office/powerpoint/2010/main" val="100766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err="1" smtClean="0"/>
              <a:t>Ngram</a:t>
            </a:r>
            <a:r>
              <a:rPr lang="sl-SI" dirty="0" smtClean="0"/>
              <a:t> </a:t>
            </a:r>
            <a:r>
              <a:rPr lang="sl-SI" dirty="0" err="1" smtClean="0"/>
              <a:t>Viewer</a:t>
            </a:r>
            <a:r>
              <a:rPr lang="sl-SI" dirty="0" smtClean="0"/>
              <a:t> (</a:t>
            </a:r>
            <a:r>
              <a:rPr lang="sl-SI" dirty="0" err="1" smtClean="0"/>
              <a:t>manuscript</a:t>
            </a:r>
            <a:r>
              <a:rPr lang="sl-SI" dirty="0" smtClean="0"/>
              <a:t>, </a:t>
            </a:r>
            <a:r>
              <a:rPr lang="sl-SI" dirty="0" err="1" smtClean="0"/>
              <a:t>print</a:t>
            </a:r>
            <a:r>
              <a:rPr lang="sl-SI" dirty="0" smtClean="0"/>
              <a:t>, </a:t>
            </a:r>
            <a:r>
              <a:rPr lang="sl-SI" dirty="0" err="1" smtClean="0"/>
              <a:t>media</a:t>
            </a:r>
            <a:r>
              <a:rPr lang="sl-SI" dirty="0" smtClean="0"/>
              <a:t>, </a:t>
            </a:r>
            <a:r>
              <a:rPr lang="sl-SI" dirty="0" err="1" smtClean="0"/>
              <a:t>television</a:t>
            </a:r>
            <a:r>
              <a:rPr lang="sl-SI" dirty="0" smtClean="0"/>
              <a:t>, video, radio, </a:t>
            </a:r>
            <a:r>
              <a:rPr lang="sl-SI" dirty="0" err="1" smtClean="0"/>
              <a:t>computer</a:t>
            </a:r>
            <a:r>
              <a:rPr lang="sl-SI" dirty="0" smtClean="0"/>
              <a:t>)</a:t>
            </a:r>
            <a:endParaRPr lang="sl-SI" dirty="0"/>
          </a:p>
        </p:txBody>
      </p:sp>
      <p:sp>
        <p:nvSpPr>
          <p:cNvPr id="3" name="Označba mesta vsebine 2"/>
          <p:cNvSpPr>
            <a:spLocks noGrp="1"/>
          </p:cNvSpPr>
          <p:nvPr>
            <p:ph idx="1"/>
          </p:nvPr>
        </p:nvSpPr>
        <p:spPr/>
        <p:txBody>
          <a:bodyPr/>
          <a:lstStyle/>
          <a:p>
            <a:r>
              <a:rPr lang="sl-SI" dirty="0" smtClean="0"/>
              <a:t>Knjiga nima konkurence med mediji, sicer računalnik</a:t>
            </a:r>
          </a:p>
          <a:p>
            <a:r>
              <a:rPr lang="sl-SI" dirty="0" smtClean="0"/>
              <a:t>Dinamika pojmov medij, </a:t>
            </a:r>
            <a:r>
              <a:rPr lang="sl-SI" dirty="0" err="1" smtClean="0"/>
              <a:t>means</a:t>
            </a:r>
            <a:r>
              <a:rPr lang="sl-SI" dirty="0" smtClean="0"/>
              <a:t> od </a:t>
            </a:r>
            <a:r>
              <a:rPr lang="sl-SI" dirty="0" err="1" smtClean="0"/>
              <a:t>communication</a:t>
            </a:r>
            <a:r>
              <a:rPr lang="sl-SI" dirty="0" smtClean="0"/>
              <a:t>, </a:t>
            </a:r>
            <a:r>
              <a:rPr lang="sl-SI" dirty="0" err="1" smtClean="0"/>
              <a:t>public</a:t>
            </a:r>
            <a:r>
              <a:rPr lang="sl-SI" dirty="0" smtClean="0"/>
              <a:t> </a:t>
            </a:r>
            <a:r>
              <a:rPr lang="sl-SI" dirty="0" err="1" smtClean="0"/>
              <a:t>opinion</a:t>
            </a:r>
            <a:r>
              <a:rPr lang="sl-SI" dirty="0" smtClean="0"/>
              <a:t>, </a:t>
            </a:r>
            <a:r>
              <a:rPr lang="sl-SI" dirty="0" err="1" smtClean="0"/>
              <a:t>communication</a:t>
            </a:r>
            <a:r>
              <a:rPr lang="sl-SI" dirty="0" smtClean="0"/>
              <a:t> </a:t>
            </a:r>
            <a:r>
              <a:rPr lang="sl-SI" dirty="0" err="1" smtClean="0"/>
              <a:t>revolution</a:t>
            </a:r>
            <a:r>
              <a:rPr lang="sl-SI" dirty="0" smtClean="0"/>
              <a:t>, propaganda, </a:t>
            </a:r>
            <a:r>
              <a:rPr lang="sl-SI" dirty="0" err="1" smtClean="0"/>
              <a:t>mass</a:t>
            </a:r>
            <a:r>
              <a:rPr lang="sl-SI" dirty="0" smtClean="0"/>
              <a:t> </a:t>
            </a:r>
            <a:r>
              <a:rPr lang="sl-SI" dirty="0" err="1" smtClean="0"/>
              <a:t>media</a:t>
            </a:r>
            <a:r>
              <a:rPr lang="sl-SI" dirty="0" smtClean="0"/>
              <a:t>, </a:t>
            </a:r>
            <a:r>
              <a:rPr lang="sl-SI" dirty="0" err="1" smtClean="0"/>
              <a:t>electronic</a:t>
            </a:r>
            <a:r>
              <a:rPr lang="sl-SI" dirty="0" smtClean="0"/>
              <a:t> </a:t>
            </a:r>
            <a:r>
              <a:rPr lang="sl-SI" dirty="0" err="1" smtClean="0"/>
              <a:t>media</a:t>
            </a:r>
            <a:r>
              <a:rPr lang="sl-SI" dirty="0"/>
              <a:t> </a:t>
            </a:r>
            <a:r>
              <a:rPr lang="sl-SI" dirty="0" smtClean="0"/>
              <a:t>…</a:t>
            </a:r>
          </a:p>
          <a:p>
            <a:endParaRPr lang="sl-SI" dirty="0"/>
          </a:p>
        </p:txBody>
      </p:sp>
    </p:spTree>
    <p:extLst>
      <p:ext uri="{BB962C8B-B14F-4D97-AF65-F5344CB8AC3E}">
        <p14:creationId xmlns:p14="http://schemas.microsoft.com/office/powerpoint/2010/main" val="383274224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1580</Words>
  <Application>Microsoft Office PowerPoint</Application>
  <PresentationFormat>Širokozaslonsko</PresentationFormat>
  <Paragraphs>180</Paragraphs>
  <Slides>39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39</vt:i4>
      </vt:variant>
    </vt:vector>
  </HeadingPairs>
  <TitlesOfParts>
    <vt:vector size="43" baseType="lpstr">
      <vt:lpstr>Arial</vt:lpstr>
      <vt:lpstr>Calibri</vt:lpstr>
      <vt:lpstr>Calibri Light</vt:lpstr>
      <vt:lpstr>Officeova tema</vt:lpstr>
      <vt:lpstr>Literatura in mediji</vt:lpstr>
      <vt:lpstr>Slovenska književnost 1965–2015. Wikiknjige, poglavje Distribucija</vt:lpstr>
      <vt:lpstr>Umestitev</vt:lpstr>
      <vt:lpstr>Literarni mediji</vt:lpstr>
      <vt:lpstr>Stigmatiziranje novih medijev</vt:lpstr>
      <vt:lpstr>Pobegi literature v druge medije</vt:lpstr>
      <vt:lpstr>Pomen medijev</vt:lpstr>
      <vt:lpstr>Ali medijska pismenost prispeva k večji kulturnosti?</vt:lpstr>
      <vt:lpstr>Ngram Viewer (manuscript, print, media, television, video, radio, computer)</vt:lpstr>
      <vt:lpstr>Zgodovina sporočanja</vt:lpstr>
      <vt:lpstr>Pisna kultura : ustna kultura</vt:lpstr>
      <vt:lpstr>Govorna množična komunikacija</vt:lpstr>
      <vt:lpstr>Sredstva sporočanja</vt:lpstr>
      <vt:lpstr>Javno mnenje</vt:lpstr>
      <vt:lpstr>Propaganda, reklama</vt:lpstr>
      <vt:lpstr>Zapisovanje govorjenega …</vt:lpstr>
      <vt:lpstr>Tiskanje zapisanega: zgodovina tiska</vt:lpstr>
      <vt:lpstr>O ta tisk!</vt:lpstr>
      <vt:lpstr>Tisk ni uničil rokopisne kulture …</vt:lpstr>
      <vt:lpstr>Specifika rokopisa</vt:lpstr>
      <vt:lpstr>Digitalizacija rokopisov</vt:lpstr>
      <vt:lpstr>Pravni okviri in ovire</vt:lpstr>
      <vt:lpstr>Zakon o avtorskih in sorodnih pravicah</vt:lpstr>
      <vt:lpstr>Zakon o avtorskih in sorodnih pravicah in Zakon o dostopu do informacij javnega značaja</vt:lpstr>
      <vt:lpstr>Zakon o varstvu kulturne dediščine</vt:lpstr>
      <vt:lpstr>Last dela : last materialnega nosilca dela</vt:lpstr>
      <vt:lpstr>Zakonodaja bi morala dobiti drugačno mentalno podlago: namesto zaščite in varovanja bi morala že v naslovu poudariti promocijo intelektualnih izdelkov in kulturne dediščine.  Licenco Copyright bi v javnih zavodih morali nadomestiti z licenco Creative Commons. </vt:lpstr>
      <vt:lpstr>Kje vse so slovenski rokopisi</vt:lpstr>
      <vt:lpstr>Rokopisne besedilne zvrsti</vt:lpstr>
      <vt:lpstr>Rokopisi na wikijih</vt:lpstr>
      <vt:lpstr>Primeri ravnanja z rokopisi</vt:lpstr>
      <vt:lpstr>Pesem gora</vt:lpstr>
      <vt:lpstr>Diplome</vt:lpstr>
      <vt:lpstr>Alojz Gradnik</vt:lpstr>
      <vt:lpstr>Alojz Gradnik: Žrtvam v Laškem</vt:lpstr>
      <vt:lpstr>Alojz Gradnik: Žrtvam v Laškem</vt:lpstr>
      <vt:lpstr>Korespondenca Boris Pahor – Marija Žagar</vt:lpstr>
      <vt:lpstr>Prešernovi rokopisi</vt:lpstr>
      <vt:lpstr>Radio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Literatura in mediji</dc:title>
  <dc:creator>Hladnik, Miran</dc:creator>
  <cp:lastModifiedBy>Hladnik, Miran</cp:lastModifiedBy>
  <cp:revision>40</cp:revision>
  <dcterms:created xsi:type="dcterms:W3CDTF">2017-10-11T14:08:58Z</dcterms:created>
  <dcterms:modified xsi:type="dcterms:W3CDTF">2017-11-15T15:45:38Z</dcterms:modified>
</cp:coreProperties>
</file>