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9" r:id="rId11"/>
    <p:sldId id="270" r:id="rId12"/>
    <p:sldId id="265" r:id="rId13"/>
    <p:sldId id="272" r:id="rId14"/>
    <p:sldId id="266" r:id="rId15"/>
    <p:sldId id="267" r:id="rId16"/>
    <p:sldId id="271" r:id="rId17"/>
    <p:sldId id="273" r:id="rId18"/>
    <p:sldId id="268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034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6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941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724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51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088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673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7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323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074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356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25F64-56B7-4D5F-9150-3CAD62482D5F}" type="datetimeFigureOut">
              <a:rPr lang="sl-SI" smtClean="0"/>
              <a:t>7. 09. 2017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CBA6-AA2F-4193-8D6D-73B812C4245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2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multimedijski_sporo%C4%8Dilni_sistem" TargetMode="External"/><Relationship Id="rId2" Type="http://schemas.openxmlformats.org/officeDocument/2006/relationships/hyperlink" Target="https://sl.wikipedia.org/wiki/SM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sl:Wikislovar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sl.wikipedia.org/wiki/sl:Wikipedija" TargetMode="External"/><Relationship Id="rId7" Type="http://schemas.openxmlformats.org/officeDocument/2006/relationships/hyperlink" Target="https://sl.wikipedia.org/wiki/sl:Wikimedijina_Zbirka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sl.wikipedia.org/wiki/sl:Fundacija_Wikime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.wikipedia.org/wiki/sl:Wikiverza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sl.wikipedia.org/wiki/sl:Wikiknjige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hyperlink" Target="https://sl.wikipedia.org/wiki/sl:Wikivir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Od branja k </a:t>
            </a:r>
            <a:r>
              <a:rPr lang="sl-SI" dirty="0" smtClean="0"/>
              <a:t>pisanju ali </a:t>
            </a:r>
            <a:br>
              <a:rPr lang="sl-SI" dirty="0" smtClean="0"/>
            </a:br>
            <a:r>
              <a:rPr lang="sl-SI" dirty="0" smtClean="0"/>
              <a:t>Če ne bomo pisali, smo odpisani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Miran Hladnik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62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47638" cy="911740"/>
          </a:xfrm>
        </p:spPr>
        <p:txBody>
          <a:bodyPr/>
          <a:lstStyle/>
          <a:p>
            <a:r>
              <a:rPr lang="sl-SI" dirty="0" smtClean="0"/>
              <a:t>Naloge na </a:t>
            </a:r>
            <a:r>
              <a:rPr lang="sl-SI" dirty="0" err="1" smtClean="0"/>
              <a:t>Wikiviru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773" y="1364568"/>
            <a:ext cx="7088298" cy="549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24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Wikiknjige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Nova pisarija</a:t>
            </a: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Dobrave</a:t>
            </a:r>
          </a:p>
          <a:p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811" y="2505072"/>
            <a:ext cx="6540476" cy="3376743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42" y="2505075"/>
            <a:ext cx="5260591" cy="40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980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Wikipedija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158.000 slovenskih člankov med 33 (oz. 42) milijoni vseh</a:t>
            </a:r>
            <a:endParaRPr lang="sl-SI" dirty="0" smtClean="0"/>
          </a:p>
          <a:p>
            <a:pPr lvl="1"/>
            <a:r>
              <a:rPr lang="sl-SI" dirty="0"/>
              <a:t>g</a:t>
            </a:r>
            <a:r>
              <a:rPr lang="sl-SI" dirty="0" smtClean="0"/>
              <a:t>esla o slovenskih literarnih delih</a:t>
            </a:r>
          </a:p>
          <a:p>
            <a:pPr lvl="1"/>
            <a:r>
              <a:rPr lang="sl-SI" dirty="0" smtClean="0"/>
              <a:t>gesla o slovenskih literatih</a:t>
            </a:r>
          </a:p>
          <a:p>
            <a:pPr lvl="1"/>
            <a:r>
              <a:rPr lang="sl-SI" dirty="0" smtClean="0"/>
              <a:t>literarnovedni pojmovnik</a:t>
            </a:r>
          </a:p>
          <a:p>
            <a:pPr lvl="1"/>
            <a:r>
              <a:rPr lang="sl-SI" dirty="0" smtClean="0"/>
              <a:t>…</a:t>
            </a:r>
            <a:endParaRPr lang="sl-SI" dirty="0"/>
          </a:p>
          <a:p>
            <a:pPr lvl="1"/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48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Moji zadnji prispevki na Wikipediji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642" y="1239490"/>
            <a:ext cx="7694141" cy="55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Zbirka (</a:t>
            </a:r>
            <a:r>
              <a:rPr lang="sl-SI" dirty="0" err="1" smtClean="0"/>
              <a:t>Wikimedia</a:t>
            </a:r>
            <a:r>
              <a:rPr lang="sl-SI" dirty="0" smtClean="0"/>
              <a:t> </a:t>
            </a:r>
            <a:r>
              <a:rPr lang="sl-SI" dirty="0" err="1" smtClean="0"/>
              <a:t>Commons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Prispevaj svoje posnetke (slike, video, zvok) zgolj v zameno za navedbo svojega avtorstva.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31873"/>
            <a:ext cx="4510329" cy="403139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614984" y="3929449"/>
            <a:ext cx="390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Moj zadnji prispevek je bila fotografija za lokalno kroniko.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209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dobro vago še </a:t>
            </a:r>
            <a:r>
              <a:rPr lang="sl-SI" dirty="0" err="1" smtClean="0"/>
              <a:t>Geopedija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dogajališča slovenskega zgodovinskega romana</a:t>
            </a:r>
          </a:p>
          <a:p>
            <a:r>
              <a:rPr lang="sl-SI" dirty="0"/>
              <a:t>p</a:t>
            </a:r>
            <a:r>
              <a:rPr lang="sl-SI" dirty="0" smtClean="0"/>
              <a:t>artizanski spomeniki</a:t>
            </a:r>
          </a:p>
          <a:p>
            <a:r>
              <a:rPr lang="sl-SI" dirty="0"/>
              <a:t>r</a:t>
            </a:r>
            <a:r>
              <a:rPr lang="sl-SI" dirty="0" smtClean="0"/>
              <a:t>ojstni kraji slovenskih literatov</a:t>
            </a:r>
          </a:p>
          <a:p>
            <a:r>
              <a:rPr lang="sl-SI" dirty="0"/>
              <a:t>l</a:t>
            </a:r>
            <a:r>
              <a:rPr lang="sl-SI" dirty="0" smtClean="0"/>
              <a:t>iterarni spomeniki</a:t>
            </a:r>
          </a:p>
          <a:p>
            <a:r>
              <a:rPr lang="sl-SI" dirty="0"/>
              <a:t>l</a:t>
            </a:r>
            <a:r>
              <a:rPr lang="sl-SI" dirty="0" smtClean="0"/>
              <a:t>iterarne poti</a:t>
            </a:r>
          </a:p>
          <a:p>
            <a:r>
              <a:rPr lang="sl-SI" dirty="0" smtClean="0"/>
              <a:t>….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661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6881" y="216844"/>
            <a:ext cx="9623854" cy="100235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Dogajališča slovenskega zgodovinskega romana na </a:t>
            </a:r>
            <a:r>
              <a:rPr lang="sl-SI" dirty="0" err="1" smtClean="0"/>
              <a:t>Geopediji</a:t>
            </a:r>
            <a:endParaRPr lang="sl-SI" dirty="0"/>
          </a:p>
        </p:txBody>
      </p:sp>
      <p:pic>
        <p:nvPicPr>
          <p:cNvPr id="4100" name="Picture 4" descr="https://upload.wikimedia.org/wikipedia/commons/9/97/Kozjak_geopedi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508" y="1190799"/>
            <a:ext cx="8205898" cy="56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7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Partizanski spomeniki na </a:t>
            </a:r>
            <a:r>
              <a:rPr lang="sl-SI" dirty="0" err="1" smtClean="0"/>
              <a:t>Geopediji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864" y="1285102"/>
            <a:ext cx="9323351" cy="55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Slovenci in nova pismenost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Skromna izraba </a:t>
            </a:r>
            <a:r>
              <a:rPr lang="sl-SI" dirty="0" err="1"/>
              <a:t>wikijev</a:t>
            </a:r>
            <a:r>
              <a:rPr lang="sl-SI" dirty="0"/>
              <a:t> v vsakdanji pisni praksi Slovencev ustreza problematičnemu slovenskemu razmerju do nove civilizacijske paradigme, ki poudarja </a:t>
            </a:r>
            <a:endParaRPr lang="sl-SI" dirty="0" smtClean="0"/>
          </a:p>
          <a:p>
            <a:pPr lvl="1"/>
            <a:r>
              <a:rPr lang="sl-SI" dirty="0" smtClean="0"/>
              <a:t>sodelovanje </a:t>
            </a:r>
            <a:r>
              <a:rPr lang="sl-SI" dirty="0"/>
              <a:t>namesto tekmovanja, </a:t>
            </a:r>
          </a:p>
          <a:p>
            <a:pPr lvl="1"/>
            <a:r>
              <a:rPr lang="sl-SI" dirty="0" smtClean="0"/>
              <a:t>prispevanje </a:t>
            </a:r>
            <a:r>
              <a:rPr lang="sl-SI" dirty="0"/>
              <a:t>namesto jemanja in </a:t>
            </a:r>
            <a:endParaRPr lang="sl-SI" dirty="0" smtClean="0"/>
          </a:p>
          <a:p>
            <a:pPr lvl="1"/>
            <a:r>
              <a:rPr lang="sl-SI" dirty="0" smtClean="0"/>
              <a:t>pisanje </a:t>
            </a:r>
            <a:r>
              <a:rPr lang="sl-SI" dirty="0"/>
              <a:t>namesto branja.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Slovenci </a:t>
            </a:r>
            <a:r>
              <a:rPr lang="sl-SI" dirty="0"/>
              <a:t>vstopajo v ta svetli novi svet s figo v žepu. Tolaži nas lahko, da do mentalnih sprememb v družbi prihaja hitro: skupinsko, sodelovalno množenje znanja na način </a:t>
            </a:r>
            <a:r>
              <a:rPr lang="sl-SI" dirty="0" err="1"/>
              <a:t>Wikimedijinih</a:t>
            </a:r>
            <a:r>
              <a:rPr lang="sl-SI" dirty="0"/>
              <a:t> spletišč lahko že jutri postane nekaj vsakdanje samoumevnega.</a:t>
            </a:r>
          </a:p>
        </p:txBody>
      </p:sp>
    </p:spTree>
    <p:extLst>
      <p:ext uri="{BB962C8B-B14F-4D97-AF65-F5344CB8AC3E}">
        <p14:creationId xmlns:p14="http://schemas.microsoft.com/office/powerpoint/2010/main" val="12592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Nauk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9714470" cy="1642505"/>
          </a:xfrm>
        </p:spPr>
        <p:txBody>
          <a:bodyPr/>
          <a:lstStyle/>
          <a:p>
            <a:r>
              <a:rPr lang="sl-SI" dirty="0" smtClean="0"/>
              <a:t>vzgoja </a:t>
            </a:r>
            <a:r>
              <a:rPr lang="sl-SI" dirty="0"/>
              <a:t>občutljivega bralca </a:t>
            </a:r>
            <a:r>
              <a:rPr lang="sl-SI" dirty="0" smtClean="0"/>
              <a:t>naj se umakne </a:t>
            </a:r>
            <a:r>
              <a:rPr lang="sl-SI" dirty="0"/>
              <a:t>vzgoji kompetentnega </a:t>
            </a:r>
            <a:r>
              <a:rPr lang="sl-SI" dirty="0" smtClean="0"/>
              <a:t>pisca</a:t>
            </a:r>
          </a:p>
          <a:p>
            <a:r>
              <a:rPr lang="sl-SI" dirty="0" smtClean="0"/>
              <a:t>konzum </a:t>
            </a:r>
            <a:r>
              <a:rPr lang="sl-SI" dirty="0"/>
              <a:t>informacij </a:t>
            </a:r>
            <a:r>
              <a:rPr lang="sl-SI" dirty="0" smtClean="0"/>
              <a:t>naj se umakne </a:t>
            </a:r>
            <a:r>
              <a:rPr lang="sl-SI" dirty="0"/>
              <a:t>njihovi </a:t>
            </a:r>
            <a:r>
              <a:rPr lang="sl-SI" dirty="0" smtClean="0"/>
              <a:t>produkciji</a:t>
            </a:r>
          </a:p>
        </p:txBody>
      </p:sp>
      <p:pic>
        <p:nvPicPr>
          <p:cNvPr id="1026" name="Picture 2" descr="Rezultat iskanja slik za read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304" y="3603067"/>
            <a:ext cx="2635763" cy="33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sna puščica 3"/>
          <p:cNvSpPr/>
          <p:nvPr/>
        </p:nvSpPr>
        <p:spPr>
          <a:xfrm>
            <a:off x="4226012" y="59340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8" name="Picture 4" descr="Rezultat iskanja slik za writ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3680" y="3603067"/>
            <a:ext cx="4882402" cy="32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3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Še dva apela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ideal nedotakljivega individualnega avtorstva se razblinja ob kulturnem profitu, ki ga prinaša kooperativno skupinsko avtorstvo</a:t>
            </a:r>
          </a:p>
          <a:p>
            <a:r>
              <a:rPr lang="sl-SI" dirty="0" smtClean="0"/>
              <a:t>svoje pedagoško in civilizacijsko poslanstvo bomo izpolnili, če bomo spodbujali k refleksivnemu in odgovornemu pisanju</a:t>
            </a:r>
          </a:p>
        </p:txBody>
      </p:sp>
    </p:spTree>
    <p:extLst>
      <p:ext uri="{BB962C8B-B14F-4D97-AF65-F5344CB8AC3E}">
        <p14:creationId xmlns:p14="http://schemas.microsoft.com/office/powerpoint/2010/main" val="252543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Pismenost včeraj : pismenost danes =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branje : pisanje</a:t>
            </a:r>
            <a:endParaRPr lang="sl-SI" dirty="0"/>
          </a:p>
        </p:txBody>
      </p:sp>
      <p:pic>
        <p:nvPicPr>
          <p:cNvPr id="2050" name="Picture 2" descr="Rezultat iskanja slik za reading on bus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2501492"/>
            <a:ext cx="4463164" cy="33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typing on bus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429" y="2543969"/>
            <a:ext cx="5875371" cy="330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1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Pisanje : branje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Včeraj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branje </a:t>
            </a:r>
            <a:r>
              <a:rPr lang="sl-SI" dirty="0"/>
              <a:t>je </a:t>
            </a:r>
            <a:r>
              <a:rPr lang="sl-SI" dirty="0" smtClean="0"/>
              <a:t>intimna, pisanje pa javna dejavnost</a:t>
            </a:r>
          </a:p>
          <a:p>
            <a:r>
              <a:rPr lang="sl-SI" dirty="0" smtClean="0"/>
              <a:t>pisec </a:t>
            </a:r>
            <a:r>
              <a:rPr lang="sl-SI" dirty="0"/>
              <a:t>se socialno </a:t>
            </a:r>
            <a:r>
              <a:rPr lang="sl-SI" dirty="0" smtClean="0"/>
              <a:t>izpostavlja bolj kot bralec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Danes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pisanje je preplavilo tudi zasebno komunikacijo (pisanje za druge &gt; pisanje zase)</a:t>
            </a:r>
          </a:p>
          <a:p>
            <a:r>
              <a:rPr lang="sl-SI" dirty="0" smtClean="0"/>
              <a:t>in pisanju skupaj z drugimi</a:t>
            </a:r>
          </a:p>
        </p:txBody>
      </p:sp>
    </p:spTree>
    <p:extLst>
      <p:ext uri="{BB962C8B-B14F-4D97-AF65-F5344CB8AC3E}">
        <p14:creationId xmlns:p14="http://schemas.microsoft.com/office/powerpoint/2010/main" val="148623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Zasebno : javno pisanje</a:t>
            </a: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facebook</a:t>
            </a:r>
            <a:endParaRPr lang="sl-SI" dirty="0" smtClean="0"/>
          </a:p>
          <a:p>
            <a:r>
              <a:rPr lang="sl-SI" dirty="0" smtClean="0"/>
              <a:t>e-pošta</a:t>
            </a:r>
          </a:p>
          <a:p>
            <a:r>
              <a:rPr lang="sl-SI" dirty="0" smtClean="0"/>
              <a:t>kratka </a:t>
            </a:r>
            <a:r>
              <a:rPr lang="sl-SI" dirty="0"/>
              <a:t>telefonska sporočila (</a:t>
            </a:r>
            <a:r>
              <a:rPr lang="sl-SI" dirty="0" err="1">
                <a:hlinkClick r:id="rId2" tooltip="w:SMS"/>
              </a:rPr>
              <a:t>esemesi</a:t>
            </a:r>
            <a:r>
              <a:rPr lang="sl-SI" dirty="0"/>
              <a:t>) </a:t>
            </a:r>
            <a:endParaRPr lang="sl-SI" dirty="0" smtClean="0"/>
          </a:p>
          <a:p>
            <a:r>
              <a:rPr lang="sl-SI" dirty="0" smtClean="0"/>
              <a:t>multimedijski </a:t>
            </a:r>
            <a:r>
              <a:rPr lang="sl-SI" dirty="0"/>
              <a:t>sporočilni sistem (</a:t>
            </a:r>
            <a:r>
              <a:rPr lang="sl-SI" dirty="0">
                <a:hlinkClick r:id="rId3" tooltip="w:multimedijski sporočilni sistem"/>
              </a:rPr>
              <a:t>MMS-ji</a:t>
            </a:r>
            <a:r>
              <a:rPr lang="sl-SI" dirty="0"/>
              <a:t>) na </a:t>
            </a:r>
            <a:r>
              <a:rPr lang="sl-SI" dirty="0" smtClean="0"/>
              <a:t>telefonu</a:t>
            </a:r>
            <a:endParaRPr lang="sl-SI" dirty="0"/>
          </a:p>
        </p:txBody>
      </p:sp>
      <p:sp>
        <p:nvSpPr>
          <p:cNvPr id="9" name="Označba mesta vsebine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dirty="0" err="1" smtClean="0"/>
              <a:t>facebook</a:t>
            </a:r>
            <a:endParaRPr lang="sl-SI" dirty="0" smtClean="0"/>
          </a:p>
          <a:p>
            <a:r>
              <a:rPr lang="sl-SI" dirty="0" smtClean="0"/>
              <a:t>e-pošta</a:t>
            </a:r>
          </a:p>
          <a:p>
            <a:r>
              <a:rPr lang="sl-SI" dirty="0"/>
              <a:t>b</a:t>
            </a:r>
            <a:r>
              <a:rPr lang="sl-SI" dirty="0" smtClean="0"/>
              <a:t>log</a:t>
            </a:r>
          </a:p>
          <a:p>
            <a:r>
              <a:rPr lang="sl-SI" dirty="0" err="1" smtClean="0"/>
              <a:t>tvit</a:t>
            </a:r>
            <a:endParaRPr lang="sl-SI" dirty="0" smtClean="0"/>
          </a:p>
          <a:p>
            <a:r>
              <a:rPr lang="sl-SI" dirty="0" smtClean="0"/>
              <a:t>forum</a:t>
            </a:r>
            <a:r>
              <a:rPr lang="sl-SI" dirty="0"/>
              <a:t> </a:t>
            </a:r>
            <a:endParaRPr lang="sl-SI" dirty="0" smtClean="0"/>
          </a:p>
          <a:p>
            <a:r>
              <a:rPr lang="sl-SI" dirty="0" smtClean="0"/>
              <a:t>podatkovna zbirka</a:t>
            </a:r>
            <a:r>
              <a:rPr lang="sl-SI" dirty="0"/>
              <a:t> </a:t>
            </a:r>
            <a:endParaRPr lang="sl-SI" dirty="0" smtClean="0"/>
          </a:p>
          <a:p>
            <a:r>
              <a:rPr lang="sl-SI" dirty="0" smtClean="0"/>
              <a:t>zemljevid</a:t>
            </a:r>
          </a:p>
          <a:p>
            <a:r>
              <a:rPr lang="sl-SI" dirty="0" err="1" smtClean="0"/>
              <a:t>wikiji</a:t>
            </a:r>
            <a:r>
              <a:rPr lang="sl-S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919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Opismenjevanje na ljubljanski slovenistiki</a:t>
            </a:r>
            <a:endParaRPr lang="sl-SI" dirty="0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26105"/>
              </p:ext>
            </p:extLst>
          </p:nvPr>
        </p:nvGraphicFramePr>
        <p:xfrm>
          <a:off x="700217" y="1828800"/>
          <a:ext cx="10759144" cy="4370666"/>
        </p:xfrm>
        <a:graphic>
          <a:graphicData uri="http://schemas.openxmlformats.org/drawingml/2006/table">
            <a:tbl>
              <a:tblPr/>
              <a:tblGrid>
                <a:gridCol w="8927329"/>
                <a:gridCol w="1831815"/>
              </a:tblGrid>
              <a:tr h="587250">
                <a:tc>
                  <a:txBody>
                    <a:bodyPr/>
                    <a:lstStyle/>
                    <a:p>
                      <a:r>
                        <a:rPr lang="sl-SI" u="none" strike="noStrike" dirty="0" err="1">
                          <a:solidFill>
                            <a:srgbClr val="663366"/>
                          </a:solidFill>
                          <a:effectLst/>
                          <a:hlinkClick r:id="rId2" tooltip="w:sl:Fundacija Wikimedia"/>
                        </a:rPr>
                        <a:t>Wikimedijina</a:t>
                      </a:r>
                      <a:r>
                        <a:rPr lang="sl-SI" dirty="0">
                          <a:effectLst/>
                        </a:rPr>
                        <a:t> spletišča zajemajo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80886">
                <a:tc>
                  <a:txBody>
                    <a:bodyPr/>
                    <a:lstStyle/>
                    <a:p>
                      <a:r>
                        <a:rPr lang="sl-SI">
                          <a:effectLst/>
                        </a:rPr>
                        <a:t>spletno enciklopedijo </a:t>
                      </a:r>
                      <a:r>
                        <a:rPr lang="sl-SI" u="none" strike="noStrike">
                          <a:solidFill>
                            <a:srgbClr val="663366"/>
                          </a:solidFill>
                          <a:effectLst/>
                          <a:hlinkClick r:id="rId3" tooltip="w:sl:Wikipedija"/>
                        </a:rPr>
                        <a:t>Wikipedijo</a:t>
                      </a:r>
                      <a:r>
                        <a:rPr lang="sl-SI">
                          <a:effectLst/>
                        </a:rPr>
                        <a:t> (za pojmovnik strok, popis</a:t>
                      </a:r>
                      <a:br>
                        <a:rPr lang="sl-SI">
                          <a:effectLst/>
                        </a:rPr>
                      </a:br>
                      <a:r>
                        <a:rPr lang="sl-SI">
                          <a:effectLst/>
                        </a:rPr>
                        <a:t>leposlovnih in strokovnih avtorjev, inštitucij, dogodkov, besedil ipd.)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60506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663366"/>
                          </a:solidFill>
                          <a:effectLst/>
                          <a:hlinkClick r:id="rId4" tooltip="w:sl:Wikivir"/>
                        </a:rPr>
                        <a:t>Wikivir</a:t>
                      </a:r>
                      <a:r>
                        <a:rPr lang="sl-SI">
                          <a:effectLst/>
                        </a:rPr>
                        <a:t> (za stara besedila v javni lasti)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60506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663366"/>
                          </a:solidFill>
                          <a:effectLst/>
                          <a:hlinkClick r:id="rId5" tooltip="w:sl:Wikiknjige"/>
                        </a:rPr>
                        <a:t>Wikiknjige</a:t>
                      </a:r>
                      <a:r>
                        <a:rPr lang="sl-SI">
                          <a:effectLst/>
                        </a:rPr>
                        <a:t> (za knjige in priročnike)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60506">
                <a:tc>
                  <a:txBody>
                    <a:bodyPr/>
                    <a:lstStyle/>
                    <a:p>
                      <a:r>
                        <a:rPr lang="pl-PL" u="none" strike="noStrike">
                          <a:solidFill>
                            <a:srgbClr val="663366"/>
                          </a:solidFill>
                          <a:effectLst/>
                          <a:hlinkClick r:id="rId6" tooltip="w:sl:Wikiverza"/>
                        </a:rPr>
                        <a:t>Wikiverzo</a:t>
                      </a:r>
                      <a:r>
                        <a:rPr lang="pl-PL">
                          <a:effectLst/>
                        </a:rPr>
                        <a:t> (za seminarje, projekte, predavanja)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60506">
                <a:tc>
                  <a:txBody>
                    <a:bodyPr/>
                    <a:lstStyle/>
                    <a:p>
                      <a:r>
                        <a:rPr lang="sl-SI" u="none" strike="noStrike">
                          <a:solidFill>
                            <a:srgbClr val="663366"/>
                          </a:solidFill>
                          <a:effectLst/>
                          <a:hlinkClick r:id="rId7" tooltip="w:sl:Wikimedijina Zbirka"/>
                        </a:rPr>
                        <a:t>Zbirko</a:t>
                      </a:r>
                      <a:r>
                        <a:rPr lang="sl-SI">
                          <a:effectLst/>
                        </a:rPr>
                        <a:t> (za slikovno gradivo)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60506">
                <a:tc>
                  <a:txBody>
                    <a:bodyPr/>
                    <a:lstStyle/>
                    <a:p>
                      <a:r>
                        <a:rPr lang="sl-SI" u="none" strike="noStrike" dirty="0" err="1">
                          <a:solidFill>
                            <a:srgbClr val="663366"/>
                          </a:solidFill>
                          <a:effectLst/>
                          <a:hlinkClick r:id="rId8" tooltip="w:sl:Wikislovar"/>
                        </a:rPr>
                        <a:t>Wikislovar</a:t>
                      </a:r>
                      <a:endParaRPr lang="sl-SI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Wikimedia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5497" y="1839122"/>
            <a:ext cx="519224" cy="5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ikipedia-logo-sl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3178" y="2565046"/>
            <a:ext cx="562592" cy="6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kisource-logo-sl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849" y="3435879"/>
            <a:ext cx="467871" cy="5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Wikibooks-logo-sl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5954" y="4113972"/>
            <a:ext cx="398310" cy="4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l-wikiversity-or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0243" y="4656375"/>
            <a:ext cx="508461" cy="4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ommons-logo-en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8826" y="5145028"/>
            <a:ext cx="461086" cy="5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iktionary-logo-en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0316" y="5779885"/>
            <a:ext cx="488299" cy="5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38200" y="2309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l-SI" alt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1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Wikiverza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585" y="1332647"/>
            <a:ext cx="7002162" cy="542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66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Wikivir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projekt Slovenska leposlovna klasika (2007-) …</a:t>
            </a:r>
          </a:p>
          <a:p>
            <a:r>
              <a:rPr lang="sl-SI" dirty="0" smtClean="0"/>
              <a:t>s ciljem postaviti na </a:t>
            </a:r>
            <a:r>
              <a:rPr lang="sl-SI" dirty="0" err="1" smtClean="0"/>
              <a:t>Wikivir</a:t>
            </a:r>
            <a:r>
              <a:rPr lang="sl-SI" dirty="0" smtClean="0"/>
              <a:t> celotno slovensko leposlovje, vključno s časopisnimi objavami, prevodi, rokopisi, besedilnimi variantami</a:t>
            </a:r>
          </a:p>
          <a:p>
            <a:endParaRPr lang="sl-SI" dirty="0"/>
          </a:p>
          <a:p>
            <a:r>
              <a:rPr lang="sl-SI" dirty="0" smtClean="0"/>
              <a:t>prirastek 4 mio besed/leto</a:t>
            </a:r>
          </a:p>
          <a:p>
            <a:r>
              <a:rPr lang="sl-SI" dirty="0" smtClean="0"/>
              <a:t>podpora Ministrstva za kulturo</a:t>
            </a:r>
          </a:p>
          <a:p>
            <a:r>
              <a:rPr lang="sl-SI" dirty="0" smtClean="0"/>
              <a:t>vir: </a:t>
            </a:r>
            <a:r>
              <a:rPr lang="sl-SI" dirty="0" err="1" smtClean="0"/>
              <a:t>dLib</a:t>
            </a:r>
            <a:r>
              <a:rPr lang="sl-SI" dirty="0" smtClean="0"/>
              <a:t>, Internet </a:t>
            </a:r>
            <a:r>
              <a:rPr lang="sl-SI" dirty="0" err="1" smtClean="0"/>
              <a:t>Archive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0232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362</Words>
  <Application>Microsoft Office PowerPoint</Application>
  <PresentationFormat>Širokozaslonsko</PresentationFormat>
  <Paragraphs>75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Officeova tema</vt:lpstr>
      <vt:lpstr>Od branja k pisanju ali  Če ne bomo pisali, smo odpisani </vt:lpstr>
      <vt:lpstr>Nauk</vt:lpstr>
      <vt:lpstr>Še dva apela</vt:lpstr>
      <vt:lpstr>Pismenost včeraj : pismenost danes = branje : pisanje</vt:lpstr>
      <vt:lpstr>Pisanje : branje</vt:lpstr>
      <vt:lpstr>Zasebno : javno pisanje</vt:lpstr>
      <vt:lpstr>Opismenjevanje na ljubljanski slovenistiki</vt:lpstr>
      <vt:lpstr>Wikiverza</vt:lpstr>
      <vt:lpstr>Wikivir</vt:lpstr>
      <vt:lpstr>Naloge na Wikiviru</vt:lpstr>
      <vt:lpstr>Wikiknjige</vt:lpstr>
      <vt:lpstr>Wikipedija</vt:lpstr>
      <vt:lpstr>Moji zadnji prispevki na Wikipediji</vt:lpstr>
      <vt:lpstr>Zbirka (Wikimedia Commons)</vt:lpstr>
      <vt:lpstr>Za dobro vago še Geopedija</vt:lpstr>
      <vt:lpstr>Dogajališča slovenskega zgodovinskega romana na Geopediji</vt:lpstr>
      <vt:lpstr>Partizanski spomeniki na Geopediji</vt:lpstr>
      <vt:lpstr>Slovenci in nova pismenost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branja k pisanju ali  Če ne bomo pisali, smo odpisani</dc:title>
  <dc:creator>Uporabnik sistema Windows</dc:creator>
  <cp:lastModifiedBy>Uporabnik sistema Windows</cp:lastModifiedBy>
  <cp:revision>15</cp:revision>
  <dcterms:created xsi:type="dcterms:W3CDTF">2017-09-07T09:22:13Z</dcterms:created>
  <dcterms:modified xsi:type="dcterms:W3CDTF">2017-09-07T22:12:45Z</dcterms:modified>
</cp:coreProperties>
</file>