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5" r:id="rId11"/>
    <p:sldId id="264" r:id="rId12"/>
    <p:sldId id="270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Prostoročno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Kliknite, če želite urediti slog podnaslova matrice</a:t>
            </a:r>
            <a:endParaRPr kumimoji="0" lang="en-US"/>
          </a:p>
        </p:txBody>
      </p:sp>
      <p:sp>
        <p:nvSpPr>
          <p:cNvPr id="30" name="Ograda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rostoročno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Ograda no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l-SI" smtClean="0"/>
              <a:t>Kliknite, če želite urediti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637BB6B-EE1B-48FB-8575-0D55C373DE88}" type="datetimeFigureOut">
              <a:rPr lang="en-US" smtClean="0"/>
              <a:pPr/>
              <a:t>7/6/2016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rostoročno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Ograda naslova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sl-SI" smtClean="0"/>
              <a:t>Kliknite, če želite urediti slog naslova matrice</a:t>
            </a:r>
            <a:endParaRPr kumimoji="0" lang="en-US"/>
          </a:p>
        </p:txBody>
      </p:sp>
      <p:sp>
        <p:nvSpPr>
          <p:cNvPr id="30" name="Ograda besedila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Kliknite, če želite urediti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37BB6B-EE1B-48FB-8575-0D55C373DE88}" type="datetimeFigureOut">
              <a:rPr lang="en-US" smtClean="0"/>
              <a:pPr/>
              <a:t>7/6/2016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Ograda no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search=rokopis+iz+clevelanda&amp;title=Special:Search&amp;go=Pojdi+na&amp;searchToken=ag73369ksvuagxdzogojlmfge" TargetMode="External"/><Relationship Id="rId2" Type="http://schemas.openxmlformats.org/officeDocument/2006/relationships/hyperlink" Target="https://sl.wikisource.org/wiki/Dohtar_(razli%C4%8Dice)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a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Dokument_programa_Microsoft_Office_Word2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altLang="sl-SI" smtClean="0"/>
              <a:t>Nova dva Prešernova rokopisa 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Vodni žig</a:t>
            </a:r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59632" y="1191603"/>
            <a:ext cx="6480720" cy="526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Javna dostopnost in uporabnost rokopisov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half" idx="2"/>
          </p:nvPr>
        </p:nvSpPr>
        <p:spPr>
          <a:xfrm>
            <a:off x="107504" y="2060848"/>
            <a:ext cx="8208912" cy="4021907"/>
          </a:xfrm>
        </p:spPr>
        <p:txBody>
          <a:bodyPr>
            <a:normAutofit/>
          </a:bodyPr>
          <a:lstStyle/>
          <a:p>
            <a:pPr lvl="0"/>
            <a:r>
              <a:rPr lang="sl-SI" sz="2800" smtClean="0"/>
              <a:t>Slovenski muzej in arhivi v Clevelandu </a:t>
            </a:r>
          </a:p>
          <a:p>
            <a:r>
              <a:rPr lang="sl-SI" sz="2800" smtClean="0">
                <a:hlinkClick r:id="rId2"/>
              </a:rPr>
              <a:t>variante </a:t>
            </a:r>
            <a:r>
              <a:rPr lang="sl-SI" sz="2800" smtClean="0">
                <a:hlinkClick r:id="rId2"/>
              </a:rPr>
              <a:t>besedil na Wikiviru</a:t>
            </a:r>
            <a:endParaRPr lang="sl-SI" sz="2800" smtClean="0"/>
          </a:p>
          <a:p>
            <a:pPr lvl="0"/>
            <a:r>
              <a:rPr lang="sl-SI" sz="2800" smtClean="0">
                <a:hlinkClick r:id="rId3"/>
              </a:rPr>
              <a:t>fotografije rokopisov v Wikimedijini Zbirki</a:t>
            </a:r>
            <a:endParaRPr lang="sl-SI" sz="2800" smtClean="0"/>
          </a:p>
          <a:p>
            <a:pPr lvl="0"/>
            <a:r>
              <a:rPr lang="sl-SI" sz="2800" smtClean="0"/>
              <a:t>dLib</a:t>
            </a:r>
          </a:p>
          <a:p>
            <a:pPr lvl="0"/>
            <a:r>
              <a:rPr lang="sl-SI" sz="2800" smtClean="0"/>
              <a:t>rokopisni oddelek v NUK-u</a:t>
            </a:r>
          </a:p>
          <a:p>
            <a:pPr lvl="0"/>
            <a:r>
              <a:rPr lang="sl-SI" sz="2800" smtClean="0"/>
              <a:t>spletišče oddelka za slovenistiko</a:t>
            </a:r>
          </a:p>
          <a:p>
            <a:pPr lvl="0"/>
            <a:r>
              <a:rPr lang="sl-SI" sz="2800" smtClean="0"/>
              <a:t>in </a:t>
            </a:r>
            <a:r>
              <a:rPr lang="sl-SI" sz="2800" smtClean="0"/>
              <a:t>še kje</a:t>
            </a:r>
          </a:p>
          <a:p>
            <a:endParaRPr lang="sl-SI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467544" y="1484784"/>
            <a:ext cx="504056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s://upload.wikimedia.org/wikipedia/commons/f/f3/CC-BY-SA_3_icon_88x3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60232" y="5693652"/>
            <a:ext cx="2079104" cy="727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mtClean="0"/>
              <a:t>Za objavo v septembrski številki Slavistične revije</a:t>
            </a:r>
            <a:endParaRPr lang="sl-SI"/>
          </a:p>
        </p:txBody>
      </p:sp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457200" y="1988840"/>
            <a:ext cx="7467600" cy="413732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sl-SI" b="1" smtClean="0"/>
              <a:t>Opis dokumentov</a:t>
            </a:r>
            <a:r>
              <a:rPr lang="sl-SI" smtClean="0"/>
              <a:t> (Luka Zibelnik)</a:t>
            </a:r>
          </a:p>
          <a:p>
            <a:pPr lvl="0"/>
            <a:r>
              <a:rPr lang="sl-SI" b="1" smtClean="0"/>
              <a:t>Odkritje</a:t>
            </a:r>
            <a:r>
              <a:rPr lang="sl-SI" smtClean="0"/>
              <a:t> (Luka Zibelnik)</a:t>
            </a:r>
          </a:p>
          <a:p>
            <a:pPr lvl="0"/>
            <a:r>
              <a:rPr lang="sl-SI" b="1" smtClean="0"/>
              <a:t>Spektralna analiza</a:t>
            </a:r>
            <a:r>
              <a:rPr lang="sl-SI" smtClean="0"/>
              <a:t> (Jana Kolar)</a:t>
            </a:r>
          </a:p>
          <a:p>
            <a:pPr lvl="0"/>
            <a:r>
              <a:rPr lang="sl-SI" b="1" smtClean="0"/>
              <a:t>Fotografije variant </a:t>
            </a:r>
            <a:r>
              <a:rPr lang="sl-SI" smtClean="0"/>
              <a:t>(Miran Hladnik)</a:t>
            </a:r>
          </a:p>
          <a:p>
            <a:pPr lvl="0"/>
            <a:r>
              <a:rPr lang="sl-SI" b="1" smtClean="0"/>
              <a:t>Primerjava </a:t>
            </a:r>
            <a:r>
              <a:rPr lang="sl-SI" b="1" smtClean="0"/>
              <a:t>prepisanih variant </a:t>
            </a:r>
            <a:r>
              <a:rPr lang="sl-SI" smtClean="0"/>
              <a:t>(</a:t>
            </a:r>
            <a:r>
              <a:rPr lang="sl-SI" smtClean="0"/>
              <a:t>Miran Hladnik)</a:t>
            </a:r>
          </a:p>
          <a:p>
            <a:pPr lvl="0"/>
            <a:r>
              <a:rPr lang="sl-SI" b="1" smtClean="0"/>
              <a:t>Prešernovo </a:t>
            </a:r>
            <a:r>
              <a:rPr lang="sl-SI" b="1" smtClean="0"/>
              <a:t>akcentuiranje</a:t>
            </a:r>
            <a:r>
              <a:rPr lang="sl-SI" smtClean="0"/>
              <a:t> </a:t>
            </a:r>
            <a:r>
              <a:rPr lang="sl-SI" smtClean="0"/>
              <a:t>(Luka Zibelnik)</a:t>
            </a:r>
          </a:p>
          <a:p>
            <a:pPr lvl="0"/>
            <a:r>
              <a:rPr lang="sl-SI" b="1" smtClean="0"/>
              <a:t>Verzološka analiza</a:t>
            </a:r>
            <a:r>
              <a:rPr lang="sl-SI" smtClean="0"/>
              <a:t> (Aleksander </a:t>
            </a:r>
            <a:r>
              <a:rPr lang="sl-SI" smtClean="0"/>
              <a:t>Bjelčevič</a:t>
            </a:r>
            <a:r>
              <a:rPr lang="sl-SI" smtClean="0"/>
              <a:t>)</a:t>
            </a:r>
          </a:p>
          <a:p>
            <a:pPr lvl="0"/>
            <a:r>
              <a:rPr lang="sl-SI" b="1" smtClean="0"/>
              <a:t>Zgodbe Prešernovih rokopisov </a:t>
            </a:r>
            <a:r>
              <a:rPr lang="sl-SI" smtClean="0"/>
              <a:t>(Miran Hladnik)</a:t>
            </a:r>
            <a:endParaRPr lang="sl-SI" smtClean="0"/>
          </a:p>
          <a:p>
            <a:endParaRPr lang="sl-SI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altLang="sl-SI" smtClean="0"/>
              <a:t>Hinko Smrekar, Naši prešernoslovci, 1926</a:t>
            </a:r>
          </a:p>
        </p:txBody>
      </p:sp>
      <p:pic>
        <p:nvPicPr>
          <p:cNvPr id="20483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07950" y="2341563"/>
            <a:ext cx="4402138" cy="3906837"/>
          </a:xfrm>
        </p:spPr>
      </p:pic>
      <p:pic>
        <p:nvPicPr>
          <p:cNvPr id="20485" name="Slika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89450" y="2332038"/>
            <a:ext cx="4654550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sl-SI"/>
              <a:t>Miran Hladnik, Apokrifni Prešeren</a:t>
            </a:r>
          </a:p>
        </p:txBody>
      </p:sp>
      <p:pic>
        <p:nvPicPr>
          <p:cNvPr id="22531" name="Slika 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825" y="9525"/>
            <a:ext cx="8396288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sl-SI"/>
              <a:t>Miran Hladnik, Apokrifni Prešeren</a:t>
            </a:r>
          </a:p>
        </p:txBody>
      </p:sp>
      <p:pic>
        <p:nvPicPr>
          <p:cNvPr id="23555" name="Slika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0"/>
            <a:ext cx="8567738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sl-SI"/>
              <a:t>Miran Hladnik, Apokrifni Prešeren</a:t>
            </a:r>
          </a:p>
        </p:txBody>
      </p:sp>
      <p:pic>
        <p:nvPicPr>
          <p:cNvPr id="24579" name="Slika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34925"/>
            <a:ext cx="4284662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Slika 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64050" y="20638"/>
            <a:ext cx="4333875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282154"/>
          </a:xfrm>
        </p:spPr>
        <p:txBody>
          <a:bodyPr>
            <a:normAutofit fontScale="90000"/>
          </a:bodyPr>
          <a:lstStyle/>
          <a:p>
            <a:r>
              <a:rPr lang="sl-SI" altLang="sl-SI" smtClean="0"/>
              <a:t>Na </a:t>
            </a:r>
            <a:r>
              <a:rPr lang="sl-SI" altLang="sl-SI" smtClean="0"/>
              <a:t>resno grafološko </a:t>
            </a:r>
            <a:r>
              <a:rPr lang="sl-SI" altLang="sl-SI" smtClean="0"/>
              <a:t>analizo Prešeren še čaka</a:t>
            </a:r>
          </a:p>
        </p:txBody>
      </p:sp>
      <p:pic>
        <p:nvPicPr>
          <p:cNvPr id="25603" name="Označba mesta vsebine 5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16013" y="2852738"/>
            <a:ext cx="2287587" cy="863600"/>
          </a:xfrm>
        </p:spPr>
      </p:pic>
      <p:pic>
        <p:nvPicPr>
          <p:cNvPr id="25604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1116013" y="3967163"/>
            <a:ext cx="1784350" cy="788987"/>
          </a:xfrm>
        </p:spPr>
      </p:pic>
      <p:pic>
        <p:nvPicPr>
          <p:cNvPr id="25605" name="Slika 7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5616" y="5085184"/>
            <a:ext cx="1798637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Predmet 6"/>
          <p:cNvGraphicFramePr>
            <a:graphicFrameLocks noChangeAspect="1"/>
          </p:cNvGraphicFramePr>
          <p:nvPr/>
        </p:nvGraphicFramePr>
        <p:xfrm>
          <a:off x="-36513" y="381000"/>
          <a:ext cx="9471026" cy="2232025"/>
        </p:xfrm>
        <a:graphic>
          <a:graphicData uri="http://schemas.openxmlformats.org/presentationml/2006/ole">
            <p:oleObj spid="_x0000_s1026" name="Document" r:id="rId3" imgW="20114715" imgH="4740108" progId="Word.Document.12">
              <p:embed/>
            </p:oleObj>
          </a:graphicData>
        </a:graphic>
      </p:graphicFrame>
      <p:graphicFrame>
        <p:nvGraphicFramePr>
          <p:cNvPr id="26627" name="Predmet 7"/>
          <p:cNvGraphicFramePr>
            <a:graphicFrameLocks noChangeAspect="1"/>
          </p:cNvGraphicFramePr>
          <p:nvPr/>
        </p:nvGraphicFramePr>
        <p:xfrm>
          <a:off x="66675" y="3297238"/>
          <a:ext cx="9128125" cy="2579687"/>
        </p:xfrm>
        <a:graphic>
          <a:graphicData uri="http://schemas.openxmlformats.org/presentationml/2006/ole">
            <p:oleObj spid="_x0000_s1027" name="Document" r:id="rId4" imgW="20075930" imgH="5672913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11382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230" y="1052736"/>
            <a:ext cx="9070770" cy="467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Datacija s spektralno analizo</a:t>
            </a:r>
            <a:endParaRPr lang="sl-SI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1151514"/>
            <a:ext cx="7608648" cy="570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0664" cy="706090"/>
          </a:xfrm>
        </p:spPr>
        <p:txBody>
          <a:bodyPr>
            <a:normAutofit fontScale="90000"/>
          </a:bodyPr>
          <a:lstStyle/>
          <a:p>
            <a:r>
              <a:rPr lang="sl-SI" smtClean="0"/>
              <a:t>Jana Kolar </a:t>
            </a:r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908720"/>
            <a:ext cx="7992888" cy="599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37</TotalTime>
  <Words>129</Words>
  <Application>Microsoft Office PowerPoint</Application>
  <PresentationFormat>Diaprojekcija na zaslonu (4:3)</PresentationFormat>
  <Paragraphs>26</Paragraphs>
  <Slides>13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5" baseType="lpstr">
      <vt:lpstr>Technic</vt:lpstr>
      <vt:lpstr>Document</vt:lpstr>
      <vt:lpstr>Nova dva Prešernova rokopisa </vt:lpstr>
      <vt:lpstr>Diapozitiv 2</vt:lpstr>
      <vt:lpstr>Diapozitiv 3</vt:lpstr>
      <vt:lpstr>Diapozitiv 4</vt:lpstr>
      <vt:lpstr>Na resno grafološko analizo Prešeren še čaka</vt:lpstr>
      <vt:lpstr>Diapozitiv 6</vt:lpstr>
      <vt:lpstr>Diapozitiv 7</vt:lpstr>
      <vt:lpstr>Datacija s spektralno analizo</vt:lpstr>
      <vt:lpstr>Jana Kolar </vt:lpstr>
      <vt:lpstr>Vodni žig</vt:lpstr>
      <vt:lpstr>Javna dostopnost in uporabnost rokopisov</vt:lpstr>
      <vt:lpstr>Za objavo v septembrski številki Slavistične revije</vt:lpstr>
      <vt:lpstr>Hinko Smrekar, Naši prešernoslovci, 1926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 dva Prešernova rokopisa</dc:title>
  <dc:creator>Rec.</dc:creator>
  <cp:lastModifiedBy>Rec.</cp:lastModifiedBy>
  <cp:revision>2</cp:revision>
  <dcterms:created xsi:type="dcterms:W3CDTF">2016-07-05T21:18:03Z</dcterms:created>
  <dcterms:modified xsi:type="dcterms:W3CDTF">2016-07-06T04:28:56Z</dcterms:modified>
</cp:coreProperties>
</file>