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2" r:id="rId9"/>
    <p:sldId id="266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670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158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32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88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753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389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69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612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448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182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352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DA66-28BC-4785-A3CA-9B6260464787}" type="datetimeFigureOut">
              <a:rPr lang="sl-SI" smtClean="0"/>
              <a:pPr/>
              <a:t>21.12.2015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F176-591A-4D9E-A4AB-C751A4027C7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226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it.ijs.si/turki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Turška povest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048368" y="4580238"/>
            <a:ext cx="2619632" cy="677562"/>
          </a:xfrm>
        </p:spPr>
        <p:txBody>
          <a:bodyPr/>
          <a:lstStyle/>
          <a:p>
            <a:r>
              <a:rPr lang="sl-SI" smtClean="0"/>
              <a:t>Miran Hladnik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04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Strategije kolektivnega preživetja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buNone/>
            </a:pPr>
            <a:r>
              <a:rPr lang="sl-SI" sz="3200" smtClean="0"/>
              <a:t>Slovensko zgodovinsko pripovedništvo je preigravalo različne strategije kolektivnega preživetja. Najmanjkrat je zaradi šibkega zgodovinskega položaja Slovencev prišel v poštev model eliminacije sovražnega tujega, najbolj umetniško stremljiva dela so se zavzemala za prevzem in adaptacijo tujega, </a:t>
            </a:r>
            <a:r>
              <a:rPr lang="sl-SI" sz="3200" i="1" smtClean="0"/>
              <a:t>Jurij Kozjak</a:t>
            </a:r>
            <a:r>
              <a:rPr lang="sl-SI" sz="3200" smtClean="0"/>
              <a:t> pa je vzpostavil model sprenevedanja, tj. iluzije, da sovražnega tujega pravzaprav ni. Junak nenadoma spozna, da sploh ni Turek, ampak Slovenec, ki so ga v rani mladosti Turki ugrabili in ga vzgojili za svojega. Na videz tuje se izkaže za naše, domače. </a:t>
            </a:r>
            <a:endParaRPr lang="sl-SI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Slovenska zgodovina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 </a:t>
            </a:r>
            <a:r>
              <a:rPr lang="sl-SI" smtClean="0"/>
              <a:t> »viharjev jeznih mrzle domačije«: »od </a:t>
            </a:r>
            <a:r>
              <a:rPr lang="sl-SI" dirty="0"/>
              <a:t>tod samo krvavi punt poznamo, boj Vitovca in ropanje Turčije</a:t>
            </a:r>
            <a:r>
              <a:rPr lang="sl-SI" dirty="0" smtClean="0"/>
              <a:t>« (France Prešeren, Sonetni venec</a:t>
            </a:r>
            <a:r>
              <a:rPr lang="sl-SI" smtClean="0"/>
              <a:t>, 1934)</a:t>
            </a:r>
            <a:endParaRPr lang="sl-SI" dirty="0" smtClean="0"/>
          </a:p>
          <a:p>
            <a:r>
              <a:rPr lang="sl-SI" dirty="0"/>
              <a:t> </a:t>
            </a:r>
            <a:r>
              <a:rPr lang="sl-SI" dirty="0" smtClean="0"/>
              <a:t>»</a:t>
            </a:r>
            <a:r>
              <a:rPr lang="sl-SI" dirty="0"/>
              <a:t>Dosti laže bi </a:t>
            </a:r>
            <a:r>
              <a:rPr lang="sl-SI" dirty="0" err="1"/>
              <a:t>narejali</a:t>
            </a:r>
            <a:r>
              <a:rPr lang="sl-SI" dirty="0"/>
              <a:t> povesti, ki jim velimo novele. Tu imamo dovolj gradiva, dovolj pravljic, zlasti iz turških bojev. Takrat so se obnašali Slovenci bolj samostojno kakor bodisi kadar koli poprej ali pozneje.« </a:t>
            </a:r>
            <a:r>
              <a:rPr lang="sl-SI" dirty="0" smtClean="0"/>
              <a:t>(Fran Levstik, </a:t>
            </a:r>
            <a:r>
              <a:rPr lang="sl-SI" i="1" dirty="0" smtClean="0"/>
              <a:t>Popotovanje iz Litije </a:t>
            </a:r>
            <a:r>
              <a:rPr lang="sl-SI" i="1" smtClean="0"/>
              <a:t>do Čateža, </a:t>
            </a:r>
            <a:r>
              <a:rPr lang="sl-SI" smtClean="0"/>
              <a:t>1858</a:t>
            </a:r>
            <a:r>
              <a:rPr lang="sl-SI" dirty="0" smtClean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431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Turški vpadi na Slovensko in turška povest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1408–1593 turški vpadi na Slovensko</a:t>
            </a:r>
          </a:p>
          <a:p>
            <a:r>
              <a:rPr lang="sl-SI" dirty="0" smtClean="0"/>
              <a:t>1463 Turki zasedejo Bosno</a:t>
            </a:r>
          </a:p>
          <a:p>
            <a:r>
              <a:rPr lang="sl-SI" dirty="0" smtClean="0"/>
              <a:t>1532 sultan je bil z vojsko na Slovenskem samo tega leta, na povratku z obleganja Dunaja; istega leta diplomatski obisk Benedikta </a:t>
            </a:r>
            <a:r>
              <a:rPr lang="sl-SI" dirty="0" err="1" smtClean="0"/>
              <a:t>Kuripečiča</a:t>
            </a:r>
            <a:r>
              <a:rPr lang="sl-SI" dirty="0" smtClean="0"/>
              <a:t>, Jožefa Lamberga in Nikola </a:t>
            </a:r>
            <a:r>
              <a:rPr lang="sl-SI" dirty="0" err="1" smtClean="0"/>
              <a:t>Jurišića</a:t>
            </a:r>
            <a:r>
              <a:rPr lang="sl-SI" dirty="0" smtClean="0"/>
              <a:t> v Carigradu</a:t>
            </a:r>
          </a:p>
          <a:p>
            <a:r>
              <a:rPr lang="sl-SI" dirty="0" smtClean="0"/>
              <a:t>1683 drugo turško obleganje Dunaja</a:t>
            </a:r>
          </a:p>
          <a:p>
            <a:r>
              <a:rPr lang="sl-SI" dirty="0" smtClean="0"/>
              <a:t>1353 do </a:t>
            </a:r>
            <a:r>
              <a:rPr lang="sl-SI" smtClean="0"/>
              <a:t>1715 je čas dogajanja slovenske turške povesti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2" descr="https://upload.wikimedia.org/wikipedia/commons/6/6a/Janissaryhat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3209" y="3642295"/>
            <a:ext cx="2480009" cy="3215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90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Prve turške povesti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(Ferdo Kočevar: </a:t>
            </a:r>
            <a:r>
              <a:rPr lang="sl-SI" i="1" dirty="0" smtClean="0"/>
              <a:t>Mlinarjev Janez ali </a:t>
            </a:r>
            <a:r>
              <a:rPr lang="sl-SI" i="1" dirty="0" err="1" smtClean="0"/>
              <a:t>Uplemenitba</a:t>
            </a:r>
            <a:r>
              <a:rPr lang="sl-SI" i="1" dirty="0" smtClean="0"/>
              <a:t> Teharčanov,</a:t>
            </a:r>
            <a:r>
              <a:rPr lang="sl-SI" dirty="0" smtClean="0"/>
              <a:t> 1859)</a:t>
            </a:r>
          </a:p>
          <a:p>
            <a:r>
              <a:rPr lang="sl-SI" dirty="0" smtClean="0"/>
              <a:t>Josip Jurčič: </a:t>
            </a:r>
            <a:r>
              <a:rPr lang="sl-SI" i="1" dirty="0" smtClean="0"/>
              <a:t>Jurij Kozjak, slovenski janičar</a:t>
            </a:r>
            <a:r>
              <a:rPr lang="sl-SI" dirty="0" smtClean="0"/>
              <a:t>, 1864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098" name="Picture 2" descr="http://lit.ijs.si/jurij_kozj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01" y="3389870"/>
            <a:ext cx="1990725" cy="2857500"/>
          </a:xfrm>
          <a:prstGeom prst="rect">
            <a:avLst/>
          </a:prstGeom>
          <a:noFill/>
        </p:spPr>
      </p:pic>
      <p:pic>
        <p:nvPicPr>
          <p:cNvPr id="4104" name="Picture 8" descr="https://upload.wikimedia.org/wikipedia/commons/thumb/c/c1/Grad_Kozjak2.JPG/1280px-Grad_Kozja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9297" y="2955152"/>
            <a:ext cx="4626827" cy="3239701"/>
          </a:xfrm>
          <a:prstGeom prst="rect">
            <a:avLst/>
          </a:prstGeom>
          <a:noFill/>
        </p:spPr>
      </p:pic>
      <p:pic>
        <p:nvPicPr>
          <p:cNvPr id="4106" name="Picture 10" descr="https://upload.wikimedia.org/wikipedia/commons/c/c8/Grad_Kozjak-Valvas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0868" y="3031523"/>
            <a:ext cx="4158760" cy="3212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53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Nekaj turških </a:t>
            </a:r>
            <a:r>
              <a:rPr lang="sl-SI" dirty="0" smtClean="0"/>
              <a:t>povesti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1892" y="992660"/>
            <a:ext cx="11178746" cy="5527589"/>
          </a:xfrm>
        </p:spPr>
        <p:txBody>
          <a:bodyPr numCol="2"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sl-SI" sz="2000" dirty="0" smtClean="0"/>
              <a:t>Michał Czajkowski (Sadik paša): </a:t>
            </a:r>
            <a:r>
              <a:rPr lang="sl-SI" sz="2000" i="1" dirty="0" smtClean="0"/>
              <a:t>Kirdžali</a:t>
            </a:r>
            <a:r>
              <a:rPr lang="sl-SI" sz="2000" dirty="0" smtClean="0"/>
              <a:t> (1839 pl., 1865 slv.)</a:t>
            </a:r>
          </a:p>
          <a:p>
            <a:r>
              <a:rPr lang="sl-SI" sz="2000" dirty="0" smtClean="0"/>
              <a:t>Josip </a:t>
            </a:r>
            <a:r>
              <a:rPr lang="sl-SI" sz="2000" dirty="0"/>
              <a:t>Jurčič, </a:t>
            </a:r>
            <a:r>
              <a:rPr lang="sl-SI" sz="2000" i="1" dirty="0"/>
              <a:t>Grad </a:t>
            </a:r>
            <a:r>
              <a:rPr lang="sl-SI" sz="2000" i="1" dirty="0" err="1"/>
              <a:t>Rojinje</a:t>
            </a:r>
            <a:r>
              <a:rPr lang="sl-SI" sz="2000" dirty="0"/>
              <a:t> (1866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Jernej </a:t>
            </a:r>
            <a:r>
              <a:rPr lang="sl-SI" sz="2000" dirty="0"/>
              <a:t>Dolžan, </a:t>
            </a:r>
            <a:r>
              <a:rPr lang="sl-SI" sz="2000" i="1" dirty="0"/>
              <a:t>Mati božja dobrega sveta ali bratovska ljubezen</a:t>
            </a:r>
            <a:r>
              <a:rPr lang="sl-SI" sz="2000" dirty="0"/>
              <a:t> (1868, 1907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Jurij Črnogorec [Vranič]: </a:t>
            </a:r>
            <a:r>
              <a:rPr lang="sl-SI" sz="2000" dirty="0" err="1" smtClean="0"/>
              <a:t>Mahmud</a:t>
            </a:r>
            <a:r>
              <a:rPr lang="sl-SI" sz="2000" dirty="0" smtClean="0"/>
              <a:t> (1870) </a:t>
            </a:r>
          </a:p>
          <a:p>
            <a:r>
              <a:rPr lang="sl-SI" sz="2000" dirty="0" smtClean="0"/>
              <a:t>Franc </a:t>
            </a:r>
            <a:r>
              <a:rPr lang="sl-SI" sz="2000" dirty="0"/>
              <a:t>Valentin </a:t>
            </a:r>
            <a:r>
              <a:rPr lang="sl-SI" sz="2000" dirty="0" err="1"/>
              <a:t>Slemenik</a:t>
            </a:r>
            <a:r>
              <a:rPr lang="sl-SI" sz="2000" dirty="0"/>
              <a:t>, </a:t>
            </a:r>
            <a:r>
              <a:rPr lang="sl-SI" sz="2000" i="1" dirty="0" err="1"/>
              <a:t>Izdajavec</a:t>
            </a:r>
            <a:r>
              <a:rPr lang="sl-SI" sz="2000" i="1" dirty="0"/>
              <a:t>, zgodovinska povest iz turških časov</a:t>
            </a:r>
            <a:r>
              <a:rPr lang="sl-SI" sz="2000" dirty="0"/>
              <a:t> (1873, 1907</a:t>
            </a:r>
            <a:r>
              <a:rPr lang="sl-SI" sz="2000" dirty="0" smtClean="0"/>
              <a:t>)</a:t>
            </a:r>
          </a:p>
          <a:p>
            <a:r>
              <a:rPr lang="sl-SI" sz="2000" i="1" dirty="0" smtClean="0"/>
              <a:t>Pod </a:t>
            </a:r>
            <a:r>
              <a:rPr lang="sl-SI" sz="2000" i="1" dirty="0"/>
              <a:t>turškim jarmom</a:t>
            </a:r>
            <a:r>
              <a:rPr lang="sl-SI" sz="2000" dirty="0"/>
              <a:t> (1882, 1892, 1903</a:t>
            </a:r>
            <a:r>
              <a:rPr lang="sl-SI" sz="2000" dirty="0" smtClean="0"/>
              <a:t>)</a:t>
            </a:r>
          </a:p>
          <a:p>
            <a:r>
              <a:rPr lang="sl-SI" sz="2000" b="1" dirty="0" smtClean="0"/>
              <a:t>Jakob Sket, </a:t>
            </a:r>
            <a:r>
              <a:rPr lang="sl-SI" sz="2000" b="1" i="1" dirty="0" err="1" smtClean="0"/>
              <a:t>Miklova</a:t>
            </a:r>
            <a:r>
              <a:rPr lang="sl-SI" sz="2000" b="1" i="1" dirty="0" smtClean="0"/>
              <a:t> Zala</a:t>
            </a:r>
            <a:r>
              <a:rPr lang="sl-SI" sz="2000" b="1" dirty="0" smtClean="0"/>
              <a:t> </a:t>
            </a:r>
            <a:r>
              <a:rPr lang="sl-SI" sz="2000" dirty="0" smtClean="0"/>
              <a:t>(1884)</a:t>
            </a:r>
          </a:p>
          <a:p>
            <a:r>
              <a:rPr lang="sl-SI" sz="2000" dirty="0" smtClean="0"/>
              <a:t>Josip </a:t>
            </a:r>
            <a:r>
              <a:rPr lang="sl-SI" sz="2000" dirty="0"/>
              <a:t>Vošnjak, </a:t>
            </a:r>
            <a:r>
              <a:rPr lang="sl-SI" sz="2000" i="1" dirty="0"/>
              <a:t>Troje </a:t>
            </a:r>
            <a:r>
              <a:rPr lang="sl-SI" sz="2000" i="1" dirty="0" err="1"/>
              <a:t>angeljsko</a:t>
            </a:r>
            <a:r>
              <a:rPr lang="sl-SI" sz="2000" i="1" dirty="0"/>
              <a:t> češčenje</a:t>
            </a:r>
            <a:r>
              <a:rPr lang="sl-SI" sz="2000" dirty="0"/>
              <a:t> (1886, 1914</a:t>
            </a:r>
            <a:r>
              <a:rPr lang="sl-SI" sz="2000" dirty="0" smtClean="0"/>
              <a:t>)</a:t>
            </a:r>
          </a:p>
          <a:p>
            <a:r>
              <a:rPr lang="sl-SI" sz="2000" i="1" dirty="0" smtClean="0"/>
              <a:t>Doma </a:t>
            </a:r>
            <a:r>
              <a:rPr lang="sl-SI" sz="2000" i="1" dirty="0"/>
              <a:t>in na </a:t>
            </a:r>
            <a:r>
              <a:rPr lang="sl-SI" sz="2000" i="1" dirty="0" err="1"/>
              <a:t>ptujem</a:t>
            </a:r>
            <a:r>
              <a:rPr lang="sl-SI" sz="2000" dirty="0"/>
              <a:t> (1889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Fran </a:t>
            </a:r>
            <a:r>
              <a:rPr lang="sl-SI" sz="2000" dirty="0"/>
              <a:t>Zbašnik, </a:t>
            </a:r>
            <a:r>
              <a:rPr lang="sl-SI" sz="2000" i="1" dirty="0"/>
              <a:t>Na krivih potih</a:t>
            </a:r>
            <a:r>
              <a:rPr lang="sl-SI" sz="2000" dirty="0"/>
              <a:t> (1893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Vitomil </a:t>
            </a:r>
            <a:r>
              <a:rPr lang="sl-SI" sz="2000" dirty="0" err="1"/>
              <a:t>Feodor</a:t>
            </a:r>
            <a:r>
              <a:rPr lang="sl-SI" sz="2000" dirty="0"/>
              <a:t> Jelenc, </a:t>
            </a:r>
            <a:r>
              <a:rPr lang="sl-SI" sz="2000" i="1" dirty="0" err="1"/>
              <a:t>Beligrajski</a:t>
            </a:r>
            <a:r>
              <a:rPr lang="sl-SI" sz="2000" i="1" dirty="0"/>
              <a:t> biser</a:t>
            </a:r>
            <a:r>
              <a:rPr lang="sl-SI" sz="2000" dirty="0"/>
              <a:t> (1905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(Gregor Žerjav) </a:t>
            </a:r>
            <a:r>
              <a:rPr lang="sl-SI" sz="2000" dirty="0" err="1" smtClean="0"/>
              <a:t>Reimmichl</a:t>
            </a:r>
            <a:r>
              <a:rPr lang="sl-SI" sz="2000" dirty="0" smtClean="0"/>
              <a:t>: </a:t>
            </a:r>
            <a:r>
              <a:rPr lang="sl-SI" sz="2000" b="1" i="1" dirty="0" smtClean="0"/>
              <a:t>Črna žena</a:t>
            </a:r>
            <a:r>
              <a:rPr lang="sl-SI" sz="2000" b="1" dirty="0" smtClean="0"/>
              <a:t> </a:t>
            </a:r>
            <a:r>
              <a:rPr lang="sl-SI" sz="2000" dirty="0" smtClean="0"/>
              <a:t>(1910)</a:t>
            </a:r>
          </a:p>
          <a:p>
            <a:r>
              <a:rPr lang="sl-SI" sz="2000" dirty="0" smtClean="0"/>
              <a:t>Silvester </a:t>
            </a:r>
            <a:r>
              <a:rPr lang="sl-SI" sz="2000" dirty="0"/>
              <a:t>Košutnik, </a:t>
            </a:r>
            <a:r>
              <a:rPr lang="sl-SI" sz="2000" i="1" dirty="0"/>
              <a:t>Ciganova osveta</a:t>
            </a:r>
            <a:r>
              <a:rPr lang="sl-SI" sz="2000" dirty="0"/>
              <a:t> (1898, 1905, 1906, 1925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Miroslav Malovrh, </a:t>
            </a:r>
            <a:r>
              <a:rPr lang="sl-SI" sz="2000" i="1" dirty="0" smtClean="0"/>
              <a:t>Strahovalcih dveh kron</a:t>
            </a:r>
            <a:r>
              <a:rPr lang="sl-SI" sz="2000" dirty="0" smtClean="0"/>
              <a:t> (1907)</a:t>
            </a:r>
          </a:p>
          <a:p>
            <a:r>
              <a:rPr lang="sl-SI" sz="2000" i="1" dirty="0" smtClean="0"/>
              <a:t> </a:t>
            </a:r>
            <a:r>
              <a:rPr lang="sl-SI" sz="2000" b="1" dirty="0" smtClean="0"/>
              <a:t>Lea Fatur</a:t>
            </a:r>
            <a:r>
              <a:rPr lang="sl-SI" sz="2000" dirty="0" smtClean="0"/>
              <a:t>, </a:t>
            </a:r>
            <a:r>
              <a:rPr lang="sl-SI" sz="2000" i="1" dirty="0" err="1" smtClean="0"/>
              <a:t>Vilemir</a:t>
            </a:r>
            <a:r>
              <a:rPr lang="sl-SI" sz="2000" dirty="0" smtClean="0"/>
              <a:t> (1906), Za</a:t>
            </a:r>
            <a:r>
              <a:rPr lang="sl-SI" sz="2000" i="1" dirty="0" smtClean="0"/>
              <a:t> Adrijo! </a:t>
            </a:r>
            <a:r>
              <a:rPr lang="sl-SI" sz="2000" dirty="0" smtClean="0"/>
              <a:t>(1909), </a:t>
            </a:r>
            <a:r>
              <a:rPr lang="sl-SI" sz="2000" i="1" dirty="0" smtClean="0"/>
              <a:t>Junakinja zvestobe</a:t>
            </a:r>
            <a:r>
              <a:rPr lang="sl-SI" sz="2000" dirty="0" smtClean="0"/>
              <a:t> (1927–28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Ivan Zorec, Belih </a:t>
            </a:r>
            <a:r>
              <a:rPr lang="sl-SI" sz="2000" dirty="0"/>
              <a:t>menihov 2. knjiga: Stiški svobodnjak: Samostan v turški </a:t>
            </a:r>
            <a:r>
              <a:rPr lang="sl-SI" sz="2000" dirty="0" smtClean="0"/>
              <a:t>sili (1934)</a:t>
            </a:r>
            <a:endParaRPr lang="sl-SI" sz="2000" dirty="0"/>
          </a:p>
          <a:p>
            <a:r>
              <a:rPr lang="sl-SI" sz="2000" dirty="0" smtClean="0"/>
              <a:t>Josip </a:t>
            </a:r>
            <a:r>
              <a:rPr lang="sl-SI" sz="2000" dirty="0"/>
              <a:t>Lavtižar, </a:t>
            </a:r>
            <a:r>
              <a:rPr lang="sl-SI" sz="2000" i="1" dirty="0"/>
              <a:t>Junaška doba Slovencev: Zgodovinska povest iz 15. stoletja: godi se na Gorenjskem ob času turških vpadov</a:t>
            </a:r>
            <a:r>
              <a:rPr lang="sl-SI" sz="2000" dirty="0"/>
              <a:t> (1935–36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Mimi </a:t>
            </a:r>
            <a:r>
              <a:rPr lang="sl-SI" sz="2000" dirty="0"/>
              <a:t>Malenšek, </a:t>
            </a:r>
            <a:r>
              <a:rPr lang="sl-SI" sz="2000" i="1" dirty="0"/>
              <a:t>Marija Taborska: Zgodovinska povest iz dobe turških časov</a:t>
            </a:r>
            <a:r>
              <a:rPr lang="sl-SI" sz="2000" dirty="0"/>
              <a:t> (1939–40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Karel </a:t>
            </a:r>
            <a:r>
              <a:rPr lang="sl-SI" sz="2000" dirty="0"/>
              <a:t>Mauser, </a:t>
            </a:r>
            <a:r>
              <a:rPr lang="sl-SI" sz="2000" i="1" dirty="0"/>
              <a:t>Puntar Matjaž: Povest iz časov kmečkih puntov in turških bojev</a:t>
            </a:r>
            <a:r>
              <a:rPr lang="sl-SI" sz="2000" dirty="0"/>
              <a:t> (1950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Ivan Sivec: </a:t>
            </a:r>
            <a:r>
              <a:rPr lang="sl-SI" sz="2000" i="1" dirty="0" smtClean="0"/>
              <a:t>Krvava grajska svatba</a:t>
            </a:r>
            <a:r>
              <a:rPr lang="sl-SI" sz="2000" dirty="0" smtClean="0"/>
              <a:t> (1997) </a:t>
            </a:r>
          </a:p>
          <a:p>
            <a:r>
              <a:rPr lang="sl-SI" sz="2000" dirty="0" smtClean="0"/>
              <a:t>Rudi </a:t>
            </a:r>
            <a:r>
              <a:rPr lang="sl-SI" sz="2000" dirty="0" err="1"/>
              <a:t>Šimac</a:t>
            </a:r>
            <a:r>
              <a:rPr lang="sl-SI" sz="2000" dirty="0"/>
              <a:t>, </a:t>
            </a:r>
            <a:r>
              <a:rPr lang="sl-SI" sz="2000" i="1" dirty="0"/>
              <a:t>Legenda o sveti Heleni in sveti Marjeti</a:t>
            </a:r>
            <a:r>
              <a:rPr lang="sl-SI" sz="2000" dirty="0"/>
              <a:t> (2008</a:t>
            </a:r>
            <a:r>
              <a:rPr lang="sl-SI" sz="2000" dirty="0" smtClean="0"/>
              <a:t>)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2291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Jakob Sket: </a:t>
            </a:r>
            <a:r>
              <a:rPr lang="sl-SI" i="1" smtClean="0"/>
              <a:t>Miklova Zala</a:t>
            </a:r>
            <a:r>
              <a:rPr lang="sl-SI" smtClean="0"/>
              <a:t>, 1884, uprizoritev 1925</a:t>
            </a:r>
            <a:endParaRPr lang="sl-SI"/>
          </a:p>
        </p:txBody>
      </p:sp>
      <p:pic>
        <p:nvPicPr>
          <p:cNvPr id="2050" name="Picture 2" descr="http://lit.ijs.si/miklova_z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5509" y="2343665"/>
            <a:ext cx="2143125" cy="2857500"/>
          </a:xfrm>
          <a:prstGeom prst="rect">
            <a:avLst/>
          </a:prstGeom>
          <a:noFill/>
        </p:spPr>
      </p:pic>
      <p:pic>
        <p:nvPicPr>
          <p:cNvPr id="2052" name="Picture 4" descr="http://lit.ijs.si/miklova_zala_1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473" y="2343665"/>
            <a:ext cx="4605895" cy="2984381"/>
          </a:xfrm>
          <a:prstGeom prst="rect">
            <a:avLst/>
          </a:prstGeom>
          <a:noFill/>
        </p:spPr>
      </p:pic>
      <p:pic>
        <p:nvPicPr>
          <p:cNvPr id="2054" name="Picture 6" descr="Jakob Sk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95" y="2298656"/>
            <a:ext cx="2570206" cy="2932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71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Sebastian Rieger – Reimmichl --Gregor Žerjav: </a:t>
            </a:r>
            <a:r>
              <a:rPr lang="sl-SI" i="1" smtClean="0"/>
              <a:t>Črna žena </a:t>
            </a:r>
            <a:r>
              <a:rPr lang="sl-SI" smtClean="0"/>
              <a:t>(1910)</a:t>
            </a:r>
            <a:endParaRPr lang="sl-SI"/>
          </a:p>
        </p:txBody>
      </p:sp>
      <p:pic>
        <p:nvPicPr>
          <p:cNvPr id="20482" name="Picture 2" descr="http://lit.ijs.si/crna_zen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6333" y="1878677"/>
            <a:ext cx="2829560" cy="4064000"/>
          </a:xfrm>
          <a:prstGeom prst="rect">
            <a:avLst/>
          </a:prstGeom>
          <a:noFill/>
        </p:spPr>
      </p:pic>
      <p:pic>
        <p:nvPicPr>
          <p:cNvPr id="20484" name="Picture 4" descr="http://lit.ijs.si/crna_ze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921" y="1758779"/>
            <a:ext cx="2952750" cy="4762500"/>
          </a:xfrm>
          <a:prstGeom prst="rect">
            <a:avLst/>
          </a:prstGeom>
          <a:noFill/>
        </p:spPr>
      </p:pic>
      <p:pic>
        <p:nvPicPr>
          <p:cNvPr id="20486" name="Picture 6" descr="Gregor Zerja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7239" y="2012092"/>
            <a:ext cx="2095500" cy="3019425"/>
          </a:xfrm>
          <a:prstGeom prst="rect">
            <a:avLst/>
          </a:prstGeom>
          <a:noFill/>
        </p:spPr>
      </p:pic>
      <p:pic>
        <p:nvPicPr>
          <p:cNvPr id="20488" name="Picture 8" descr="http://www.hall-wattens.at/media/titelbilder/reimmichl-sebastian-rie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813" y="2038350"/>
            <a:ext cx="1428750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Zgodovina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443162"/>
            <a:ext cx="10515600" cy="4351338"/>
          </a:xfrm>
        </p:spPr>
        <p:txBody>
          <a:bodyPr>
            <a:normAutofit/>
          </a:bodyPr>
          <a:lstStyle/>
          <a:p>
            <a:r>
              <a:rPr lang="sl-SI" sz="2400" dirty="0" smtClean="0"/>
              <a:t>vsaj 100.000 deportirancev iz slovenskih pokrajin </a:t>
            </a:r>
            <a:r>
              <a:rPr lang="sl-SI" sz="2400" smtClean="0"/>
              <a:t>na Turško </a:t>
            </a:r>
            <a:endParaRPr lang="sl-SI" sz="2400" dirty="0" smtClean="0"/>
          </a:p>
          <a:p>
            <a:r>
              <a:rPr lang="sl-SI" sz="2400" smtClean="0"/>
              <a:t>iz janičarjev veliki vezirji (‘ministrski predsedniki’)</a:t>
            </a:r>
          </a:p>
          <a:p>
            <a:pPr marL="228600" lvl="1">
              <a:spcBef>
                <a:spcPts val="1000"/>
              </a:spcBef>
            </a:pPr>
            <a:r>
              <a:rPr lang="sl-SI" smtClean="0"/>
              <a:t>od 49 </a:t>
            </a:r>
            <a:r>
              <a:rPr lang="sl-SI" sz="2800" smtClean="0"/>
              <a:t>velikih</a:t>
            </a:r>
            <a:r>
              <a:rPr lang="sl-SI" smtClean="0"/>
              <a:t> vezirjev 1453—1623 je bilo 5 Turkov, 7 Grkov, 11 Albancev, 11 Srbov/Hrvatov, Italijan, Armenec, Gruzinec, Čerkez; Slovencev ni med njimi; Konstantin Mihajlović 1453—1565, um. na Poljskem, je pisec spominov</a:t>
            </a:r>
          </a:p>
          <a:p>
            <a:r>
              <a:rPr lang="sl-SI" sz="2400" smtClean="0"/>
              <a:t>veliki vezirji slovanskega </a:t>
            </a:r>
            <a:r>
              <a:rPr lang="sl-SI" sz="2400" dirty="0" smtClean="0"/>
              <a:t>porekla</a:t>
            </a:r>
          </a:p>
          <a:p>
            <a:pPr lvl="1"/>
            <a:r>
              <a:rPr lang="sl-SI" smtClean="0"/>
              <a:t>Mahmud paša Angelović 1456</a:t>
            </a:r>
          </a:p>
          <a:p>
            <a:pPr lvl="1"/>
            <a:r>
              <a:rPr lang="sl-SI" smtClean="0"/>
              <a:t>Rustem paša Opuković 1544</a:t>
            </a:r>
            <a:endParaRPr lang="sl-SI" dirty="0" smtClean="0"/>
          </a:p>
          <a:p>
            <a:pPr lvl="1"/>
            <a:r>
              <a:rPr lang="sl-SI" smtClean="0"/>
              <a:t>Mehmed </a:t>
            </a:r>
            <a:r>
              <a:rPr lang="sl-SI" dirty="0" smtClean="0"/>
              <a:t>paša </a:t>
            </a:r>
            <a:r>
              <a:rPr lang="sl-SI" err="1" smtClean="0"/>
              <a:t>Sokolović</a:t>
            </a:r>
            <a:r>
              <a:rPr lang="sl-SI" smtClean="0"/>
              <a:t> 1506 (zgradi most na Drini pri Višegradu, obnovi srbsko  avtokefalno cerkev)</a:t>
            </a:r>
            <a:endParaRPr lang="sl-SI" dirty="0"/>
          </a:p>
        </p:txBody>
      </p:sp>
      <p:pic>
        <p:nvPicPr>
          <p:cNvPr id="1026" name="Picture 2" descr="https://upload.wikimedia.org/wikipedia/commons/2/28/Sokullupa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893" y="201182"/>
            <a:ext cx="2330450" cy="31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1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Prepoznavanje navidezno tujega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V </a:t>
            </a:r>
            <a:r>
              <a:rPr lang="sl-SI" i="1" dirty="0"/>
              <a:t>Mlinarjevem Janezu</a:t>
            </a:r>
            <a:r>
              <a:rPr lang="sl-SI" dirty="0"/>
              <a:t> </a:t>
            </a:r>
            <a:r>
              <a:rPr lang="sl-SI" dirty="0" smtClean="0"/>
              <a:t>(1859) Janez </a:t>
            </a:r>
            <a:r>
              <a:rPr lang="sl-SI" dirty="0"/>
              <a:t>v ujetem tovarišu Mihi prepozna v fanta preoblečeno nevesto Marjetico, potem pa oba skupaj v tujem trgovcu prepoznata papeževa odpo­slanca, ki sta ga bila rešila ječe in ju zato zdaj hvaležno odkupi iz </a:t>
            </a:r>
            <a:r>
              <a:rPr lang="sl-SI" dirty="0" smtClean="0"/>
              <a:t>turške sužnosti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dirty="0" smtClean="0"/>
              <a:t>V </a:t>
            </a:r>
            <a:r>
              <a:rPr lang="sl-SI" dirty="0"/>
              <a:t>povesti </a:t>
            </a:r>
            <a:r>
              <a:rPr lang="sl-SI" i="1" dirty="0"/>
              <a:t>Križem sveta </a:t>
            </a:r>
            <a:r>
              <a:rPr lang="sl-SI" dirty="0"/>
              <a:t>(1877) Franca Valentina </a:t>
            </a:r>
            <a:r>
              <a:rPr lang="sl-SI" dirty="0" err="1"/>
              <a:t>Slemenika</a:t>
            </a:r>
            <a:r>
              <a:rPr lang="sl-SI" dirty="0"/>
              <a:t> se Ali paša, </a:t>
            </a:r>
            <a:r>
              <a:rPr lang="sl-SI" dirty="0" err="1" smtClean="0"/>
              <a:t>Ahmet</a:t>
            </a:r>
            <a:r>
              <a:rPr lang="sl-SI" dirty="0" smtClean="0"/>
              <a:t> </a:t>
            </a:r>
            <a:r>
              <a:rPr lang="sl-SI" dirty="0"/>
              <a:t>aga in Ibrahim izkažejo za Jona </a:t>
            </a:r>
            <a:r>
              <a:rPr lang="sl-SI" dirty="0" err="1"/>
              <a:t>Grobekarja</a:t>
            </a:r>
            <a:r>
              <a:rPr lang="sl-SI" dirty="0"/>
              <a:t>, Benjamina Pečarskega in Lenarta </a:t>
            </a:r>
            <a:r>
              <a:rPr lang="sl-SI" dirty="0" err="1"/>
              <a:t>Kolničarja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dirty="0" smtClean="0"/>
              <a:t>»</a:t>
            </a:r>
            <a:r>
              <a:rPr lang="sl-SI" dirty="0"/>
              <a:t>Medtem vstaneta župan in županja izza mize, in vidita zares petero Turkov, ki po kolovozu gredo proti hiši in za seboj vodijo konje; troje moških in dvoje ženskih. 'Glej, glej,' čudi se županja, 'kako se Risan vzpenja po mali Turkinji in jo hoče vso oblizati. — Oh, to je prava naša Milica! Spredaj ta Turek, je pa naš Janko, spoznam ga po urni hoji in ravni postavi.« </a:t>
            </a:r>
            <a:r>
              <a:rPr lang="sl-SI" dirty="0" smtClean="0"/>
              <a:t>(Jernej Dolžan, </a:t>
            </a:r>
            <a:r>
              <a:rPr lang="sl-SI" i="1" dirty="0" smtClean="0"/>
              <a:t>Mati </a:t>
            </a:r>
            <a:r>
              <a:rPr lang="sl-SI" i="1" dirty="0"/>
              <a:t>božja dobrega sveta</a:t>
            </a:r>
            <a:r>
              <a:rPr lang="sl-SI" dirty="0"/>
              <a:t>, 1907, 95)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8863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482</Words>
  <Application>Microsoft Office PowerPoint</Application>
  <PresentationFormat>Širokozaslonsko</PresentationFormat>
  <Paragraphs>52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Officeova tema</vt:lpstr>
      <vt:lpstr>Turška povest</vt:lpstr>
      <vt:lpstr>Slovenska zgodovina</vt:lpstr>
      <vt:lpstr>Turški vpadi na Slovensko in turška povest</vt:lpstr>
      <vt:lpstr>Prve turške povesti</vt:lpstr>
      <vt:lpstr>Nekaj turških povesti</vt:lpstr>
      <vt:lpstr>Jakob Sket: Miklova Zala, 1884, uprizoritev 1925</vt:lpstr>
      <vt:lpstr>Sebastian Rieger – Reimmichl --Gregor Žerjav: Črna žena (1910)</vt:lpstr>
      <vt:lpstr>Zgodovina</vt:lpstr>
      <vt:lpstr>Prepoznavanje navidezno tujega</vt:lpstr>
      <vt:lpstr>Strategije kolektivnega preživetja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Turška povest</dc:title>
  <dc:creator>Hladnik, Miran</dc:creator>
  <cp:lastModifiedBy>Hladnik, Miran</cp:lastModifiedBy>
  <cp:revision>11</cp:revision>
  <dcterms:created xsi:type="dcterms:W3CDTF">2015-12-14T08:55:06Z</dcterms:created>
  <dcterms:modified xsi:type="dcterms:W3CDTF">2015-12-21T08:39:52Z</dcterms:modified>
</cp:coreProperties>
</file>