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70" r:id="rId5"/>
    <p:sldId id="261" r:id="rId6"/>
    <p:sldId id="271" r:id="rId7"/>
    <p:sldId id="272" r:id="rId8"/>
    <p:sldId id="274" r:id="rId9"/>
    <p:sldId id="263" r:id="rId10"/>
    <p:sldId id="273" r:id="rId11"/>
    <p:sldId id="275" r:id="rId12"/>
    <p:sldId id="276" r:id="rId13"/>
    <p:sldId id="269"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D41AF816-5E51-4743-B6AA-D23B3CFE48F2}" type="datetimeFigureOut">
              <a:rPr lang="sl-SI" smtClean="0"/>
              <a:t>22. 04. 2025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34692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41AF816-5E51-4743-B6AA-D23B3CFE48F2}" type="datetimeFigureOut">
              <a:rPr lang="sl-SI" smtClean="0"/>
              <a:t>22. 04. 2025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26731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41AF816-5E51-4743-B6AA-D23B3CFE48F2}" type="datetimeFigureOut">
              <a:rPr lang="sl-SI" smtClean="0"/>
              <a:t>22. 04. 2025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13022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41AF816-5E51-4743-B6AA-D23B3CFE48F2}" type="datetimeFigureOut">
              <a:rPr lang="sl-SI" smtClean="0"/>
              <a:t>22. 04. 2025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208674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D41AF816-5E51-4743-B6AA-D23B3CFE48F2}" type="datetimeFigureOut">
              <a:rPr lang="sl-SI" smtClean="0"/>
              <a:t>22. 04. 2025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30430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D41AF816-5E51-4743-B6AA-D23B3CFE48F2}" type="datetimeFigureOut">
              <a:rPr lang="sl-SI" smtClean="0"/>
              <a:t>22. 04. 2025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228855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D41AF816-5E51-4743-B6AA-D23B3CFE48F2}" type="datetimeFigureOut">
              <a:rPr lang="sl-SI" smtClean="0"/>
              <a:t>22. 04. 2025</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26079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D41AF816-5E51-4743-B6AA-D23B3CFE48F2}" type="datetimeFigureOut">
              <a:rPr lang="sl-SI" smtClean="0"/>
              <a:t>22. 04. 2025</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424413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D41AF816-5E51-4743-B6AA-D23B3CFE48F2}" type="datetimeFigureOut">
              <a:rPr lang="sl-SI" smtClean="0"/>
              <a:t>22. 04. 2025</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101995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D41AF816-5E51-4743-B6AA-D23B3CFE48F2}" type="datetimeFigureOut">
              <a:rPr lang="sl-SI" smtClean="0"/>
              <a:t>22. 04. 2025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317693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D41AF816-5E51-4743-B6AA-D23B3CFE48F2}" type="datetimeFigureOut">
              <a:rPr lang="sl-SI" smtClean="0"/>
              <a:t>22. 04. 2025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FF64FC1-81F8-4EB6-8672-348E4BC962AC}" type="slidenum">
              <a:rPr lang="sl-SI" smtClean="0"/>
              <a:t>‹#›</a:t>
            </a:fld>
            <a:endParaRPr lang="sl-SI"/>
          </a:p>
        </p:txBody>
      </p:sp>
    </p:spTree>
    <p:extLst>
      <p:ext uri="{BB962C8B-B14F-4D97-AF65-F5344CB8AC3E}">
        <p14:creationId xmlns:p14="http://schemas.microsoft.com/office/powerpoint/2010/main" val="185201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AF816-5E51-4743-B6AA-D23B3CFE48F2}" type="datetimeFigureOut">
              <a:rPr lang="sl-SI" smtClean="0"/>
              <a:t>22. 04. 2025</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64FC1-81F8-4EB6-8672-348E4BC962AC}" type="slidenum">
              <a:rPr lang="sl-SI" smtClean="0"/>
              <a:t>‹#›</a:t>
            </a:fld>
            <a:endParaRPr lang="sl-SI"/>
          </a:p>
        </p:txBody>
      </p:sp>
    </p:spTree>
    <p:extLst>
      <p:ext uri="{BB962C8B-B14F-4D97-AF65-F5344CB8AC3E}">
        <p14:creationId xmlns:p14="http://schemas.microsoft.com/office/powerpoint/2010/main" val="26178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25421" y="2363334"/>
            <a:ext cx="9144000" cy="2387600"/>
          </a:xfrm>
        </p:spPr>
        <p:txBody>
          <a:bodyPr/>
          <a:lstStyle/>
          <a:p>
            <a:r>
              <a:rPr lang="sl-SI" dirty="0"/>
              <a:t>O prvih slovenskih literarnih alternativnih svetovih</a:t>
            </a:r>
          </a:p>
        </p:txBody>
      </p:sp>
      <p:sp>
        <p:nvSpPr>
          <p:cNvPr id="3" name="Podnaslov 2"/>
          <p:cNvSpPr>
            <a:spLocks noGrp="1"/>
          </p:cNvSpPr>
          <p:nvPr>
            <p:ph type="subTitle" idx="1"/>
          </p:nvPr>
        </p:nvSpPr>
        <p:spPr>
          <a:xfrm>
            <a:off x="2708988" y="5122928"/>
            <a:ext cx="9144000" cy="1655762"/>
          </a:xfrm>
        </p:spPr>
        <p:txBody>
          <a:bodyPr/>
          <a:lstStyle/>
          <a:p>
            <a:r>
              <a:rPr lang="sl-SI" dirty="0" smtClean="0"/>
              <a:t>Miran Hladnik</a:t>
            </a:r>
            <a:endParaRPr lang="sl-SI" dirty="0"/>
          </a:p>
        </p:txBody>
      </p:sp>
      <p:sp>
        <p:nvSpPr>
          <p:cNvPr id="5" name="Pravokotnik 4"/>
          <p:cNvSpPr/>
          <p:nvPr/>
        </p:nvSpPr>
        <p:spPr>
          <a:xfrm>
            <a:off x="388775" y="199033"/>
            <a:ext cx="6096000" cy="923330"/>
          </a:xfrm>
          <a:prstGeom prst="rect">
            <a:avLst/>
          </a:prstGeom>
        </p:spPr>
        <p:txBody>
          <a:bodyPr>
            <a:spAutoFit/>
          </a:bodyPr>
          <a:lstStyle/>
          <a:p>
            <a:r>
              <a:rPr lang="sl-SI" dirty="0" smtClean="0"/>
              <a:t>ki utopi </a:t>
            </a:r>
          </a:p>
          <a:p>
            <a:r>
              <a:rPr lang="sl-SI" dirty="0" smtClean="0"/>
              <a:t>vse skrbi,</a:t>
            </a:r>
          </a:p>
          <a:p>
            <a:r>
              <a:rPr lang="sl-SI" dirty="0" smtClean="0"/>
              <a:t>v potrtih prsih up budi!</a:t>
            </a:r>
            <a:endParaRPr lang="sl-SI" dirty="0"/>
          </a:p>
        </p:txBody>
      </p:sp>
    </p:spTree>
    <p:extLst>
      <p:ext uri="{BB962C8B-B14F-4D97-AF65-F5344CB8AC3E}">
        <p14:creationId xmlns:p14="http://schemas.microsoft.com/office/powerpoint/2010/main" val="340619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Trdina: Razodetje (1888)</a:t>
            </a:r>
            <a:endParaRPr lang="sl-SI" dirty="0"/>
          </a:p>
        </p:txBody>
      </p:sp>
      <p:sp>
        <p:nvSpPr>
          <p:cNvPr id="3" name="Označba mesta vsebine 2"/>
          <p:cNvSpPr>
            <a:spLocks noGrp="1"/>
          </p:cNvSpPr>
          <p:nvPr>
            <p:ph idx="1"/>
          </p:nvPr>
        </p:nvSpPr>
        <p:spPr>
          <a:xfrm>
            <a:off x="838200" y="2454876"/>
            <a:ext cx="6888892" cy="4209535"/>
          </a:xfrm>
        </p:spPr>
        <p:txBody>
          <a:bodyPr>
            <a:normAutofit/>
          </a:bodyPr>
          <a:lstStyle/>
          <a:p>
            <a:pPr marL="0" indent="0">
              <a:buNone/>
            </a:pPr>
            <a:r>
              <a:rPr lang="sl-SI" sz="3200" dirty="0" smtClean="0"/>
              <a:t>Prihodnost je v znamenju »razvoja </a:t>
            </a:r>
            <a:r>
              <a:rPr lang="sl-SI" sz="3200" dirty="0"/>
              <a:t>in </a:t>
            </a:r>
            <a:r>
              <a:rPr lang="sl-SI" sz="3200" dirty="0" smtClean="0"/>
              <a:t>podviga </a:t>
            </a:r>
            <a:r>
              <a:rPr lang="sl-SI" sz="3200" dirty="0"/>
              <a:t>najčistejšega narodnega življenja in izobraženja«. Potem ko so pred 300 leti po večletni krvavi vojni premagali nadute Nemce, je »[n]a svetu zavladala obča pravica in z njo se je doselil na zemljo stalen mir, ki ugaja in koristi vsakemu narodu«. </a:t>
            </a: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229" y="190984"/>
            <a:ext cx="4090771" cy="6718374"/>
          </a:xfrm>
          <a:prstGeom prst="rect">
            <a:avLst/>
          </a:prstGeom>
        </p:spPr>
      </p:pic>
    </p:spTree>
    <p:extLst>
      <p:ext uri="{BB962C8B-B14F-4D97-AF65-F5344CB8AC3E}">
        <p14:creationId xmlns:p14="http://schemas.microsoft.com/office/powerpoint/2010/main" val="41883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Tavčar: 4000 (1891)</a:t>
            </a:r>
            <a:endParaRPr lang="sl-SI" dirty="0"/>
          </a:p>
        </p:txBody>
      </p:sp>
      <p:sp>
        <p:nvSpPr>
          <p:cNvPr id="3" name="Označba mesta vsebine 2"/>
          <p:cNvSpPr>
            <a:spLocks noGrp="1"/>
          </p:cNvSpPr>
          <p:nvPr>
            <p:ph idx="1"/>
          </p:nvPr>
        </p:nvSpPr>
        <p:spPr>
          <a:xfrm>
            <a:off x="838200" y="1820562"/>
            <a:ext cx="6748849" cy="4860324"/>
          </a:xfrm>
        </p:spPr>
        <p:txBody>
          <a:bodyPr/>
          <a:lstStyle/>
          <a:p>
            <a:pPr marL="0" indent="0">
              <a:buNone/>
            </a:pPr>
            <a:r>
              <a:rPr lang="sl-SI" dirty="0"/>
              <a:t>Ženskam sta zapovedana molk in </a:t>
            </a:r>
            <a:r>
              <a:rPr lang="sl-SI" dirty="0" smtClean="0"/>
              <a:t>pokorščina … žensko </a:t>
            </a:r>
            <a:r>
              <a:rPr lang="sl-SI" dirty="0"/>
              <a:t>vstajo so pred leti zatrli s silo. Vse državne inštitucije (vojska, policija, sodstvo, univerza) so v rokah </a:t>
            </a:r>
            <a:r>
              <a:rPr lang="sl-SI" dirty="0" err="1" smtClean="0"/>
              <a:t>klera</a:t>
            </a:r>
            <a:r>
              <a:rPr lang="sl-SI" dirty="0" smtClean="0"/>
              <a:t>.</a:t>
            </a:r>
          </a:p>
          <a:p>
            <a:pPr marL="0" indent="0">
              <a:buNone/>
            </a:pPr>
            <a:endParaRPr lang="sl-SI" dirty="0" smtClean="0"/>
          </a:p>
          <a:p>
            <a:pPr marL="0" indent="0">
              <a:buNone/>
            </a:pPr>
            <a:r>
              <a:rPr lang="sl-SI" dirty="0" smtClean="0"/>
              <a:t>Tavčar </a:t>
            </a:r>
            <a:r>
              <a:rPr lang="sl-SI" dirty="0"/>
              <a:t>je končal povest podobno kot pred njim Mahnič, tj. z razpadom družbene ureditve. Mahnič je kazal, kako v družbeni razkroj vodi liberalizem, Tavčar pa, kako v družbeni razkroj vodi klerikalizem.</a:t>
            </a: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582" y="106392"/>
            <a:ext cx="4176122" cy="6645216"/>
          </a:xfrm>
          <a:prstGeom prst="rect">
            <a:avLst/>
          </a:prstGeom>
        </p:spPr>
      </p:pic>
    </p:spTree>
    <p:extLst>
      <p:ext uri="{BB962C8B-B14F-4D97-AF65-F5344CB8AC3E}">
        <p14:creationId xmlns:p14="http://schemas.microsoft.com/office/powerpoint/2010/main" val="72643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Mencinger: Abadon (1893)</a:t>
            </a:r>
            <a:endParaRPr lang="sl-SI" dirty="0"/>
          </a:p>
        </p:txBody>
      </p:sp>
      <p:sp>
        <p:nvSpPr>
          <p:cNvPr id="3" name="Označba mesta vsebine 2"/>
          <p:cNvSpPr>
            <a:spLocks noGrp="1"/>
          </p:cNvSpPr>
          <p:nvPr>
            <p:ph idx="1"/>
          </p:nvPr>
        </p:nvSpPr>
        <p:spPr>
          <a:xfrm>
            <a:off x="838200" y="2075935"/>
            <a:ext cx="6790038" cy="4464908"/>
          </a:xfrm>
        </p:spPr>
        <p:txBody>
          <a:bodyPr>
            <a:normAutofit fontScale="92500" lnSpcReduction="20000"/>
          </a:bodyPr>
          <a:lstStyle/>
          <a:p>
            <a:pPr marL="0" indent="0">
              <a:buNone/>
            </a:pPr>
            <a:r>
              <a:rPr lang="sl-SI" dirty="0"/>
              <a:t>Slovenci so zaradi medsebojne politične sprtosti </a:t>
            </a:r>
            <a:r>
              <a:rPr lang="sl-SI" dirty="0" smtClean="0"/>
              <a:t>(»desničarji/levičarji</a:t>
            </a:r>
            <a:r>
              <a:rPr lang="sl-SI" dirty="0"/>
              <a:t>, </a:t>
            </a:r>
            <a:r>
              <a:rPr lang="sl-SI" dirty="0" smtClean="0"/>
              <a:t>črnjaki/rdečkarji</a:t>
            </a:r>
            <a:r>
              <a:rPr lang="sl-SI" dirty="0"/>
              <a:t>, </a:t>
            </a:r>
            <a:r>
              <a:rPr lang="sl-SI" dirty="0" smtClean="0"/>
              <a:t>klerikalci/liberalci</a:t>
            </a:r>
            <a:r>
              <a:rPr lang="sl-SI" dirty="0"/>
              <a:t>«</a:t>
            </a:r>
            <a:r>
              <a:rPr lang="sl-SI" dirty="0" smtClean="0"/>
              <a:t>) </a:t>
            </a:r>
            <a:r>
              <a:rPr lang="sl-SI" dirty="0"/>
              <a:t>izumrli v 22. stoletju, potem ko se niso mogli zediniti o novem črkopisu, ki je med drugim »odpravil vršičke na c, s, z«. Najprej so jim slovenščino prepovedali Nemci, po zavzetju Evrope pa so jo izkoreninili Azijati. Zadnja Slovenca končata kot Kajn in Abel, bratomor se zgodi na vrhu Triglava. Izgubo slovenstva blaži, da so enako končali tudi večji narodi, npr. Rusi, čeprav so »popustili cirilico, </a:t>
            </a:r>
            <a:r>
              <a:rPr lang="sl-SI" dirty="0" err="1"/>
              <a:t>vzprejemši</a:t>
            </a:r>
            <a:r>
              <a:rPr lang="sl-SI" dirty="0"/>
              <a:t> </a:t>
            </a:r>
            <a:r>
              <a:rPr lang="sl-SI" dirty="0" err="1"/>
              <a:t>občesvetovno</a:t>
            </a:r>
            <a:r>
              <a:rPr lang="sl-SI" dirty="0"/>
              <a:t> latinico, in […] se malone vsi </a:t>
            </a:r>
            <a:r>
              <a:rPr lang="sl-SI" dirty="0" err="1"/>
              <a:t>pokatoličanili</a:t>
            </a:r>
            <a:r>
              <a:rPr lang="sl-SI" dirty="0"/>
              <a:t> na veliko nejevoljo Nemcev in Angležev, Poljakov in </a:t>
            </a:r>
            <a:r>
              <a:rPr lang="sl-SI" dirty="0" err="1"/>
              <a:t>Madjarov</a:t>
            </a:r>
            <a:r>
              <a:rPr lang="sl-SI" dirty="0"/>
              <a:t>«.</a:t>
            </a: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9202" y="82378"/>
            <a:ext cx="4113640" cy="6858000"/>
          </a:xfrm>
          <a:prstGeom prst="rect">
            <a:avLst/>
          </a:prstGeom>
        </p:spPr>
      </p:pic>
    </p:spTree>
    <p:extLst>
      <p:ext uri="{BB962C8B-B14F-4D97-AF65-F5344CB8AC3E}">
        <p14:creationId xmlns:p14="http://schemas.microsoft.com/office/powerpoint/2010/main" val="111761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Lastnosti prvih slovenskih utopij in </a:t>
            </a:r>
            <a:r>
              <a:rPr lang="sl-SI" dirty="0" err="1" smtClean="0"/>
              <a:t>antiutopij</a:t>
            </a:r>
            <a:endParaRPr lang="sl-SI" dirty="0"/>
          </a:p>
        </p:txBody>
      </p:sp>
      <p:sp>
        <p:nvSpPr>
          <p:cNvPr id="3" name="Označba mesta vsebine 2"/>
          <p:cNvSpPr>
            <a:spLocks noGrp="1"/>
          </p:cNvSpPr>
          <p:nvPr>
            <p:ph idx="1"/>
          </p:nvPr>
        </p:nvSpPr>
        <p:spPr/>
        <p:txBody>
          <a:bodyPr>
            <a:normAutofit fontScale="92500" lnSpcReduction="20000"/>
          </a:bodyPr>
          <a:lstStyle/>
          <a:p>
            <a:r>
              <a:rPr lang="sl-SI" dirty="0" smtClean="0"/>
              <a:t>Nastajale </a:t>
            </a:r>
            <a:r>
              <a:rPr lang="sl-SI" dirty="0"/>
              <a:t>so v medsebojni polemiki na temo lepše prihodnosti. </a:t>
            </a:r>
            <a:endParaRPr lang="sl-SI" dirty="0" smtClean="0"/>
          </a:p>
          <a:p>
            <a:r>
              <a:rPr lang="sl-SI" dirty="0" smtClean="0"/>
              <a:t>Dominirali </a:t>
            </a:r>
            <a:r>
              <a:rPr lang="sl-SI" dirty="0"/>
              <a:t>so liberalski pisatelji, prevladovale so žalostne predstave prihodnosti. </a:t>
            </a:r>
            <a:endParaRPr lang="sl-SI" dirty="0" smtClean="0"/>
          </a:p>
          <a:p>
            <a:r>
              <a:rPr lang="sl-SI" dirty="0" smtClean="0"/>
              <a:t>Domače </a:t>
            </a:r>
            <a:r>
              <a:rPr lang="sl-SI" dirty="0"/>
              <a:t>futurologe je v prvi vrsti zanimala prihodnost Slovencev.  </a:t>
            </a:r>
            <a:endParaRPr lang="sl-SI" dirty="0" smtClean="0"/>
          </a:p>
          <a:p>
            <a:r>
              <a:rPr lang="sl-SI" dirty="0" smtClean="0"/>
              <a:t>Glavne </a:t>
            </a:r>
            <a:r>
              <a:rPr lang="sl-SI" dirty="0"/>
              <a:t>atribute slovenstva (slovenščino, slovensko šolo in slovensko književnost/gledališče) so dojemali pretežno kot utopične, torej težko uresničljive. </a:t>
            </a:r>
            <a:endParaRPr lang="sl-SI" dirty="0" smtClean="0"/>
          </a:p>
          <a:p>
            <a:r>
              <a:rPr lang="sl-SI" dirty="0" smtClean="0"/>
              <a:t>Še </a:t>
            </a:r>
            <a:r>
              <a:rPr lang="sl-SI" dirty="0"/>
              <a:t>manj zaupanja so gojili do globalnih socialnih načrtov. Za razliko od današnje slepe zaverovanosti v vse evropsko so bili Evropi, zlasti njenemu nemškemu delu, nenaklonjeni.  </a:t>
            </a:r>
            <a:endParaRPr lang="sl-SI" dirty="0" smtClean="0"/>
          </a:p>
          <a:p>
            <a:r>
              <a:rPr lang="sl-SI" dirty="0" smtClean="0"/>
              <a:t>Kljub </a:t>
            </a:r>
            <a:r>
              <a:rPr lang="sl-SI" dirty="0"/>
              <a:t>splošni navadi objavljanja za kraticami in psevdonimi v 19. stoletju zna biti pomenljivo, da se je pod svoj spis s pravim imenom podpisal samo Janez </a:t>
            </a:r>
            <a:r>
              <a:rPr lang="sl-SI" dirty="0" smtClean="0"/>
              <a:t>Trdina.</a:t>
            </a:r>
            <a:endParaRPr lang="sl-SI" dirty="0"/>
          </a:p>
        </p:txBody>
      </p:sp>
    </p:spTree>
    <p:extLst>
      <p:ext uri="{BB962C8B-B14F-4D97-AF65-F5344CB8AC3E}">
        <p14:creationId xmlns:p14="http://schemas.microsoft.com/office/powerpoint/2010/main" val="221760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650" y="155502"/>
            <a:ext cx="7919390" cy="2798307"/>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650" y="3072056"/>
            <a:ext cx="5468586" cy="3785944"/>
          </a:xfrm>
          <a:prstGeom prst="rect">
            <a:avLst/>
          </a:prstGeom>
        </p:spPr>
      </p:pic>
      <p:sp>
        <p:nvSpPr>
          <p:cNvPr id="6" name="Pravokotnik 5"/>
          <p:cNvSpPr/>
          <p:nvPr/>
        </p:nvSpPr>
        <p:spPr>
          <a:xfrm>
            <a:off x="8946684" y="1423771"/>
            <a:ext cx="1873975" cy="369332"/>
          </a:xfrm>
          <a:prstGeom prst="rect">
            <a:avLst/>
          </a:prstGeom>
        </p:spPr>
        <p:txBody>
          <a:bodyPr wrap="none">
            <a:spAutoFit/>
          </a:bodyPr>
          <a:lstStyle/>
          <a:p>
            <a:r>
              <a:rPr lang="sl-SI" dirty="0"/>
              <a:t>»Krasni novi svet«</a:t>
            </a:r>
          </a:p>
        </p:txBody>
      </p:sp>
      <p:pic>
        <p:nvPicPr>
          <p:cNvPr id="7" name="Slik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1815" y="3072056"/>
            <a:ext cx="5659511" cy="3785944"/>
          </a:xfrm>
          <a:prstGeom prst="rect">
            <a:avLst/>
          </a:prstGeom>
        </p:spPr>
      </p:pic>
    </p:spTree>
    <p:extLst>
      <p:ext uri="{BB962C8B-B14F-4D97-AF65-F5344CB8AC3E}">
        <p14:creationId xmlns:p14="http://schemas.microsoft.com/office/powerpoint/2010/main" val="216783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814" y="4130665"/>
            <a:ext cx="3522595" cy="2640987"/>
          </a:xfrm>
          <a:prstGeom prst="rect">
            <a:avLst/>
          </a:prstGeom>
        </p:spPr>
      </p:pic>
      <p:sp>
        <p:nvSpPr>
          <p:cNvPr id="6" name="Pravokotnik 5"/>
          <p:cNvSpPr/>
          <p:nvPr/>
        </p:nvSpPr>
        <p:spPr>
          <a:xfrm>
            <a:off x="8821292" y="5933758"/>
            <a:ext cx="2532809" cy="369332"/>
          </a:xfrm>
          <a:prstGeom prst="rect">
            <a:avLst/>
          </a:prstGeom>
        </p:spPr>
        <p:txBody>
          <a:bodyPr wrap="none">
            <a:spAutoFit/>
          </a:bodyPr>
          <a:lstStyle/>
          <a:p>
            <a:r>
              <a:rPr lang="pl-PL" dirty="0" smtClean="0"/>
              <a:t>Prihodnost je kataklizma</a:t>
            </a:r>
            <a:endParaRPr lang="pl-PL" dirty="0"/>
          </a:p>
        </p:txBody>
      </p:sp>
      <p:pic>
        <p:nvPicPr>
          <p:cNvPr id="8" name="Označba mesta vsebine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814" y="122648"/>
            <a:ext cx="5082853" cy="3806801"/>
          </a:xfrm>
          <a:prstGeom prst="rect">
            <a:avLst/>
          </a:prstGeom>
        </p:spPr>
      </p:pic>
      <p:pic>
        <p:nvPicPr>
          <p:cNvPr id="9" name="Slik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3490" y="127643"/>
            <a:ext cx="7739805" cy="5531752"/>
          </a:xfrm>
          <a:prstGeom prst="rect">
            <a:avLst/>
          </a:prstGeom>
        </p:spPr>
      </p:pic>
    </p:spTree>
    <p:extLst>
      <p:ext uri="{BB962C8B-B14F-4D97-AF65-F5344CB8AC3E}">
        <p14:creationId xmlns:p14="http://schemas.microsoft.com/office/powerpoint/2010/main" val="314232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Vedno zadrega z imeni</a:t>
            </a:r>
            <a:endParaRPr lang="sl-SI" dirty="0"/>
          </a:p>
        </p:txBody>
      </p:sp>
      <p:sp>
        <p:nvSpPr>
          <p:cNvPr id="3" name="Označba mesta vsebine 2"/>
          <p:cNvSpPr>
            <a:spLocks noGrp="1"/>
          </p:cNvSpPr>
          <p:nvPr>
            <p:ph idx="1"/>
          </p:nvPr>
        </p:nvSpPr>
        <p:spPr>
          <a:xfrm>
            <a:off x="681681" y="2212804"/>
            <a:ext cx="10515600" cy="4351338"/>
          </a:xfrm>
        </p:spPr>
        <p:txBody>
          <a:bodyPr/>
          <a:lstStyle/>
          <a:p>
            <a:r>
              <a:rPr lang="sl-SI" dirty="0" smtClean="0"/>
              <a:t>Utopija, </a:t>
            </a:r>
            <a:r>
              <a:rPr lang="sl-SI" dirty="0" err="1" smtClean="0"/>
              <a:t>eu-topija</a:t>
            </a:r>
            <a:endParaRPr lang="sl-SI" dirty="0" smtClean="0"/>
          </a:p>
          <a:p>
            <a:r>
              <a:rPr lang="sl-SI" dirty="0" err="1" smtClean="0"/>
              <a:t>Distopija</a:t>
            </a:r>
            <a:r>
              <a:rPr lang="sl-SI" dirty="0" smtClean="0"/>
              <a:t>, </a:t>
            </a:r>
            <a:r>
              <a:rPr lang="sl-SI" dirty="0" err="1" smtClean="0"/>
              <a:t>antiutopija</a:t>
            </a:r>
            <a:endParaRPr lang="sl-SI" dirty="0" smtClean="0"/>
          </a:p>
          <a:p>
            <a:r>
              <a:rPr lang="sl-SI" dirty="0" err="1" smtClean="0"/>
              <a:t>Kakotopija</a:t>
            </a:r>
            <a:r>
              <a:rPr lang="sl-SI" dirty="0"/>
              <a:t>, </a:t>
            </a:r>
            <a:r>
              <a:rPr lang="sl-SI" dirty="0" smtClean="0"/>
              <a:t>ZF, SF, fantazijska </a:t>
            </a:r>
            <a:r>
              <a:rPr lang="sl-SI" dirty="0"/>
              <a:t>literatura, bajka, satira, utopična satira, SF, špekulativna fikcija, </a:t>
            </a:r>
            <a:r>
              <a:rPr lang="sl-SI" dirty="0" err="1"/>
              <a:t>anticipacijska</a:t>
            </a:r>
            <a:r>
              <a:rPr lang="sl-SI" dirty="0"/>
              <a:t> literatura, planetarni </a:t>
            </a:r>
            <a:r>
              <a:rPr lang="sl-SI" dirty="0" smtClean="0"/>
              <a:t>roman …</a:t>
            </a:r>
          </a:p>
          <a:p>
            <a:endParaRPr lang="sl-SI" dirty="0"/>
          </a:p>
          <a:p>
            <a:r>
              <a:rPr lang="sl-SI" dirty="0" smtClean="0"/>
              <a:t>V slovenskih besedilih</a:t>
            </a:r>
            <a:r>
              <a:rPr lang="sl-SI" dirty="0"/>
              <a:t>, ki jih </a:t>
            </a:r>
            <a:r>
              <a:rPr lang="sl-SI" dirty="0" smtClean="0"/>
              <a:t>imamo za utopijo, </a:t>
            </a:r>
            <a:r>
              <a:rPr lang="sl-SI" dirty="0"/>
              <a:t>besede utopija sploh ni, namesto nje </a:t>
            </a:r>
            <a:r>
              <a:rPr lang="sl-SI" dirty="0" smtClean="0"/>
              <a:t>izraza </a:t>
            </a:r>
            <a:r>
              <a:rPr lang="sl-SI" dirty="0"/>
              <a:t>deveta dežela  in Indija Ko(</a:t>
            </a:r>
            <a:r>
              <a:rPr lang="sl-SI" dirty="0" err="1"/>
              <a:t>ro</a:t>
            </a:r>
            <a:r>
              <a:rPr lang="sl-SI" dirty="0"/>
              <a:t>)</a:t>
            </a:r>
            <a:r>
              <a:rPr lang="sl-SI" dirty="0" err="1"/>
              <a:t>mandija</a:t>
            </a:r>
            <a:r>
              <a:rPr lang="sl-SI" dirty="0"/>
              <a:t>. </a:t>
            </a:r>
          </a:p>
        </p:txBody>
      </p:sp>
    </p:spTree>
    <p:extLst>
      <p:ext uri="{BB962C8B-B14F-4D97-AF65-F5344CB8AC3E}">
        <p14:creationId xmlns:p14="http://schemas.microsoft.com/office/powerpoint/2010/main" val="250128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Prvih 20 let socialne sanjarije</a:t>
            </a:r>
            <a:endParaRPr lang="sl-SI" dirty="0"/>
          </a:p>
        </p:txBody>
      </p:sp>
      <p:sp>
        <p:nvSpPr>
          <p:cNvPr id="3" name="Označba mesta vsebine 2"/>
          <p:cNvSpPr>
            <a:spLocks noGrp="1"/>
          </p:cNvSpPr>
          <p:nvPr>
            <p:ph idx="1"/>
          </p:nvPr>
        </p:nvSpPr>
        <p:spPr>
          <a:xfrm>
            <a:off x="642257" y="2376131"/>
            <a:ext cx="10515600" cy="4351338"/>
          </a:xfrm>
        </p:spPr>
        <p:txBody>
          <a:bodyPr/>
          <a:lstStyle/>
          <a:p>
            <a:r>
              <a:rPr lang="sl-SI" i="1" dirty="0" smtClean="0"/>
              <a:t>Dijak v luni </a:t>
            </a:r>
            <a:r>
              <a:rPr lang="sl-SI" dirty="0" smtClean="0"/>
              <a:t>Andreja Volkarja (1871)</a:t>
            </a:r>
          </a:p>
          <a:p>
            <a:r>
              <a:rPr lang="sl-SI" dirty="0" smtClean="0"/>
              <a:t>Stritarjev kratka pripoved Deveta dežela (</a:t>
            </a:r>
            <a:r>
              <a:rPr lang="sl-SI" i="1" dirty="0" smtClean="0"/>
              <a:t>Zvon</a:t>
            </a:r>
            <a:r>
              <a:rPr lang="sl-SI" dirty="0" smtClean="0"/>
              <a:t> 1878)</a:t>
            </a:r>
          </a:p>
          <a:p>
            <a:r>
              <a:rPr lang="sl-SI" dirty="0" smtClean="0"/>
              <a:t>pisemska pripoved Antona Mahniča Indija </a:t>
            </a:r>
            <a:r>
              <a:rPr lang="sl-SI" dirty="0" err="1" smtClean="0"/>
              <a:t>Komandija</a:t>
            </a:r>
            <a:r>
              <a:rPr lang="sl-SI" dirty="0" smtClean="0"/>
              <a:t> (</a:t>
            </a:r>
            <a:r>
              <a:rPr lang="sl-SI" i="1" dirty="0" smtClean="0"/>
              <a:t>Slovenec</a:t>
            </a:r>
            <a:r>
              <a:rPr lang="sl-SI" dirty="0" smtClean="0"/>
              <a:t> 1884)</a:t>
            </a:r>
          </a:p>
          <a:p>
            <a:r>
              <a:rPr lang="sl-SI" dirty="0" smtClean="0"/>
              <a:t>zelo kratko Trdinovo Razodetje (LZ 1888)</a:t>
            </a:r>
          </a:p>
          <a:p>
            <a:r>
              <a:rPr lang="sl-SI" dirty="0" smtClean="0"/>
              <a:t>»času primerna povest iz prihodnjih dob« </a:t>
            </a:r>
            <a:r>
              <a:rPr lang="sl-SI" i="1" dirty="0" smtClean="0"/>
              <a:t>4000</a:t>
            </a:r>
            <a:r>
              <a:rPr lang="sl-SI" dirty="0" smtClean="0"/>
              <a:t> Ivana Tavčarja (1891) </a:t>
            </a:r>
          </a:p>
          <a:p>
            <a:r>
              <a:rPr lang="sl-SI" dirty="0" smtClean="0"/>
              <a:t>Janeza Mencingerja »bajka za starce« Abadon (LZ 1893)</a:t>
            </a:r>
            <a:endParaRPr lang="sl-SI" dirty="0"/>
          </a:p>
        </p:txBody>
      </p:sp>
    </p:spTree>
    <p:extLst>
      <p:ext uri="{BB962C8B-B14F-4D97-AF65-F5344CB8AC3E}">
        <p14:creationId xmlns:p14="http://schemas.microsoft.com/office/powerpoint/2010/main" val="205229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Volkar: Dijak v luni (1871)</a:t>
            </a:r>
            <a:endParaRPr lang="sl-SI" dirty="0"/>
          </a:p>
        </p:txBody>
      </p:sp>
      <p:sp>
        <p:nvSpPr>
          <p:cNvPr id="3" name="Označba mesta vsebine 2"/>
          <p:cNvSpPr>
            <a:spLocks noGrp="1"/>
          </p:cNvSpPr>
          <p:nvPr>
            <p:ph idx="1"/>
          </p:nvPr>
        </p:nvSpPr>
        <p:spPr>
          <a:xfrm>
            <a:off x="607540" y="2731788"/>
            <a:ext cx="6032157" cy="3866720"/>
          </a:xfrm>
        </p:spPr>
        <p:txBody>
          <a:bodyPr>
            <a:normAutofit/>
          </a:bodyPr>
          <a:lstStyle/>
          <a:p>
            <a:pPr marL="0" indent="0">
              <a:buNone/>
            </a:pPr>
            <a:r>
              <a:rPr lang="sl-SI" dirty="0"/>
              <a:t>Stvar je sicer vse kritike nevredna; ako smo toliko omenili o njej, zgodilo se je, ker obžalujemo, da se je te »knjige« mnogo </a:t>
            </a:r>
            <a:r>
              <a:rPr lang="sl-SI" dirty="0" err="1"/>
              <a:t>razhavziralo</a:t>
            </a:r>
            <a:r>
              <a:rPr lang="sl-SI" dirty="0"/>
              <a:t> med učečo se mladino, </a:t>
            </a:r>
            <a:r>
              <a:rPr lang="sl-SI" dirty="0" err="1"/>
              <a:t>kteri</a:t>
            </a:r>
            <a:r>
              <a:rPr lang="sl-SI" dirty="0"/>
              <a:t> se tako, ako takega mačka v žaklji kupi, po eni strani veselje do slovenske knjige jemlje, po drugi pa zdravi okus kvari. </a:t>
            </a:r>
            <a:r>
              <a:rPr lang="sl-SI" dirty="0" smtClean="0"/>
              <a:t>(Jurčič v SN </a:t>
            </a:r>
            <a:r>
              <a:rPr lang="sl-SI" dirty="0"/>
              <a:t>10. febr. 1872)</a:t>
            </a: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6324" y="117677"/>
            <a:ext cx="4962574" cy="6639119"/>
          </a:xfrm>
          <a:prstGeom prst="rect">
            <a:avLst/>
          </a:prstGeom>
        </p:spPr>
      </p:pic>
    </p:spTree>
    <p:extLst>
      <p:ext uri="{BB962C8B-B14F-4D97-AF65-F5344CB8AC3E}">
        <p14:creationId xmlns:p14="http://schemas.microsoft.com/office/powerpoint/2010/main" val="413464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Stritar: Deveta dežela (1878)</a:t>
            </a:r>
            <a:endParaRPr lang="sl-SI" dirty="0"/>
          </a:p>
        </p:txBody>
      </p:sp>
      <p:sp>
        <p:nvSpPr>
          <p:cNvPr id="3" name="Označba mesta vsebine 2"/>
          <p:cNvSpPr>
            <a:spLocks noGrp="1"/>
          </p:cNvSpPr>
          <p:nvPr>
            <p:ph idx="1"/>
          </p:nvPr>
        </p:nvSpPr>
        <p:spPr>
          <a:xfrm>
            <a:off x="838200" y="1771135"/>
            <a:ext cx="6435811" cy="4860324"/>
          </a:xfrm>
        </p:spPr>
        <p:txBody>
          <a:bodyPr>
            <a:normAutofit fontScale="62500" lnSpcReduction="20000"/>
          </a:bodyPr>
          <a:lstStyle/>
          <a:p>
            <a:pPr marL="0" indent="0">
              <a:buNone/>
            </a:pPr>
            <a:r>
              <a:rPr lang="sl-SI" dirty="0" smtClean="0"/>
              <a:t>»[</a:t>
            </a:r>
            <a:r>
              <a:rPr lang="sl-SI" dirty="0"/>
              <a:t>K]aj je pa še </a:t>
            </a:r>
            <a:r>
              <a:rPr lang="sl-SI" dirty="0" err="1"/>
              <a:t>druzega</a:t>
            </a:r>
            <a:r>
              <a:rPr lang="sl-SI" dirty="0"/>
              <a:t>, razen naše dežele na zemlji, zato se ne ménimo. Mi živimo záse, kakor da bi bili sami na svetu, zadovoljni smo s tem, kar imamo; vse drugo nas čisto nič ne </a:t>
            </a:r>
            <a:r>
              <a:rPr lang="sl-SI" dirty="0" err="1"/>
              <a:t>skerbi</a:t>
            </a:r>
            <a:r>
              <a:rPr lang="sl-SI" dirty="0"/>
              <a:t>.« </a:t>
            </a:r>
          </a:p>
          <a:p>
            <a:pPr marL="0" indent="0">
              <a:buNone/>
            </a:pPr>
            <a:endParaRPr lang="sl-SI" dirty="0"/>
          </a:p>
          <a:p>
            <a:pPr marL="0" indent="0">
              <a:buNone/>
            </a:pPr>
            <a:r>
              <a:rPr lang="sl-SI" dirty="0" smtClean="0"/>
              <a:t>»</a:t>
            </a:r>
            <a:r>
              <a:rPr lang="sl-SI" dirty="0" err="1"/>
              <a:t>Devetodeželjanom</a:t>
            </a:r>
            <a:r>
              <a:rPr lang="sl-SI" dirty="0"/>
              <a:t> [je] Evropa nekaj takega, kakor je nam deveta dežela. V basnih, pripovedkah in pregovorih jo </a:t>
            </a:r>
            <a:r>
              <a:rPr lang="sl-SI" dirty="0" err="1"/>
              <a:t>jemljó</a:t>
            </a:r>
            <a:r>
              <a:rPr lang="sl-SI" dirty="0"/>
              <a:t> v misel; vendar ne tako, kakor mi deveto deželo; za strašilo jo imajo otrokom!«</a:t>
            </a:r>
          </a:p>
          <a:p>
            <a:pPr marL="0" indent="0">
              <a:buNone/>
            </a:pPr>
            <a:endParaRPr lang="sl-SI" dirty="0"/>
          </a:p>
          <a:p>
            <a:pPr marL="0" indent="0">
              <a:buNone/>
            </a:pPr>
            <a:r>
              <a:rPr lang="sl-SI" dirty="0" smtClean="0"/>
              <a:t>»[M]i </a:t>
            </a:r>
            <a:r>
              <a:rPr lang="sl-SI" dirty="0"/>
              <a:t>se sami </a:t>
            </a:r>
            <a:r>
              <a:rPr lang="sl-SI" dirty="0" smtClean="0"/>
              <a:t>vladamo.«</a:t>
            </a:r>
          </a:p>
          <a:p>
            <a:pPr marL="0" indent="0">
              <a:buNone/>
            </a:pPr>
            <a:endParaRPr lang="sl-SI" dirty="0" smtClean="0"/>
          </a:p>
          <a:p>
            <a:pPr marL="0" indent="0">
              <a:buNone/>
            </a:pPr>
            <a:r>
              <a:rPr lang="sl-SI" dirty="0" smtClean="0"/>
              <a:t>»</a:t>
            </a:r>
            <a:r>
              <a:rPr lang="sl-SI" dirty="0"/>
              <a:t>Tu ni, kakor pri nas, da biva dvojna poštenost, pravica in resnica; druga v življenji, druga na odru. Tu se ne smeši v gledišči, kar je sveto v življenji; tu se ne poveličuje </a:t>
            </a:r>
            <a:r>
              <a:rPr lang="sl-SI" dirty="0" err="1"/>
              <a:t>lahkoživstvo</a:t>
            </a:r>
            <a:r>
              <a:rPr lang="sl-SI" dirty="0"/>
              <a:t>, izprijenost, </a:t>
            </a:r>
            <a:r>
              <a:rPr lang="sl-SI" dirty="0" err="1"/>
              <a:t>prešestovanje</a:t>
            </a:r>
            <a:r>
              <a:rPr lang="sl-SI" dirty="0"/>
              <a:t> in vse napake</a:t>
            </a:r>
            <a:r>
              <a:rPr lang="sl-SI" dirty="0" smtClean="0"/>
              <a:t>.«</a:t>
            </a:r>
          </a:p>
          <a:p>
            <a:pPr marL="0" indent="0">
              <a:buNone/>
            </a:pPr>
            <a:endParaRPr lang="sl-SI" dirty="0"/>
          </a:p>
          <a:p>
            <a:pPr marL="0" indent="0">
              <a:buNone/>
            </a:pPr>
            <a:r>
              <a:rPr lang="sl-SI" dirty="0" smtClean="0"/>
              <a:t>»[Z]akaj </a:t>
            </a:r>
            <a:r>
              <a:rPr lang="sl-SI" dirty="0"/>
              <a:t>bi ne bilo tudi pri nas tako</a:t>
            </a:r>
            <a:r>
              <a:rPr lang="sl-SI" dirty="0" smtClean="0"/>
              <a:t>«?</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9035" y="134153"/>
            <a:ext cx="4413887" cy="6639119"/>
          </a:xfrm>
          <a:prstGeom prst="rect">
            <a:avLst/>
          </a:prstGeom>
        </p:spPr>
      </p:pic>
    </p:spTree>
    <p:extLst>
      <p:ext uri="{BB962C8B-B14F-4D97-AF65-F5344CB8AC3E}">
        <p14:creationId xmlns:p14="http://schemas.microsoft.com/office/powerpoint/2010/main" val="165608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36605"/>
            <a:ext cx="6485238" cy="1254083"/>
          </a:xfrm>
        </p:spPr>
        <p:txBody>
          <a:bodyPr>
            <a:normAutofit/>
          </a:bodyPr>
          <a:lstStyle/>
          <a:p>
            <a:r>
              <a:rPr lang="sl-SI" sz="3600" dirty="0" smtClean="0"/>
              <a:t>Mahnič: Indija </a:t>
            </a:r>
            <a:r>
              <a:rPr lang="sl-SI" sz="3600" dirty="0" err="1" smtClean="0"/>
              <a:t>Komandija</a:t>
            </a:r>
            <a:r>
              <a:rPr lang="sl-SI" sz="3600" dirty="0" smtClean="0"/>
              <a:t> (1884)</a:t>
            </a:r>
            <a:endParaRPr lang="sl-SI" sz="3600" dirty="0"/>
          </a:p>
        </p:txBody>
      </p:sp>
      <p:sp>
        <p:nvSpPr>
          <p:cNvPr id="3" name="Označba mesta vsebine 2"/>
          <p:cNvSpPr>
            <a:spLocks noGrp="1"/>
          </p:cNvSpPr>
          <p:nvPr>
            <p:ph idx="1"/>
          </p:nvPr>
        </p:nvSpPr>
        <p:spPr>
          <a:xfrm>
            <a:off x="838200" y="1911177"/>
            <a:ext cx="6649995" cy="4855970"/>
          </a:xfrm>
        </p:spPr>
        <p:txBody>
          <a:bodyPr>
            <a:normAutofit/>
          </a:bodyPr>
          <a:lstStyle/>
          <a:p>
            <a:pPr marL="0" indent="0">
              <a:buNone/>
            </a:pPr>
            <a:r>
              <a:rPr lang="sl-SI" sz="3200" dirty="0" smtClean="0"/>
              <a:t>»</a:t>
            </a:r>
            <a:r>
              <a:rPr lang="sl-SI" sz="3200" dirty="0"/>
              <a:t>Knjige so za učene, in ti naj si jih kupijo, ne pa da bodo vsi za nje plačevali</a:t>
            </a:r>
            <a:r>
              <a:rPr lang="sl-SI" sz="3200" dirty="0" smtClean="0"/>
              <a:t>.«</a:t>
            </a:r>
          </a:p>
          <a:p>
            <a:pPr marL="0" indent="0">
              <a:buNone/>
            </a:pPr>
            <a:endParaRPr lang="sl-SI" sz="3200" dirty="0" smtClean="0"/>
          </a:p>
          <a:p>
            <a:pPr marL="0" indent="0">
              <a:buNone/>
            </a:pPr>
            <a:r>
              <a:rPr lang="sl-SI" sz="3200" dirty="0"/>
              <a:t>Človeško hrepenenje po pravični družbi ima Mahnič za otroške sanjarije, namesto njih zagovarja obstoječo organizacijo družbe, temelječo na strahovladi.</a:t>
            </a: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7697" y="0"/>
            <a:ext cx="4456562" cy="6767147"/>
          </a:xfrm>
          <a:prstGeom prst="rect">
            <a:avLst/>
          </a:prstGeom>
        </p:spPr>
      </p:pic>
    </p:spTree>
    <p:extLst>
      <p:ext uri="{BB962C8B-B14F-4D97-AF65-F5344CB8AC3E}">
        <p14:creationId xmlns:p14="http://schemas.microsoft.com/office/powerpoint/2010/main" val="193710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inko Smrekar - Indija Koromandija III.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62261" y="74141"/>
            <a:ext cx="9339903" cy="666441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9794789" y="675502"/>
            <a:ext cx="2092411" cy="923330"/>
          </a:xfrm>
          <a:prstGeom prst="rect">
            <a:avLst/>
          </a:prstGeom>
          <a:noFill/>
        </p:spPr>
        <p:txBody>
          <a:bodyPr wrap="square" rtlCol="0">
            <a:spAutoFit/>
          </a:bodyPr>
          <a:lstStyle/>
          <a:p>
            <a:r>
              <a:rPr lang="sl-SI" dirty="0" smtClean="0"/>
              <a:t>Hinko Smrekar: Indija Koromandija </a:t>
            </a:r>
            <a:r>
              <a:rPr lang="sl-SI" smtClean="0"/>
              <a:t>(1919)</a:t>
            </a:r>
            <a:endParaRPr lang="sl-SI" dirty="0"/>
          </a:p>
        </p:txBody>
      </p:sp>
    </p:spTree>
    <p:extLst>
      <p:ext uri="{BB962C8B-B14F-4D97-AF65-F5344CB8AC3E}">
        <p14:creationId xmlns:p14="http://schemas.microsoft.com/office/powerpoint/2010/main" val="78946533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TotalTime>
  <Words>832</Words>
  <Application>Microsoft Office PowerPoint</Application>
  <PresentationFormat>Širokozaslonsko</PresentationFormat>
  <Paragraphs>52</Paragraphs>
  <Slides>13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Calibri Light</vt:lpstr>
      <vt:lpstr>Officeova tema</vt:lpstr>
      <vt:lpstr>O prvih slovenskih literarnih alternativnih svetovih</vt:lpstr>
      <vt:lpstr>PowerPointova predstavitev</vt:lpstr>
      <vt:lpstr>PowerPointova predstavitev</vt:lpstr>
      <vt:lpstr>Vedno zadrega z imeni</vt:lpstr>
      <vt:lpstr>Prvih 20 let socialne sanjarije</vt:lpstr>
      <vt:lpstr>Volkar: Dijak v luni (1871)</vt:lpstr>
      <vt:lpstr>Stritar: Deveta dežela (1878)</vt:lpstr>
      <vt:lpstr>Mahnič: Indija Komandija (1884)</vt:lpstr>
      <vt:lpstr>PowerPointova predstavitev</vt:lpstr>
      <vt:lpstr>Trdina: Razodetje (1888)</vt:lpstr>
      <vt:lpstr>Tavčar: 4000 (1891)</vt:lpstr>
      <vt:lpstr>Mencinger: Abadon (1893)</vt:lpstr>
      <vt:lpstr>Lastnosti prvih slovenskih utopij in antiutopij</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 sistema Windows</dc:creator>
  <cp:lastModifiedBy>Uporabnik sistema Windows</cp:lastModifiedBy>
  <cp:revision>15</cp:revision>
  <dcterms:created xsi:type="dcterms:W3CDTF">2025-04-18T15:32:50Z</dcterms:created>
  <dcterms:modified xsi:type="dcterms:W3CDTF">2025-04-22T06:39:05Z</dcterms:modified>
</cp:coreProperties>
</file>