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71" r:id="rId7"/>
    <p:sldId id="276" r:id="rId8"/>
    <p:sldId id="261" r:id="rId9"/>
    <p:sldId id="274" r:id="rId10"/>
    <p:sldId id="262" r:id="rId11"/>
    <p:sldId id="277" r:id="rId12"/>
    <p:sldId id="275" r:id="rId13"/>
    <p:sldId id="280" r:id="rId14"/>
    <p:sldId id="281" r:id="rId15"/>
    <p:sldId id="282" r:id="rId16"/>
    <p:sldId id="279" r:id="rId17"/>
    <p:sldId id="283" r:id="rId18"/>
    <p:sldId id="278" r:id="rId19"/>
    <p:sldId id="263" r:id="rId20"/>
    <p:sldId id="284" r:id="rId21"/>
    <p:sldId id="285" r:id="rId22"/>
    <p:sldId id="287" r:id="rId23"/>
    <p:sldId id="298" r:id="rId24"/>
    <p:sldId id="288" r:id="rId25"/>
    <p:sldId id="286" r:id="rId26"/>
    <p:sldId id="289" r:id="rId27"/>
    <p:sldId id="264" r:id="rId28"/>
    <p:sldId id="267" r:id="rId29"/>
    <p:sldId id="290" r:id="rId30"/>
    <p:sldId id="291" r:id="rId31"/>
    <p:sldId id="268" r:id="rId32"/>
    <p:sldId id="269" r:id="rId33"/>
    <p:sldId id="292" r:id="rId34"/>
    <p:sldId id="293" r:id="rId35"/>
    <p:sldId id="294" r:id="rId36"/>
    <p:sldId id="265" r:id="rId37"/>
    <p:sldId id="266" r:id="rId38"/>
    <p:sldId id="295" r:id="rId39"/>
    <p:sldId id="296" r:id="rId40"/>
    <p:sldId id="272" r:id="rId41"/>
    <p:sldId id="273" r:id="rId42"/>
    <p:sldId id="297" r:id="rId4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E026D7A3-34B0-4233-8EEA-8658FAD67820}" type="slidenum">
              <a:rPr lang="sl-SI"/>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20B33F13-B774-4B23-A21F-F572D7AFD78C}" type="slidenum">
              <a:rPr lang="sl-SI"/>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E590B45F-A5EC-4E2C-A526-21575A2A6621}" type="slidenum">
              <a:rPr lang="sl-SI"/>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457200" y="1600200"/>
            <a:ext cx="4038600" cy="4525963"/>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4648200" y="1600200"/>
            <a:ext cx="4038600" cy="2185988"/>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4648200" y="3938588"/>
            <a:ext cx="4038600" cy="2187575"/>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datuma 5"/>
          <p:cNvSpPr>
            <a:spLocks noGrp="1"/>
          </p:cNvSpPr>
          <p:nvPr>
            <p:ph type="dt" sz="half" idx="10"/>
          </p:nvPr>
        </p:nvSpPr>
        <p:spPr>
          <a:xfrm>
            <a:off x="457200" y="6245225"/>
            <a:ext cx="2133600" cy="476250"/>
          </a:xfrm>
        </p:spPr>
        <p:txBody>
          <a:bodyPr/>
          <a:lstStyle>
            <a:lvl1pPr>
              <a:defRPr/>
            </a:lvl1pPr>
          </a:lstStyle>
          <a:p>
            <a:endParaRPr lang="sl-SI"/>
          </a:p>
        </p:txBody>
      </p:sp>
      <p:sp>
        <p:nvSpPr>
          <p:cNvPr id="7" name="Ograda noge 6"/>
          <p:cNvSpPr>
            <a:spLocks noGrp="1"/>
          </p:cNvSpPr>
          <p:nvPr>
            <p:ph type="ftr" sz="quarter" idx="11"/>
          </p:nvPr>
        </p:nvSpPr>
        <p:spPr>
          <a:xfrm>
            <a:off x="3124200" y="6245225"/>
            <a:ext cx="2895600" cy="476250"/>
          </a:xfrm>
        </p:spPr>
        <p:txBody>
          <a:bodyPr/>
          <a:lstStyle>
            <a:lvl1pPr>
              <a:defRPr/>
            </a:lvl1pPr>
          </a:lstStyle>
          <a:p>
            <a:endParaRPr lang="sl-SI"/>
          </a:p>
        </p:txBody>
      </p:sp>
      <p:sp>
        <p:nvSpPr>
          <p:cNvPr id="8" name="Ograda številke diapozitiva 7"/>
          <p:cNvSpPr>
            <a:spLocks noGrp="1"/>
          </p:cNvSpPr>
          <p:nvPr>
            <p:ph type="sldNum" sz="quarter" idx="12"/>
          </p:nvPr>
        </p:nvSpPr>
        <p:spPr>
          <a:xfrm>
            <a:off x="6553200" y="6245225"/>
            <a:ext cx="2133600" cy="476250"/>
          </a:xfrm>
        </p:spPr>
        <p:txBody>
          <a:bodyPr/>
          <a:lstStyle>
            <a:lvl1pPr>
              <a:defRPr/>
            </a:lvl1pPr>
          </a:lstStyle>
          <a:p>
            <a:fld id="{508CBF03-E124-475F-99B7-5C7D0404836C}" type="slidenum">
              <a:rPr lang="sl-SI"/>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E2D8BDA3-4C91-4C3B-8E52-71ECF08FB8A8}" type="slidenum">
              <a:rPr lang="sl-SI"/>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endParaRPr lang="sl-SI"/>
          </a:p>
        </p:txBody>
      </p:sp>
      <p:sp>
        <p:nvSpPr>
          <p:cNvPr id="5" name="Ograda noge 4"/>
          <p:cNvSpPr>
            <a:spLocks noGrp="1"/>
          </p:cNvSpPr>
          <p:nvPr>
            <p:ph type="ftr" sz="quarter" idx="11"/>
          </p:nvPr>
        </p:nvSpPr>
        <p:spPr/>
        <p:txBody>
          <a:bodyPr/>
          <a:lstStyle>
            <a:lvl1pPr>
              <a:defRPr/>
            </a:lvl1pPr>
          </a:lstStyle>
          <a:p>
            <a:endParaRPr lang="sl-SI"/>
          </a:p>
        </p:txBody>
      </p:sp>
      <p:sp>
        <p:nvSpPr>
          <p:cNvPr id="6" name="Ograda številke diapozitiva 5"/>
          <p:cNvSpPr>
            <a:spLocks noGrp="1"/>
          </p:cNvSpPr>
          <p:nvPr>
            <p:ph type="sldNum" sz="quarter" idx="12"/>
          </p:nvPr>
        </p:nvSpPr>
        <p:spPr/>
        <p:txBody>
          <a:bodyPr/>
          <a:lstStyle>
            <a:lvl1pPr>
              <a:defRPr/>
            </a:lvl1pPr>
          </a:lstStyle>
          <a:p>
            <a:fld id="{456D0BFA-576F-470A-B100-F828D847C61A}" type="slidenum">
              <a:rPr lang="sl-SI"/>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EDF3AA8F-A542-4492-8513-6794456C47DE}" type="slidenum">
              <a:rPr lang="sl-SI"/>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lvl1pPr>
              <a:defRPr/>
            </a:lvl1pPr>
          </a:lstStyle>
          <a:p>
            <a:endParaRPr lang="sl-SI"/>
          </a:p>
        </p:txBody>
      </p:sp>
      <p:sp>
        <p:nvSpPr>
          <p:cNvPr id="8" name="Ograda noge 7"/>
          <p:cNvSpPr>
            <a:spLocks noGrp="1"/>
          </p:cNvSpPr>
          <p:nvPr>
            <p:ph type="ftr" sz="quarter" idx="11"/>
          </p:nvPr>
        </p:nvSpPr>
        <p:spPr/>
        <p:txBody>
          <a:bodyPr/>
          <a:lstStyle>
            <a:lvl1pPr>
              <a:defRPr/>
            </a:lvl1pPr>
          </a:lstStyle>
          <a:p>
            <a:endParaRPr lang="sl-SI"/>
          </a:p>
        </p:txBody>
      </p:sp>
      <p:sp>
        <p:nvSpPr>
          <p:cNvPr id="9" name="Ograda številke diapozitiva 8"/>
          <p:cNvSpPr>
            <a:spLocks noGrp="1"/>
          </p:cNvSpPr>
          <p:nvPr>
            <p:ph type="sldNum" sz="quarter" idx="12"/>
          </p:nvPr>
        </p:nvSpPr>
        <p:spPr/>
        <p:txBody>
          <a:bodyPr/>
          <a:lstStyle>
            <a:lvl1pPr>
              <a:defRPr/>
            </a:lvl1pPr>
          </a:lstStyle>
          <a:p>
            <a:fld id="{FE955F0E-1653-4E0A-8D42-3AD23717D4B8}" type="slidenum">
              <a:rPr lang="sl-SI"/>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lvl1pPr>
              <a:defRPr/>
            </a:lvl1pPr>
          </a:lstStyle>
          <a:p>
            <a:endParaRPr lang="sl-SI"/>
          </a:p>
        </p:txBody>
      </p:sp>
      <p:sp>
        <p:nvSpPr>
          <p:cNvPr id="4" name="Ograda noge 3"/>
          <p:cNvSpPr>
            <a:spLocks noGrp="1"/>
          </p:cNvSpPr>
          <p:nvPr>
            <p:ph type="ftr" sz="quarter" idx="11"/>
          </p:nvPr>
        </p:nvSpPr>
        <p:spPr/>
        <p:txBody>
          <a:bodyPr/>
          <a:lstStyle>
            <a:lvl1pPr>
              <a:defRPr/>
            </a:lvl1pPr>
          </a:lstStyle>
          <a:p>
            <a:endParaRPr lang="sl-SI"/>
          </a:p>
        </p:txBody>
      </p:sp>
      <p:sp>
        <p:nvSpPr>
          <p:cNvPr id="5" name="Ograda številke diapozitiva 4"/>
          <p:cNvSpPr>
            <a:spLocks noGrp="1"/>
          </p:cNvSpPr>
          <p:nvPr>
            <p:ph type="sldNum" sz="quarter" idx="12"/>
          </p:nvPr>
        </p:nvSpPr>
        <p:spPr/>
        <p:txBody>
          <a:bodyPr/>
          <a:lstStyle>
            <a:lvl1pPr>
              <a:defRPr/>
            </a:lvl1pPr>
          </a:lstStyle>
          <a:p>
            <a:fld id="{47C2DD17-E494-45B0-B566-6CBA6B0384E8}" type="slidenum">
              <a:rPr lang="sl-SI"/>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endParaRPr lang="sl-SI"/>
          </a:p>
        </p:txBody>
      </p:sp>
      <p:sp>
        <p:nvSpPr>
          <p:cNvPr id="3" name="Ograda noge 2"/>
          <p:cNvSpPr>
            <a:spLocks noGrp="1"/>
          </p:cNvSpPr>
          <p:nvPr>
            <p:ph type="ftr" sz="quarter" idx="11"/>
          </p:nvPr>
        </p:nvSpPr>
        <p:spPr/>
        <p:txBody>
          <a:bodyPr/>
          <a:lstStyle>
            <a:lvl1pPr>
              <a:defRPr/>
            </a:lvl1pPr>
          </a:lstStyle>
          <a:p>
            <a:endParaRPr lang="sl-SI"/>
          </a:p>
        </p:txBody>
      </p:sp>
      <p:sp>
        <p:nvSpPr>
          <p:cNvPr id="4" name="Ograda številke diapozitiva 3"/>
          <p:cNvSpPr>
            <a:spLocks noGrp="1"/>
          </p:cNvSpPr>
          <p:nvPr>
            <p:ph type="sldNum" sz="quarter" idx="12"/>
          </p:nvPr>
        </p:nvSpPr>
        <p:spPr/>
        <p:txBody>
          <a:bodyPr/>
          <a:lstStyle>
            <a:lvl1pPr>
              <a:defRPr/>
            </a:lvl1pPr>
          </a:lstStyle>
          <a:p>
            <a:fld id="{1A8BECB6-D68B-4499-944D-B733BE377954}" type="slidenum">
              <a:rPr lang="sl-SI"/>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8B821834-F029-408F-9554-E431740279E0}" type="slidenum">
              <a:rPr lang="sl-SI"/>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lvl1pPr>
              <a:defRPr/>
            </a:lvl1pPr>
          </a:lstStyle>
          <a:p>
            <a:endParaRPr lang="sl-SI"/>
          </a:p>
        </p:txBody>
      </p:sp>
      <p:sp>
        <p:nvSpPr>
          <p:cNvPr id="6" name="Ograda noge 5"/>
          <p:cNvSpPr>
            <a:spLocks noGrp="1"/>
          </p:cNvSpPr>
          <p:nvPr>
            <p:ph type="ftr" sz="quarter" idx="11"/>
          </p:nvPr>
        </p:nvSpPr>
        <p:spPr/>
        <p:txBody>
          <a:bodyPr/>
          <a:lstStyle>
            <a:lvl1pPr>
              <a:defRPr/>
            </a:lvl1pPr>
          </a:lstStyle>
          <a:p>
            <a:endParaRPr lang="sl-SI"/>
          </a:p>
        </p:txBody>
      </p:sp>
      <p:sp>
        <p:nvSpPr>
          <p:cNvPr id="7" name="Ograda številke diapozitiva 6"/>
          <p:cNvSpPr>
            <a:spLocks noGrp="1"/>
          </p:cNvSpPr>
          <p:nvPr>
            <p:ph type="sldNum" sz="quarter" idx="12"/>
          </p:nvPr>
        </p:nvSpPr>
        <p:spPr/>
        <p:txBody>
          <a:bodyPr/>
          <a:lstStyle>
            <a:lvl1pPr>
              <a:defRPr/>
            </a:lvl1pPr>
          </a:lstStyle>
          <a:p>
            <a:fld id="{996B53E4-E4C9-4BFE-BD98-51FEC4794A8B}" type="slidenum">
              <a:rPr lang="sl-SI"/>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sl-S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82924FB-C42E-4226-9E70-1CB69D80BFDE}" type="slidenum">
              <a:rPr lang="sl-SI"/>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lib.si/?URN=URN:NBN:SI:DOC-DZVX26QZ"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wikipedia.org/wiki/Wallenstein" TargetMode="External"/><Relationship Id="rId2" Type="http://schemas.openxmlformats.org/officeDocument/2006/relationships/hyperlink" Target="https://sl.wikipedia.org/wiki/30-letna_vojna" TargetMode="External"/><Relationship Id="rId1" Type="http://schemas.openxmlformats.org/officeDocument/2006/relationships/slideLayout" Target="../slideLayouts/slideLayout2.xml"/><Relationship Id="rId6" Type="http://schemas.openxmlformats.org/officeDocument/2006/relationships/hyperlink" Target="https://sl.wikipedia.org/wiki/Evgen_Savojski" TargetMode="External"/><Relationship Id="rId5" Type="http://schemas.openxmlformats.org/officeDocument/2006/relationships/hyperlink" Target="https://sr.wikipedia.org/sr-el/%D0%A0%D0%B0%D1%82_%D0%B7%D0%B0_%D1%88%D0%BF%D0%B0%D0%BD%D1%81%D0%BA%D0%BE_%D0%BD%D0%B0%D1%81%D0%BB%D0%B5%D1%92%D0%B5" TargetMode="External"/><Relationship Id="rId4" Type="http://schemas.openxmlformats.org/officeDocument/2006/relationships/hyperlink" Target="https://sl.wikipedia.org/wiki/Bitka_pri_Sent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l.wikipedia.org/wiki/Triptih_Agate_Schwarzkobler" TargetMode="External"/><Relationship Id="rId2" Type="http://schemas.openxmlformats.org/officeDocument/2006/relationships/hyperlink" Target="https://sl.wikipedia.org/wiki/%C4%8Crni_Kri%C5%BE_(Hrastove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5830888" cy="1470025"/>
          </a:xfrm>
        </p:spPr>
        <p:txBody>
          <a:bodyPr/>
          <a:lstStyle/>
          <a:p>
            <a:r>
              <a:rPr lang="sl-SI" i="1"/>
              <a:t>Visoška kronika</a:t>
            </a:r>
            <a:endParaRPr lang="sl-SI"/>
          </a:p>
        </p:txBody>
      </p:sp>
      <p:sp>
        <p:nvSpPr>
          <p:cNvPr id="2051" name="Rectangle 3"/>
          <p:cNvSpPr>
            <a:spLocks noGrp="1" noChangeArrowheads="1"/>
          </p:cNvSpPr>
          <p:nvPr>
            <p:ph type="subTitle" idx="1"/>
          </p:nvPr>
        </p:nvSpPr>
        <p:spPr>
          <a:xfrm>
            <a:off x="323850" y="5445125"/>
            <a:ext cx="5688013" cy="889000"/>
          </a:xfrm>
        </p:spPr>
        <p:txBody>
          <a:bodyPr/>
          <a:lstStyle/>
          <a:p>
            <a:pPr>
              <a:lnSpc>
                <a:spcPct val="90000"/>
              </a:lnSpc>
            </a:pPr>
            <a:r>
              <a:rPr lang="sl-SI"/>
              <a:t>Http://lit.ijs.si/visoska.html</a:t>
            </a:r>
            <a:endParaRPr lang="sl-SI" sz="2000"/>
          </a:p>
          <a:p>
            <a:pPr>
              <a:lnSpc>
                <a:spcPct val="90000"/>
              </a:lnSpc>
            </a:pPr>
            <a:r>
              <a:rPr lang="sl-SI" sz="2000"/>
              <a:t>Miran Hladnik</a:t>
            </a:r>
          </a:p>
        </p:txBody>
      </p:sp>
      <p:pic>
        <p:nvPicPr>
          <p:cNvPr id="2053" name="Picture 5"/>
          <p:cNvPicPr>
            <a:picLocks noChangeAspect="1" noChangeArrowheads="1"/>
          </p:cNvPicPr>
          <p:nvPr/>
        </p:nvPicPr>
        <p:blipFill>
          <a:blip r:embed="rId2" cstate="print"/>
          <a:srcRect/>
          <a:stretch>
            <a:fillRect/>
          </a:stretch>
        </p:blipFill>
        <p:spPr bwMode="auto">
          <a:xfrm>
            <a:off x="6516688" y="333375"/>
            <a:ext cx="2430462" cy="61658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sl-SI"/>
              <a:t>O junakih</a:t>
            </a:r>
          </a:p>
        </p:txBody>
      </p:sp>
      <p:sp>
        <p:nvSpPr>
          <p:cNvPr id="8195" name="Rectangle 3"/>
          <p:cNvSpPr>
            <a:spLocks noGrp="1" noChangeArrowheads="1"/>
          </p:cNvSpPr>
          <p:nvPr>
            <p:ph type="body" sz="half" idx="1"/>
          </p:nvPr>
        </p:nvSpPr>
        <p:spPr/>
        <p:txBody>
          <a:bodyPr/>
          <a:lstStyle/>
          <a:p>
            <a:r>
              <a:rPr lang="sl-SI" sz="2800"/>
              <a:t>Izidor</a:t>
            </a:r>
          </a:p>
          <a:p>
            <a:r>
              <a:rPr lang="sl-SI" sz="2800"/>
              <a:t>Jurij (georgos ‘kmet’)</a:t>
            </a:r>
          </a:p>
          <a:p>
            <a:r>
              <a:rPr lang="sl-SI" sz="2800"/>
              <a:t>Polikarp (polys+karpos ‘Grozdan’</a:t>
            </a:r>
          </a:p>
        </p:txBody>
      </p:sp>
      <p:pic>
        <p:nvPicPr>
          <p:cNvPr id="8196" name="Picture 4"/>
          <p:cNvPicPr>
            <a:picLocks noGrp="1" noChangeAspect="1" noChangeArrowheads="1"/>
          </p:cNvPicPr>
          <p:nvPr>
            <p:ph sz="quarter" idx="2"/>
          </p:nvPr>
        </p:nvPicPr>
        <p:blipFill>
          <a:blip r:embed="rId2" cstate="print"/>
          <a:srcRect/>
          <a:stretch>
            <a:fillRect/>
          </a:stretch>
        </p:blipFill>
        <p:spPr>
          <a:xfrm>
            <a:off x="4211638" y="2349500"/>
            <a:ext cx="1636712" cy="2878138"/>
          </a:xfrm>
          <a:noFill/>
          <a:ln/>
        </p:spPr>
      </p:pic>
      <p:pic>
        <p:nvPicPr>
          <p:cNvPr id="8198" name="Picture 6"/>
          <p:cNvPicPr>
            <a:picLocks noGrp="1" noChangeAspect="1" noChangeArrowheads="1"/>
          </p:cNvPicPr>
          <p:nvPr>
            <p:ph sz="quarter" idx="3"/>
          </p:nvPr>
        </p:nvPicPr>
        <p:blipFill>
          <a:blip r:embed="rId3" cstate="print"/>
          <a:srcRect/>
          <a:stretch>
            <a:fillRect/>
          </a:stretch>
        </p:blipFill>
        <p:spPr>
          <a:xfrm>
            <a:off x="6659563" y="620713"/>
            <a:ext cx="1925637" cy="2265362"/>
          </a:xfrm>
          <a:noFill/>
          <a:ln/>
        </p:spPr>
      </p:pic>
      <p:pic>
        <p:nvPicPr>
          <p:cNvPr id="8200" name="Picture 8"/>
          <p:cNvPicPr>
            <a:picLocks noChangeAspect="1" noChangeArrowheads="1"/>
          </p:cNvPicPr>
          <p:nvPr/>
        </p:nvPicPr>
        <p:blipFill>
          <a:blip r:embed="rId4" cstate="print"/>
          <a:srcRect/>
          <a:stretch>
            <a:fillRect/>
          </a:stretch>
        </p:blipFill>
        <p:spPr bwMode="auto">
          <a:xfrm>
            <a:off x="1187450" y="3860800"/>
            <a:ext cx="1905000"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sl-SI"/>
              <a:t>Izidor</a:t>
            </a:r>
          </a:p>
        </p:txBody>
      </p:sp>
      <p:sp>
        <p:nvSpPr>
          <p:cNvPr id="29699" name="Rectangle 3"/>
          <p:cNvSpPr>
            <a:spLocks noGrp="1" noChangeArrowheads="1"/>
          </p:cNvSpPr>
          <p:nvPr>
            <p:ph type="body" idx="1"/>
          </p:nvPr>
        </p:nvSpPr>
        <p:spPr/>
        <p:txBody>
          <a:bodyPr/>
          <a:lstStyle/>
          <a:p>
            <a:r>
              <a:rPr lang="sl-SI"/>
              <a:t>Pripovedovalec Izidor je neprepričljiv, ko govori o svoji notranji preobrazbi, saj ga določata napuh in konformizem (nesvobodnost). &gt; ironična podoba junaka</a:t>
            </a:r>
          </a:p>
          <a:p>
            <a:r>
              <a:rPr lang="sl-SI"/>
              <a:t>Prosvetljeni škof ga razkrinka kot omejenega človeka.</a:t>
            </a:r>
          </a:p>
          <a:p>
            <a:r>
              <a:rPr lang="sl-SI"/>
              <a:t>Marija Mitrović: Izidor je antijunak.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sl-SI"/>
              <a:t>Trije svetniški Izidorji</a:t>
            </a:r>
          </a:p>
        </p:txBody>
      </p:sp>
      <p:sp>
        <p:nvSpPr>
          <p:cNvPr id="27651" name="Rectangle 3"/>
          <p:cNvSpPr>
            <a:spLocks noGrp="1" noChangeArrowheads="1"/>
          </p:cNvSpPr>
          <p:nvPr>
            <p:ph type="body" idx="1"/>
          </p:nvPr>
        </p:nvSpPr>
        <p:spPr/>
        <p:txBody>
          <a:bodyPr/>
          <a:lstStyle/>
          <a:p>
            <a:r>
              <a:rPr lang="sl-SI" dirty="0"/>
              <a:t>Izidor iz Madrida – </a:t>
            </a:r>
            <a:r>
              <a:rPr lang="sl-SI" dirty="0">
                <a:solidFill>
                  <a:srgbClr val="CC3300"/>
                </a:solidFill>
              </a:rPr>
              <a:t>kmet</a:t>
            </a:r>
            <a:r>
              <a:rPr lang="sl-SI" dirty="0"/>
              <a:t>, god 15. maja </a:t>
            </a:r>
          </a:p>
          <a:p>
            <a:r>
              <a:rPr lang="sl-SI" dirty="0"/>
              <a:t>Izidor s </a:t>
            </a:r>
            <a:r>
              <a:rPr lang="sl-SI" dirty="0" err="1"/>
              <a:t>Kiosa</a:t>
            </a:r>
            <a:r>
              <a:rPr lang="sl-SI" dirty="0"/>
              <a:t> – pastir in </a:t>
            </a:r>
            <a:r>
              <a:rPr lang="sl-SI" dirty="0">
                <a:solidFill>
                  <a:srgbClr val="CC3300"/>
                </a:solidFill>
              </a:rPr>
              <a:t>vojak,</a:t>
            </a:r>
            <a:r>
              <a:rPr lang="sl-SI" dirty="0"/>
              <a:t> god 14. maja</a:t>
            </a:r>
          </a:p>
          <a:p>
            <a:r>
              <a:rPr lang="sl-SI" dirty="0"/>
              <a:t>Izidor iz </a:t>
            </a:r>
            <a:r>
              <a:rPr lang="sl-SI" dirty="0" err="1"/>
              <a:t>Sevilje</a:t>
            </a:r>
            <a:r>
              <a:rPr lang="sl-SI" dirty="0"/>
              <a:t> – </a:t>
            </a:r>
            <a:r>
              <a:rPr lang="sl-SI" dirty="0">
                <a:solidFill>
                  <a:srgbClr val="CC3300"/>
                </a:solidFill>
              </a:rPr>
              <a:t>učenjak</a:t>
            </a:r>
            <a:r>
              <a:rPr lang="sl-SI" dirty="0"/>
              <a:t>, god 4. </a:t>
            </a:r>
            <a:r>
              <a:rPr lang="sl-SI" dirty="0" smtClean="0"/>
              <a:t>aprila</a:t>
            </a:r>
          </a:p>
          <a:p>
            <a:r>
              <a:rPr lang="sl-SI" dirty="0" smtClean="0"/>
              <a:t>preostalih 11 svetih Izidorjev za </a:t>
            </a:r>
            <a:r>
              <a:rPr lang="sl-SI" i="1" dirty="0" smtClean="0"/>
              <a:t>Visoško kroniko</a:t>
            </a:r>
            <a:r>
              <a:rPr lang="sl-SI" dirty="0" smtClean="0"/>
              <a:t> ni pomembnih</a:t>
            </a:r>
            <a:endParaRPr lang="sl-SI"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sl-SI"/>
              <a:t>Izidor iz Madrida</a:t>
            </a:r>
          </a:p>
        </p:txBody>
      </p:sp>
      <p:sp>
        <p:nvSpPr>
          <p:cNvPr id="32771" name="Rectangle 3"/>
          <p:cNvSpPr>
            <a:spLocks noGrp="1" noChangeArrowheads="1"/>
          </p:cNvSpPr>
          <p:nvPr>
            <p:ph type="body" idx="1"/>
          </p:nvPr>
        </p:nvSpPr>
        <p:spPr/>
        <p:txBody>
          <a:bodyPr/>
          <a:lstStyle/>
          <a:p>
            <a:pPr>
              <a:lnSpc>
                <a:spcPct val="80000"/>
              </a:lnSpc>
            </a:pPr>
            <a:r>
              <a:rPr lang="sl-SI" sz="2800"/>
              <a:t>etimologija: gr. </a:t>
            </a:r>
            <a:r>
              <a:rPr lang="sl-SI" sz="2800" i="1"/>
              <a:t>isidoros</a:t>
            </a:r>
            <a:r>
              <a:rPr lang="sl-SI" sz="2800"/>
              <a:t> 'dar boginje Izide‘</a:t>
            </a:r>
          </a:p>
          <a:p>
            <a:pPr>
              <a:lnSpc>
                <a:spcPct val="80000"/>
              </a:lnSpc>
            </a:pPr>
            <a:r>
              <a:rPr lang="sl-SI" sz="2800"/>
              <a:t>zavetnik kmetov, proti suši, za dež in dobro letino</a:t>
            </a:r>
          </a:p>
          <a:p>
            <a:pPr>
              <a:lnSpc>
                <a:spcPct val="80000"/>
              </a:lnSpc>
            </a:pPr>
            <a:r>
              <a:rPr lang="sl-SI" sz="2800"/>
              <a:t>Izidor (1070–1130) je bil kmečki hlapec v Madridu in je slovel po zvestobi gospodarju, veliki delavnosti in molitvi. Ko so ga zavistni hlapci zatožili gospodarju, da samo moli, je ta videl, kako namesto Izidorja z voli orje njegov angel. </a:t>
            </a:r>
          </a:p>
          <a:p>
            <a:pPr>
              <a:lnSpc>
                <a:spcPct val="80000"/>
              </a:lnSpc>
            </a:pPr>
            <a:r>
              <a:rPr lang="sl-SI" sz="2800"/>
              <a:t>upodabljajo ga s plugom, s cepcem, koso ali lopato ter rožnim vencem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sl-SI"/>
              <a:t>Izidor iz Sevilje</a:t>
            </a:r>
          </a:p>
        </p:txBody>
      </p:sp>
      <p:sp>
        <p:nvSpPr>
          <p:cNvPr id="33795" name="Rectangle 3"/>
          <p:cNvSpPr>
            <a:spLocks noGrp="1" noChangeArrowheads="1"/>
          </p:cNvSpPr>
          <p:nvPr>
            <p:ph type="body" idx="1"/>
          </p:nvPr>
        </p:nvSpPr>
        <p:spPr/>
        <p:txBody>
          <a:bodyPr/>
          <a:lstStyle/>
          <a:p>
            <a:r>
              <a:rPr lang="sl-SI" sz="2800"/>
              <a:t>Izidor Seviljski (560–636) je bil velik učenjak in je želel v eni knjigi strniti vse dotedanje človeško znanje. Njegovo najpomembnejše enciklopedično delo </a:t>
            </a:r>
            <a:r>
              <a:rPr lang="sl-SI" sz="2800" i="1"/>
              <a:t>Etymologiae</a:t>
            </a:r>
            <a:r>
              <a:rPr lang="sl-SI" sz="2800"/>
              <a:t> v 20 zvezkih je bilo v srednjem veku priljubljen priročnik. Napisal pa je tudi knjigo z naslovom </a:t>
            </a:r>
            <a:r>
              <a:rPr lang="sl-SI" sz="2800" i="1"/>
              <a:t>Chronica majora</a:t>
            </a:r>
            <a:r>
              <a:rPr lang="sl-SI" sz="2800"/>
              <a:t>, ki popisuje zgodovino od stvarjenja do leta 615.</a:t>
            </a:r>
          </a:p>
          <a:p>
            <a:r>
              <a:rPr lang="sl-SI" sz="2800"/>
              <a:t>od leta 2001 zavetnik interneta</a:t>
            </a:r>
          </a:p>
          <a:p>
            <a:endParaRPr lang="sl-SI" sz="2800"/>
          </a:p>
          <a:p>
            <a:endParaRPr lang="sl-SI" sz="2800"/>
          </a:p>
          <a:p>
            <a:endParaRPr lang="sl-SI"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sl-SI"/>
              <a:t>Izidor z otoka Kiosa</a:t>
            </a:r>
          </a:p>
        </p:txBody>
      </p:sp>
      <p:sp>
        <p:nvSpPr>
          <p:cNvPr id="34819" name="Rectangle 3"/>
          <p:cNvSpPr>
            <a:spLocks noGrp="1" noChangeArrowheads="1"/>
          </p:cNvSpPr>
          <p:nvPr>
            <p:ph type="body" idx="1"/>
          </p:nvPr>
        </p:nvSpPr>
        <p:spPr/>
        <p:txBody>
          <a:bodyPr/>
          <a:lstStyle/>
          <a:p>
            <a:r>
              <a:rPr lang="sl-SI" sz="2800"/>
              <a:t>umrl je leta 251 mučeniške smrti z obglavljenjem in je pokopan v kapeli cerkve sv. Marka v Benetkah</a:t>
            </a:r>
          </a:p>
          <a:p>
            <a:r>
              <a:rPr lang="sl-SI" sz="2800"/>
              <a:t>zaščitnik pomorščakov in Benetk</a:t>
            </a:r>
          </a:p>
          <a:p>
            <a:r>
              <a:rPr lang="sl-SI" sz="2800"/>
              <a:t>slovenska ljudska pesem o pastirčku, ki je postal </a:t>
            </a:r>
            <a:r>
              <a:rPr lang="sl-SI" sz="2800" smtClean="0"/>
              <a:t>vojak</a:t>
            </a:r>
            <a:endParaRPr lang="sl-SI"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sl-SI"/>
              <a:t>Jurij</a:t>
            </a:r>
          </a:p>
        </p:txBody>
      </p:sp>
      <p:sp>
        <p:nvSpPr>
          <p:cNvPr id="31747" name="Rectangle 3"/>
          <p:cNvSpPr>
            <a:spLocks noGrp="1" noChangeArrowheads="1"/>
          </p:cNvSpPr>
          <p:nvPr>
            <p:ph type="body" idx="1"/>
          </p:nvPr>
        </p:nvSpPr>
        <p:spPr>
          <a:xfrm>
            <a:off x="457200" y="1600200"/>
            <a:ext cx="4619625" cy="4525963"/>
          </a:xfrm>
        </p:spPr>
        <p:txBody>
          <a:bodyPr/>
          <a:lstStyle/>
          <a:p>
            <a:pPr>
              <a:lnSpc>
                <a:spcPct val="80000"/>
              </a:lnSpc>
            </a:pPr>
            <a:r>
              <a:rPr lang="sl-SI" sz="1800"/>
              <a:t>sv. Jurij je popularne svetnik: na Slovenskem mu je posvečeno blizu 70 cerkva</a:t>
            </a:r>
          </a:p>
          <a:p>
            <a:pPr>
              <a:lnSpc>
                <a:spcPct val="80000"/>
              </a:lnSpc>
            </a:pPr>
            <a:r>
              <a:rPr lang="sl-SI" sz="1800"/>
              <a:t>vojak iz Kapadokije v Mali Aziji (umrl 303)</a:t>
            </a:r>
          </a:p>
          <a:p>
            <a:pPr>
              <a:lnSpc>
                <a:spcPct val="80000"/>
              </a:lnSpc>
            </a:pPr>
            <a:r>
              <a:rPr lang="sl-SI" sz="1800"/>
              <a:t>upodabljajo ga, kako s sulico prebada zmaja</a:t>
            </a:r>
          </a:p>
          <a:p>
            <a:pPr>
              <a:lnSpc>
                <a:spcPct val="80000"/>
              </a:lnSpc>
            </a:pPr>
            <a:r>
              <a:rPr lang="sl-SI" sz="1800"/>
              <a:t>zavetnik vojakov, kmetov, rudarjev, kovačev, popotnikov, zapornikov, patron Anglije, Bizanca in Srbije</a:t>
            </a:r>
          </a:p>
          <a:p>
            <a:pPr>
              <a:lnSpc>
                <a:spcPct val="80000"/>
              </a:lnSpc>
            </a:pPr>
            <a:r>
              <a:rPr lang="sl-SI" sz="1800"/>
              <a:t>etimologija: grško </a:t>
            </a:r>
            <a:r>
              <a:rPr lang="sl-SI" sz="1800" i="1"/>
              <a:t>georgos</a:t>
            </a:r>
            <a:r>
              <a:rPr lang="sl-SI" sz="1800"/>
              <a:t> 'poljedelec', 'vinogradnik', kar ustreza pomenu imena Polikarp </a:t>
            </a:r>
          </a:p>
          <a:p>
            <a:pPr>
              <a:lnSpc>
                <a:spcPct val="80000"/>
              </a:lnSpc>
            </a:pPr>
            <a:r>
              <a:rPr lang="sl-SI" sz="1800"/>
              <a:t>Jurij je primernejši mož Agati in bi bil, preko imena, primernejši oče Izidrojevemu sinu Georigiusu</a:t>
            </a:r>
          </a:p>
          <a:p>
            <a:pPr>
              <a:lnSpc>
                <a:spcPct val="80000"/>
              </a:lnSpc>
            </a:pPr>
            <a:r>
              <a:rPr lang="sl-SI" sz="1800"/>
              <a:t>Jurij v Visoški kroniki odpira temo bratovskega rivalstva</a:t>
            </a:r>
          </a:p>
        </p:txBody>
      </p:sp>
      <p:pic>
        <p:nvPicPr>
          <p:cNvPr id="31748" name="Picture 4" descr="P1060190"/>
          <p:cNvPicPr>
            <a:picLocks noChangeAspect="1" noChangeArrowheads="1"/>
          </p:cNvPicPr>
          <p:nvPr/>
        </p:nvPicPr>
        <p:blipFill>
          <a:blip r:embed="rId2" cstate="print"/>
          <a:srcRect/>
          <a:stretch>
            <a:fillRect/>
          </a:stretch>
        </p:blipFill>
        <p:spPr bwMode="auto">
          <a:xfrm>
            <a:off x="5241925" y="1412875"/>
            <a:ext cx="3902075" cy="52022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sl-SI"/>
              <a:t>Polikarp</a:t>
            </a:r>
          </a:p>
        </p:txBody>
      </p:sp>
      <p:sp>
        <p:nvSpPr>
          <p:cNvPr id="35843" name="Rectangle 3"/>
          <p:cNvSpPr>
            <a:spLocks noGrp="1" noChangeArrowheads="1"/>
          </p:cNvSpPr>
          <p:nvPr>
            <p:ph type="body" idx="1"/>
          </p:nvPr>
        </p:nvSpPr>
        <p:spPr/>
        <p:txBody>
          <a:bodyPr/>
          <a:lstStyle/>
          <a:p>
            <a:pPr>
              <a:lnSpc>
                <a:spcPct val="80000"/>
              </a:lnSpc>
            </a:pPr>
            <a:r>
              <a:rPr lang="sl-SI" sz="1600"/>
              <a:t>redko ime, iz gr. </a:t>
            </a:r>
            <a:r>
              <a:rPr lang="sl-SI" sz="1600" i="1"/>
              <a:t>Polykarpos</a:t>
            </a:r>
            <a:r>
              <a:rPr lang="sl-SI" sz="1600"/>
              <a:t> (</a:t>
            </a:r>
            <a:r>
              <a:rPr lang="sl-SI" sz="1600" i="1"/>
              <a:t>polys</a:t>
            </a:r>
            <a:r>
              <a:rPr lang="sl-SI" sz="1600"/>
              <a:t> 'številen', 'velik', 'močan' in </a:t>
            </a:r>
            <a:r>
              <a:rPr lang="sl-SI" sz="1600" i="1"/>
              <a:t>karpos</a:t>
            </a:r>
            <a:r>
              <a:rPr lang="sl-SI" sz="1600"/>
              <a:t> 'sadež', 'žetev', 'uspeh', 'korist‘); slovanska ustreznica bi bila Grozdan, kar je pomensko blizu imenu Jurij</a:t>
            </a:r>
          </a:p>
          <a:p>
            <a:pPr>
              <a:lnSpc>
                <a:spcPct val="80000"/>
              </a:lnSpc>
            </a:pPr>
            <a:r>
              <a:rPr lang="sl-SI" sz="1600"/>
              <a:t>Polikarp (69–155) je bil smirnski škof, zadnji apostolski učenec, in je umrl mučeniške smrti. Sodobniki so ga videli kot pečino v nemirnem morju, kot moža trdne vere, in kot tak je postal eden od stebrov cerkvene zgodovine. Ko so ga zasledovali, ni hotel pobegniti in je biričem v svoji hiši celo pripravil gostijo. Prokonzul mu je določil smrt v ognju, množica ga je vrgla na grmado, vendar se ga ogenj ni prijel, zato so ga morali ubiti z nožem. </a:t>
            </a:r>
          </a:p>
          <a:p>
            <a:pPr>
              <a:lnSpc>
                <a:spcPct val="80000"/>
              </a:lnSpc>
            </a:pPr>
            <a:r>
              <a:rPr lang="sl-SI" sz="1600"/>
              <a:t>upodabljajo ga kot starca na grmadi, z ognjem in bodalom</a:t>
            </a:r>
          </a:p>
          <a:p>
            <a:pPr>
              <a:lnSpc>
                <a:spcPct val="80000"/>
              </a:lnSpc>
            </a:pPr>
            <a:r>
              <a:rPr lang="sl-SI" sz="1600"/>
              <a:t>priprošnjik pri bolečinah v ušesih (Cankar: "Če je kakšen Polikarp svetnik v nebesih, pač nima veliko opravila!")</a:t>
            </a:r>
          </a:p>
          <a:p>
            <a:pPr>
              <a:lnSpc>
                <a:spcPct val="80000"/>
              </a:lnSpc>
            </a:pPr>
            <a:r>
              <a:rPr lang="sl-SI" sz="1600"/>
              <a:t>Visoška kronika: "Ko se je nekoliko pomiril, me je vprašal ostro in trpko, prav kakor bi mi potisnil nabrušen nož v uho.”</a:t>
            </a:r>
          </a:p>
          <a:p>
            <a:pPr>
              <a:lnSpc>
                <a:spcPct val="80000"/>
              </a:lnSpc>
            </a:pPr>
            <a:r>
              <a:rPr lang="sl-SI" sz="1600"/>
              <a:t>Ime je uporabil pred Tavčarjem Cankar v dveh delih, v noveli </a:t>
            </a:r>
            <a:r>
              <a:rPr lang="sl-SI" sz="1600" i="1"/>
              <a:t>Polikarp</a:t>
            </a:r>
            <a:r>
              <a:rPr lang="sl-SI" sz="1600"/>
              <a:t> (1905), kjer župnik nalašč tako krsti svojega nezakonskega otroka in ga tako zaznamuje za celo življenje, in v noveli </a:t>
            </a:r>
            <a:r>
              <a:rPr lang="sl-SI" sz="1600" i="1"/>
              <a:t>Aleš iz Razora</a:t>
            </a:r>
            <a:r>
              <a:rPr lang="sl-SI" sz="1600"/>
              <a:t> (1907), kjer pravi naslovna oseba: "Dioniz, Anaklet, Polikarp – kakšni svetniki so to? Bonaventura – kakor da bi zmerjal človeka!"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Agata in Jurij"/>
          <p:cNvPicPr>
            <a:picLocks noChangeAspect="1" noChangeArrowheads="1"/>
          </p:cNvPicPr>
          <p:nvPr/>
        </p:nvPicPr>
        <p:blipFill>
          <a:blip r:embed="rId2" cstate="print"/>
          <a:srcRect/>
          <a:stretch>
            <a:fillRect/>
          </a:stretch>
        </p:blipFill>
        <p:spPr bwMode="auto">
          <a:xfrm>
            <a:off x="250825" y="333375"/>
            <a:ext cx="6624638" cy="5834063"/>
          </a:xfrm>
          <a:prstGeom prst="rect">
            <a:avLst/>
          </a:prstGeom>
          <a:noFill/>
        </p:spPr>
      </p:pic>
      <p:sp>
        <p:nvSpPr>
          <p:cNvPr id="30725" name="Text Box 5"/>
          <p:cNvSpPr txBox="1">
            <a:spLocks noChangeArrowheads="1"/>
          </p:cNvSpPr>
          <p:nvPr/>
        </p:nvSpPr>
        <p:spPr bwMode="auto">
          <a:xfrm>
            <a:off x="6804025" y="4797425"/>
            <a:ext cx="2339975" cy="915988"/>
          </a:xfrm>
          <a:prstGeom prst="rect">
            <a:avLst/>
          </a:prstGeom>
          <a:noFill/>
          <a:ln w="9525">
            <a:noFill/>
            <a:miter lim="800000"/>
            <a:headEnd/>
            <a:tailEnd/>
          </a:ln>
          <a:effectLst/>
        </p:spPr>
        <p:txBody>
          <a:bodyPr>
            <a:spAutoFit/>
          </a:bodyPr>
          <a:lstStyle/>
          <a:p>
            <a:r>
              <a:rPr lang="sl-SI"/>
              <a:t>Tone Logonder, Agata in Jurij, Škofja Loka,1969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sl-SI"/>
              <a:t>O junakinjah</a:t>
            </a:r>
          </a:p>
        </p:txBody>
      </p:sp>
      <p:sp>
        <p:nvSpPr>
          <p:cNvPr id="11267" name="Rectangle 3"/>
          <p:cNvSpPr>
            <a:spLocks noGrp="1" noChangeArrowheads="1"/>
          </p:cNvSpPr>
          <p:nvPr>
            <p:ph type="body" sz="half" idx="1"/>
          </p:nvPr>
        </p:nvSpPr>
        <p:spPr>
          <a:xfrm>
            <a:off x="457200" y="1268760"/>
            <a:ext cx="4038600" cy="4857403"/>
          </a:xfrm>
        </p:spPr>
        <p:txBody>
          <a:bodyPr/>
          <a:lstStyle/>
          <a:p>
            <a:r>
              <a:rPr lang="sl-SI" sz="2400"/>
              <a:t>Agata in Ema</a:t>
            </a:r>
          </a:p>
          <a:p>
            <a:r>
              <a:rPr lang="sl-SI" sz="2400"/>
              <a:t>Margareta</a:t>
            </a:r>
          </a:p>
          <a:p>
            <a:r>
              <a:rPr lang="sl-SI" sz="2400"/>
              <a:t>Barbara</a:t>
            </a:r>
          </a:p>
          <a:p>
            <a:r>
              <a:rPr lang="sl-SI" sz="2400"/>
              <a:t>Loško </a:t>
            </a:r>
            <a:r>
              <a:rPr lang="sl-SI" sz="2400" smtClean="0"/>
              <a:t>ženstvo</a:t>
            </a:r>
          </a:p>
          <a:p>
            <a:r>
              <a:rPr lang="sl-SI" sz="2400" smtClean="0"/>
              <a:t>Suzana</a:t>
            </a:r>
            <a:endParaRPr lang="sl-SI" sz="2400"/>
          </a:p>
        </p:txBody>
      </p:sp>
      <p:pic>
        <p:nvPicPr>
          <p:cNvPr id="11268" name="Picture 4"/>
          <p:cNvPicPr>
            <a:picLocks noGrp="1" noChangeAspect="1" noChangeArrowheads="1"/>
          </p:cNvPicPr>
          <p:nvPr>
            <p:ph sz="quarter" idx="2"/>
          </p:nvPr>
        </p:nvPicPr>
        <p:blipFill>
          <a:blip r:embed="rId2" cstate="print"/>
          <a:srcRect/>
          <a:stretch>
            <a:fillRect/>
          </a:stretch>
        </p:blipFill>
        <p:spPr>
          <a:xfrm>
            <a:off x="6732588" y="476250"/>
            <a:ext cx="1773237" cy="2589213"/>
          </a:xfrm>
          <a:noFill/>
          <a:ln/>
        </p:spPr>
      </p:pic>
      <p:pic>
        <p:nvPicPr>
          <p:cNvPr id="11270" name="Picture 6"/>
          <p:cNvPicPr>
            <a:picLocks noGrp="1" noChangeAspect="1" noChangeArrowheads="1"/>
          </p:cNvPicPr>
          <p:nvPr>
            <p:ph sz="quarter" idx="3"/>
          </p:nvPr>
        </p:nvPicPr>
        <p:blipFill>
          <a:blip r:embed="rId3" cstate="print"/>
          <a:srcRect/>
          <a:stretch>
            <a:fillRect/>
          </a:stretch>
        </p:blipFill>
        <p:spPr>
          <a:xfrm>
            <a:off x="3924300" y="2276475"/>
            <a:ext cx="2033588" cy="3417888"/>
          </a:xfrm>
          <a:noFill/>
          <a:ln/>
        </p:spPr>
      </p:pic>
      <p:pic>
        <p:nvPicPr>
          <p:cNvPr id="11272" name="Picture 8"/>
          <p:cNvPicPr>
            <a:picLocks noChangeAspect="1" noChangeArrowheads="1"/>
          </p:cNvPicPr>
          <p:nvPr/>
        </p:nvPicPr>
        <p:blipFill>
          <a:blip r:embed="rId4" cstate="print"/>
          <a:srcRect/>
          <a:stretch>
            <a:fillRect/>
          </a:stretch>
        </p:blipFill>
        <p:spPr bwMode="auto">
          <a:xfrm>
            <a:off x="611188" y="3644900"/>
            <a:ext cx="2055812" cy="299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sl-SI" sz="4000"/>
              <a:t>Teme</a:t>
            </a:r>
            <a:br>
              <a:rPr lang="sl-SI" sz="4000"/>
            </a:br>
            <a:endParaRPr lang="sl-SI" sz="4000"/>
          </a:p>
        </p:txBody>
      </p:sp>
      <p:sp>
        <p:nvSpPr>
          <p:cNvPr id="3075" name="Rectangle 3"/>
          <p:cNvSpPr>
            <a:spLocks noGrp="1" noChangeArrowheads="1"/>
          </p:cNvSpPr>
          <p:nvPr>
            <p:ph type="body" idx="1"/>
          </p:nvPr>
        </p:nvSpPr>
        <p:spPr/>
        <p:txBody>
          <a:bodyPr/>
          <a:lstStyle/>
          <a:p>
            <a:r>
              <a:rPr lang="sl-SI">
                <a:solidFill>
                  <a:schemeClr val="bg2"/>
                </a:solidFill>
              </a:rPr>
              <a:t>O avtorju in njegovem opusu</a:t>
            </a:r>
          </a:p>
          <a:p>
            <a:r>
              <a:rPr lang="sl-SI">
                <a:solidFill>
                  <a:schemeClr val="bg2"/>
                </a:solidFill>
              </a:rPr>
              <a:t>O nastanku romana</a:t>
            </a:r>
          </a:p>
          <a:p>
            <a:r>
              <a:rPr lang="sl-SI"/>
              <a:t>O junakih</a:t>
            </a:r>
          </a:p>
          <a:p>
            <a:r>
              <a:rPr lang="sl-SI"/>
              <a:t>O junakinjah</a:t>
            </a:r>
          </a:p>
          <a:p>
            <a:r>
              <a:rPr lang="sl-SI">
                <a:solidFill>
                  <a:schemeClr val="bg2"/>
                </a:solidFill>
              </a:rPr>
              <a:t>O liberalnem in nacionalnem</a:t>
            </a:r>
          </a:p>
          <a:p>
            <a:r>
              <a:rPr lang="sl-SI"/>
              <a:t>O avtobiografskem</a:t>
            </a:r>
          </a:p>
          <a:p>
            <a:endParaRPr lang="sl-SI"/>
          </a:p>
          <a:p>
            <a:endParaRPr lang="sl-SI"/>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sl-SI"/>
              <a:t>Agata</a:t>
            </a:r>
          </a:p>
        </p:txBody>
      </p:sp>
      <p:sp>
        <p:nvSpPr>
          <p:cNvPr id="36867" name="Rectangle 3"/>
          <p:cNvSpPr>
            <a:spLocks noGrp="1" noChangeArrowheads="1"/>
          </p:cNvSpPr>
          <p:nvPr>
            <p:ph type="body" idx="1"/>
          </p:nvPr>
        </p:nvSpPr>
        <p:spPr/>
        <p:txBody>
          <a:bodyPr/>
          <a:lstStyle/>
          <a:p>
            <a:pPr>
              <a:lnSpc>
                <a:spcPct val="80000"/>
              </a:lnSpc>
            </a:pPr>
            <a:r>
              <a:rPr lang="sl-SI" sz="1600"/>
              <a:t>etimologija: gr. a</a:t>
            </a:r>
            <a:r>
              <a:rPr lang="sl-SI" sz="1600" i="1"/>
              <a:t>gathe</a:t>
            </a:r>
            <a:r>
              <a:rPr lang="sl-SI" sz="1600"/>
              <a:t> 'dobra' </a:t>
            </a:r>
          </a:p>
          <a:p>
            <a:pPr>
              <a:lnSpc>
                <a:spcPct val="80000"/>
              </a:lnSpc>
            </a:pPr>
            <a:r>
              <a:rPr lang="sl-SI" sz="1600"/>
              <a:t>na Slovenskem redko žensko ime, sveti Agati je posvečena samo ena cerkev</a:t>
            </a:r>
          </a:p>
          <a:p>
            <a:pPr>
              <a:lnSpc>
                <a:spcPct val="80000"/>
              </a:lnSpc>
            </a:pPr>
            <a:r>
              <a:rPr lang="sl-SI" sz="1600"/>
              <a:t>Agata je bila lepa in bogata deklica iz Catanie na Siciliji, ki je umrla v 3. stoletju, potem ko je kot kristjanka zavrnila ženitev župana Quintiana in jo je ta kaznoval najprej tako, da jo je dal v javno hišo, in potem, ko to ni zaleglo, s sadističnim mučenjem. Bog je končal njene muke s potresom, zato je priprošnjica v molitvah proti naravnim nesrečam in požarom. Odrezali oz. s kleščami odščipnili so ji prsi, zato je ponavadi upodobljena s pladnjem, na katerem nosi svoje prsi. Ne vedoč za svetniško legendo in v skrbi za vsakdanji kruh so ljudje na pladnju videli dva hlebčka in jo napravili za naslednico boginje poljske rodovitnosti Demetre; v Nemčiji so jo častili celo kot krušno svetnico in za njen god 5. februarja delili blagoslovljene "Agatine hlebčke". </a:t>
            </a:r>
          </a:p>
          <a:p>
            <a:pPr>
              <a:lnSpc>
                <a:spcPct val="80000"/>
              </a:lnSpc>
            </a:pPr>
            <a:r>
              <a:rPr lang="sl-SI" sz="1600"/>
              <a:t>Sveta Agata je zavetnica dojilj, pastiric, tkalcev, rudarjev, zlatarjev, livarjev zvonov in siromakov. Je priprošnjica pri boleznih prsi, nevarnosti požara, v lakoti, neurju, živalskih kužnih boleznih in nezgodah. Ker je tudi zaščitnica proti vročini, </a:t>
            </a:r>
          </a:p>
          <a:p>
            <a:pPr>
              <a:lnSpc>
                <a:spcPct val="80000"/>
              </a:lnSpc>
            </a:pPr>
            <a:r>
              <a:rPr lang="sl-SI" sz="1600"/>
              <a:t>v svetniški legendi in v Visoški kroniki so Agatine muke posledica zavrnitve snubca</a:t>
            </a:r>
          </a:p>
          <a:p>
            <a:pPr>
              <a:lnSpc>
                <a:spcPct val="80000"/>
              </a:lnSpc>
            </a:pPr>
            <a:r>
              <a:rPr lang="sl-SI" sz="1600"/>
              <a:t>Ob preizkušnji z vodo: "Nato je pogledala po vodi proti naši dolini. Gledala je tja precej časa, da smo videli, kako so se ji od globoke sape dvigale prsi." Sicer imajo v Visoški kroniki pomembno vlogo prestreljene Izidorjeve prsi: kot da bi Izidor s svojimi ranami in smrtjo odkupil Agatino življenje.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sl-SI">
                <a:solidFill>
                  <a:schemeClr val="bg2"/>
                </a:solidFill>
              </a:rPr>
              <a:t>Agata</a:t>
            </a:r>
            <a:r>
              <a:rPr lang="sl-SI"/>
              <a:t> Ema</a:t>
            </a:r>
          </a:p>
        </p:txBody>
      </p:sp>
      <p:sp>
        <p:nvSpPr>
          <p:cNvPr id="37891" name="Rectangle 3"/>
          <p:cNvSpPr>
            <a:spLocks noGrp="1" noChangeArrowheads="1"/>
          </p:cNvSpPr>
          <p:nvPr>
            <p:ph type="body" idx="1"/>
          </p:nvPr>
        </p:nvSpPr>
        <p:spPr>
          <a:xfrm>
            <a:off x="457200" y="1600200"/>
            <a:ext cx="8229600" cy="5068888"/>
          </a:xfrm>
        </p:spPr>
        <p:txBody>
          <a:bodyPr/>
          <a:lstStyle/>
          <a:p>
            <a:pPr>
              <a:lnSpc>
                <a:spcPct val="80000"/>
              </a:lnSpc>
            </a:pPr>
            <a:r>
              <a:rPr lang="sl-SI" sz="1600"/>
              <a:t>Nomen est omen: "Ema –" je nergal tisti sodnik iz Ljubljane, "Ema – to ni brez pomena! Obrnimo prvi dve črki, pa imamo 'mea', to se pravi, že pri rojstvu je hudič nanjo mislil in že takrat je bila njegova."  </a:t>
            </a:r>
          </a:p>
          <a:p>
            <a:pPr>
              <a:lnSpc>
                <a:spcPct val="80000"/>
              </a:lnSpc>
            </a:pPr>
            <a:r>
              <a:rPr lang="sl-SI" sz="1600"/>
              <a:t>manj pogosto ime iz 10. stoletja, zapisano kot Hema, kar naj bi bila krajšava za Wilhelma</a:t>
            </a:r>
          </a:p>
          <a:p>
            <a:pPr>
              <a:lnSpc>
                <a:spcPct val="80000"/>
              </a:lnSpc>
            </a:pPr>
            <a:r>
              <a:rPr lang="sl-SI" sz="1600"/>
              <a:t>Hema, grofica von Friesach-Zeltschach (Breško-Trušenjska, ker ima ime po krajih Breže in Trušnje na Koroškem), oz. Hema Krška (von Gurk), velja za eno redkih svetnic slovenskega rodu (slovenska kneginja). Rodila se je okrog leta 973 in odraščala na dvoru cesarja Henrika II. Svetega in njegove soproge Kunigunde. Poročila se je s plemeniti Viljemom, krajišnikom v Savinjski krajini (von der Sann). Iz njenih korenin izhaja rodbina grofov v Vovbrah (Heunburg), kasneje grofov Celjskih. Njuna sinova so po legendi umorili rudarji iz maščevanja, ker sta jih dala kaznovati zaradi nemoralnega obnašanja. Ko je postala vdova, je vso posest in veliko premoženje namenila novim faram in samostanom. Leta 1043 je na Krki (severno od Celovca) ustanovila samostan benediktink in stolnico, prednico današnje Celovške škofije. Za blaženo je bila razglašena leta 1287, nadaljevanje postopka pa je bilo prekinjeno vse do 1938, ko je bila v Rimu po prizadevanju avstrijskih in slovenskih škofov razglašena za svetnico. Slovenci so vse do prve svetovne vojne romali na njen grob v stolnici na Krki. Po starem izročilu rojena na gradu Pilštanj na Bizeljskem, ki spada pod to škofijo. </a:t>
            </a:r>
          </a:p>
          <a:p>
            <a:pPr>
              <a:lnSpc>
                <a:spcPct val="80000"/>
              </a:lnSpc>
            </a:pPr>
            <a:r>
              <a:rPr lang="sl-SI" sz="1600"/>
              <a:t>Je zaščitnica Koroške, priprošnjica za srečen porod in proti boleznim oči. Kombinacijo imen Agata in Ema si je Tavčar bržkone izmislil, saj svetnici ne godujeta na isti dan. Emo je torej Tavčar najbrž dodal Agati zato, da bi pri osrednji osebi romana poudaril njen vseslovenski značaj in pomen.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sl-SI"/>
              <a:t>Margareta</a:t>
            </a:r>
          </a:p>
        </p:txBody>
      </p:sp>
      <p:sp>
        <p:nvSpPr>
          <p:cNvPr id="39939" name="Rectangle 3"/>
          <p:cNvSpPr>
            <a:spLocks noGrp="1" noChangeArrowheads="1"/>
          </p:cNvSpPr>
          <p:nvPr>
            <p:ph type="body" idx="1"/>
          </p:nvPr>
        </p:nvSpPr>
        <p:spPr>
          <a:xfrm>
            <a:off x="457200" y="1341438"/>
            <a:ext cx="8229600" cy="5183187"/>
          </a:xfrm>
        </p:spPr>
        <p:txBody>
          <a:bodyPr/>
          <a:lstStyle/>
          <a:p>
            <a:pPr>
              <a:lnSpc>
                <a:spcPct val="80000"/>
              </a:lnSpc>
            </a:pPr>
            <a:r>
              <a:rPr lang="sl-SI" sz="2200"/>
              <a:t>Margareta je pogosto žensko ime na Slovenskem in ime slovenskih literarnih junakinj: Marjeta Kortona pri Ciglerju, </a:t>
            </a:r>
            <a:r>
              <a:rPr lang="sl-SI" sz="2200" i="1"/>
              <a:t>Marjetica</a:t>
            </a:r>
            <a:r>
              <a:rPr lang="sl-SI" sz="2200"/>
              <a:t> v prvem ga idiličnem romanu Antona Kodra, 1877, Meta v Cvetju v jeseni. Svojo popularnost črpa tudi iz Gretchen v Goethejevem </a:t>
            </a:r>
            <a:r>
              <a:rPr lang="sl-SI" sz="2200" i="1"/>
              <a:t>Faustu</a:t>
            </a:r>
            <a:r>
              <a:rPr lang="sl-SI" sz="2200"/>
              <a:t> (1808. </a:t>
            </a:r>
          </a:p>
          <a:p>
            <a:pPr>
              <a:lnSpc>
                <a:spcPct val="80000"/>
              </a:lnSpc>
            </a:pPr>
            <a:r>
              <a:rPr lang="sl-SI" sz="2200" i="1"/>
              <a:t>margarites</a:t>
            </a:r>
            <a:r>
              <a:rPr lang="sl-SI" sz="2200"/>
              <a:t> grško 'biser'. Obstaja dvajset svetnic z imenom Marjeta, pri nas je najbolj znana mučenica iz Antiohije. God ima 20. julija in posvečeno ji je preko 50 cerkva na Slovenskem. </a:t>
            </a:r>
          </a:p>
          <a:p>
            <a:pPr>
              <a:lnSpc>
                <a:spcPct val="80000"/>
              </a:lnSpc>
            </a:pPr>
            <a:r>
              <a:rPr lang="sl-SI" sz="2200"/>
              <a:t>Častijo jo kmetje, device, nosečnice, neplodne zakonske žene, pomaga pri jalovosti in pri težkih porodih. Njene insignije so zelo podobne Jurijevim: naslikana je z zmajem, ki ga je premagala s križem. </a:t>
            </a:r>
            <a:r>
              <a:rPr lang="sl-SI" sz="2200" smtClean="0"/>
              <a:t>V </a:t>
            </a:r>
            <a:r>
              <a:rPr lang="sl-SI" sz="2200" smtClean="0"/>
              <a:t>ljudski pesmi </a:t>
            </a:r>
            <a:r>
              <a:rPr lang="sl-SI" sz="2200" i="1" smtClean="0"/>
              <a:t>Sveta Marjeta, sveti Jurij in zmaj </a:t>
            </a:r>
            <a:r>
              <a:rPr lang="sl-SI" sz="2200" smtClean="0"/>
              <a:t>sveti Jurij Margareti pomaga pokončati zmaja, ki je zahteval za hrano ljudi, medtem ko jo grajska gospa </a:t>
            </a:r>
            <a:r>
              <a:rPr lang="sl-SI" sz="2200" smtClean="0"/>
              <a:t>obtožuje </a:t>
            </a:r>
            <a:r>
              <a:rPr lang="sl-SI" sz="2200" smtClean="0"/>
              <a:t>coprništva.</a:t>
            </a:r>
            <a:endParaRPr lang="sl-SI" sz="2200"/>
          </a:p>
          <a:p>
            <a:pPr>
              <a:lnSpc>
                <a:spcPct val="80000"/>
              </a:lnSpc>
            </a:pPr>
            <a:r>
              <a:rPr lang="sl-SI" sz="2200"/>
              <a:t>Tavčarjeva Margareta svojemu otroku ni dala ime po njegovem očetu Izidorju, ampak mu je iz zavesti povezanosti njunih zavetnikov izbrala ime Jurij.</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Suzana</a:t>
            </a:r>
            <a:endParaRPr lang="sl-SI"/>
          </a:p>
        </p:txBody>
      </p:sp>
      <p:sp>
        <p:nvSpPr>
          <p:cNvPr id="3" name="Ograda vsebine 2"/>
          <p:cNvSpPr>
            <a:spLocks noGrp="1"/>
          </p:cNvSpPr>
          <p:nvPr>
            <p:ph sz="half" idx="1"/>
          </p:nvPr>
        </p:nvSpPr>
        <p:spPr>
          <a:xfrm>
            <a:off x="457200" y="1600200"/>
            <a:ext cx="4038600" cy="4997152"/>
          </a:xfrm>
        </p:spPr>
        <p:txBody>
          <a:bodyPr/>
          <a:lstStyle/>
          <a:p>
            <a:r>
              <a:rPr lang="sl-SI" sz="2200" smtClean="0"/>
              <a:t>Georgius </a:t>
            </a:r>
            <a:r>
              <a:rPr lang="sl-SI" sz="2200" smtClean="0"/>
              <a:t>Postumus (17 let): »Tudi </a:t>
            </a:r>
            <a:r>
              <a:rPr lang="sl-SI" sz="2200" smtClean="0"/>
              <a:t>devetnajstletna Suzana me časih preseneti s pogledom, ki skoraj ni dopuščen med najbližjimi </a:t>
            </a:r>
            <a:r>
              <a:rPr lang="sl-SI" sz="2200" smtClean="0"/>
              <a:t>sorodniki</a:t>
            </a:r>
            <a:r>
              <a:rPr lang="sl-SI" sz="2200" smtClean="0"/>
              <a:t>.«</a:t>
            </a:r>
          </a:p>
          <a:p>
            <a:r>
              <a:rPr lang="sl-SI" sz="2200" smtClean="0"/>
              <a:t>Sv. Suzana († 295 oz. 304, nečakinja papeža Gaja) iz Rima je bila obglavljena, ker se ni hotela poročiti z Maksimilijanom, sinom cesarja Dioklecijana.</a:t>
            </a:r>
          </a:p>
          <a:p>
            <a:r>
              <a:rPr lang="sl-SI" sz="2200" smtClean="0"/>
              <a:t>Sv. Suzana Agata </a:t>
            </a:r>
            <a:r>
              <a:rPr lang="de-DE" sz="2200" smtClean="0"/>
              <a:t>† 1794</a:t>
            </a:r>
            <a:endParaRPr lang="sl-SI" sz="220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177160" y="1272182"/>
            <a:ext cx="3499296" cy="531344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sl-SI" sz="4000"/>
              <a:t>Literarna pomenljivost svetniških imen</a:t>
            </a:r>
          </a:p>
        </p:txBody>
      </p:sp>
      <p:sp>
        <p:nvSpPr>
          <p:cNvPr id="40963" name="Rectangle 3"/>
          <p:cNvSpPr>
            <a:spLocks noGrp="1" noChangeArrowheads="1"/>
          </p:cNvSpPr>
          <p:nvPr>
            <p:ph type="body" idx="1"/>
          </p:nvPr>
        </p:nvSpPr>
        <p:spPr>
          <a:xfrm>
            <a:off x="457200" y="2349500"/>
            <a:ext cx="8229600" cy="3776663"/>
          </a:xfrm>
        </p:spPr>
        <p:txBody>
          <a:bodyPr/>
          <a:lstStyle/>
          <a:p>
            <a:r>
              <a:rPr lang="sl-SI"/>
              <a:t>Na deželi po svetnikih meril čas, da so urejali poljedelstvo in živinorejo, ljubezen, ženitve, smrti, regulirali so, kakor se lahko poučimo iz pregovorov, celotno življenje preprostega človeka.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sl-SI" sz="4000"/>
              <a:t>Razmerje med spoloma na ravni besed</a:t>
            </a:r>
          </a:p>
        </p:txBody>
      </p:sp>
      <p:sp>
        <p:nvSpPr>
          <p:cNvPr id="38915" name="Rectangle 3"/>
          <p:cNvSpPr>
            <a:spLocks noGrp="1" noChangeArrowheads="1"/>
          </p:cNvSpPr>
          <p:nvPr>
            <p:ph type="body" idx="1"/>
          </p:nvPr>
        </p:nvSpPr>
        <p:spPr/>
        <p:txBody>
          <a:bodyPr/>
          <a:lstStyle/>
          <a:p>
            <a:pPr>
              <a:lnSpc>
                <a:spcPct val="80000"/>
              </a:lnSpc>
            </a:pPr>
            <a:r>
              <a:rPr lang="sl-SI" sz="1600" i="1"/>
              <a:t>žena</a:t>
            </a:r>
            <a:r>
              <a:rPr lang="sl-SI" sz="1600"/>
              <a:t> : </a:t>
            </a:r>
            <a:r>
              <a:rPr lang="sl-SI" sz="1600" i="1"/>
              <a:t>mož</a:t>
            </a:r>
            <a:r>
              <a:rPr lang="sl-SI" sz="1600"/>
              <a:t> = 50 % : 50 %</a:t>
            </a:r>
          </a:p>
          <a:p>
            <a:pPr>
              <a:lnSpc>
                <a:spcPct val="80000"/>
              </a:lnSpc>
            </a:pPr>
            <a:r>
              <a:rPr lang="sl-SI" sz="1600" i="1"/>
              <a:t>žensk*</a:t>
            </a:r>
            <a:r>
              <a:rPr lang="sl-SI" sz="1600"/>
              <a:t> : </a:t>
            </a:r>
            <a:r>
              <a:rPr lang="sl-SI" sz="1600" i="1"/>
              <a:t>mošk* = </a:t>
            </a:r>
            <a:r>
              <a:rPr lang="sl-SI" sz="1600"/>
              <a:t>68 : 9</a:t>
            </a:r>
          </a:p>
          <a:p>
            <a:pPr>
              <a:lnSpc>
                <a:spcPct val="80000"/>
              </a:lnSpc>
            </a:pPr>
            <a:r>
              <a:rPr lang="sl-SI" sz="1600" i="1">
                <a:solidFill>
                  <a:srgbClr val="CC3300"/>
                </a:solidFill>
              </a:rPr>
              <a:t>oče</a:t>
            </a:r>
            <a:r>
              <a:rPr lang="sl-SI" sz="1600"/>
              <a:t> : </a:t>
            </a:r>
            <a:r>
              <a:rPr lang="sl-SI" sz="1600" i="1"/>
              <a:t>mati</a:t>
            </a:r>
            <a:r>
              <a:rPr lang="sl-SI" sz="1600"/>
              <a:t> = </a:t>
            </a:r>
            <a:r>
              <a:rPr lang="sl-SI" sz="1600">
                <a:solidFill>
                  <a:srgbClr val="CC3300"/>
                </a:solidFill>
              </a:rPr>
              <a:t>200</a:t>
            </a:r>
            <a:r>
              <a:rPr lang="sl-SI" sz="1600"/>
              <a:t> : 83</a:t>
            </a:r>
          </a:p>
          <a:p>
            <a:pPr>
              <a:lnSpc>
                <a:spcPct val="80000"/>
              </a:lnSpc>
            </a:pPr>
            <a:r>
              <a:rPr lang="sl-SI" sz="1600" i="1"/>
              <a:t>sin : hči</a:t>
            </a:r>
            <a:r>
              <a:rPr lang="sl-SI" sz="1600"/>
              <a:t> = 2 : 1</a:t>
            </a:r>
          </a:p>
          <a:p>
            <a:pPr>
              <a:lnSpc>
                <a:spcPct val="80000"/>
              </a:lnSpc>
            </a:pPr>
            <a:endParaRPr lang="sl-SI" sz="1600"/>
          </a:p>
          <a:p>
            <a:pPr>
              <a:lnSpc>
                <a:spcPct val="80000"/>
              </a:lnSpc>
            </a:pPr>
            <a:r>
              <a:rPr lang="sl-SI" sz="1600">
                <a:solidFill>
                  <a:srgbClr val="CC3300"/>
                </a:solidFill>
              </a:rPr>
              <a:t>Agata (153)</a:t>
            </a:r>
            <a:r>
              <a:rPr lang="sl-SI" sz="1600"/>
              <a:t> – glavna oseba?</a:t>
            </a:r>
          </a:p>
          <a:p>
            <a:pPr>
              <a:lnSpc>
                <a:spcPct val="80000"/>
              </a:lnSpc>
            </a:pPr>
            <a:r>
              <a:rPr lang="sl-SI" sz="1600"/>
              <a:t>Jurij (90)</a:t>
            </a:r>
          </a:p>
          <a:p>
            <a:pPr>
              <a:lnSpc>
                <a:spcPct val="80000"/>
              </a:lnSpc>
            </a:pPr>
            <a:r>
              <a:rPr lang="sl-SI" sz="1600"/>
              <a:t>Marks (64)</a:t>
            </a:r>
          </a:p>
          <a:p>
            <a:pPr>
              <a:lnSpc>
                <a:spcPct val="80000"/>
              </a:lnSpc>
            </a:pPr>
            <a:r>
              <a:rPr lang="sl-SI" sz="1600"/>
              <a:t>Wullfing (53)</a:t>
            </a:r>
          </a:p>
          <a:p>
            <a:pPr>
              <a:lnSpc>
                <a:spcPct val="80000"/>
              </a:lnSpc>
            </a:pPr>
            <a:r>
              <a:rPr lang="sl-SI" sz="1600">
                <a:solidFill>
                  <a:srgbClr val="CC3300"/>
                </a:solidFill>
              </a:rPr>
              <a:t>Izidor (46)</a:t>
            </a:r>
          </a:p>
          <a:p>
            <a:pPr>
              <a:lnSpc>
                <a:spcPct val="80000"/>
              </a:lnSpc>
            </a:pPr>
            <a:r>
              <a:rPr lang="sl-SI" sz="1600">
                <a:solidFill>
                  <a:srgbClr val="CC3300"/>
                </a:solidFill>
              </a:rPr>
              <a:t>Polikarp (38)</a:t>
            </a:r>
          </a:p>
          <a:p>
            <a:pPr>
              <a:lnSpc>
                <a:spcPct val="80000"/>
              </a:lnSpc>
            </a:pPr>
            <a:r>
              <a:rPr lang="sl-SI" sz="1600"/>
              <a:t>Margareta (36)</a:t>
            </a:r>
          </a:p>
          <a:p>
            <a:pPr>
              <a:lnSpc>
                <a:spcPct val="80000"/>
              </a:lnSpc>
            </a:pPr>
            <a:r>
              <a:rPr lang="sl-SI" sz="1600"/>
              <a:t>Jeremija (30) </a:t>
            </a:r>
          </a:p>
          <a:p>
            <a:pPr>
              <a:lnSpc>
                <a:spcPct val="80000"/>
              </a:lnSpc>
            </a:pPr>
            <a:r>
              <a:rPr lang="sl-SI" sz="1600"/>
              <a:t>Jošt (30) </a:t>
            </a:r>
          </a:p>
          <a:p>
            <a:pPr>
              <a:lnSpc>
                <a:spcPct val="80000"/>
              </a:lnSpc>
            </a:pPr>
            <a:r>
              <a:rPr lang="sl-SI" sz="1600"/>
              <a:t>Schwarzkobler (61)</a:t>
            </a:r>
          </a:p>
          <a:p>
            <a:pPr>
              <a:lnSpc>
                <a:spcPct val="80000"/>
              </a:lnSpc>
            </a:pPr>
            <a:r>
              <a:rPr lang="sl-SI" sz="1600"/>
              <a:t>Glavna oseba je </a:t>
            </a:r>
            <a:r>
              <a:rPr lang="sl-SI" sz="1600">
                <a:solidFill>
                  <a:srgbClr val="CC3300"/>
                </a:solidFill>
              </a:rPr>
              <a:t>Izidor</a:t>
            </a:r>
            <a:r>
              <a:rPr lang="sl-SI" sz="1600"/>
              <a:t>, ki celo zgodbo pripoveduje, in glavni odnos njegovo razmerje z očetom.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sl-SI"/>
              <a:t>Strategije preživetja</a:t>
            </a:r>
          </a:p>
        </p:txBody>
      </p:sp>
      <p:sp>
        <p:nvSpPr>
          <p:cNvPr id="41987" name="Rectangle 3"/>
          <p:cNvSpPr>
            <a:spLocks noGrp="1" noChangeArrowheads="1"/>
          </p:cNvSpPr>
          <p:nvPr>
            <p:ph type="body" idx="1"/>
          </p:nvPr>
        </p:nvSpPr>
        <p:spPr/>
        <p:txBody>
          <a:bodyPr/>
          <a:lstStyle/>
          <a:p>
            <a:pPr>
              <a:lnSpc>
                <a:spcPct val="80000"/>
              </a:lnSpc>
            </a:pPr>
            <a:r>
              <a:rPr lang="sl-SI" sz="2800"/>
              <a:t>V Visoški kroniki se soočata dva radikalno nasprotna si načina obnašanja posameznika v razmerju do sveta oziroma do zgodovine. </a:t>
            </a:r>
          </a:p>
          <a:p>
            <a:pPr>
              <a:lnSpc>
                <a:spcPct val="80000"/>
              </a:lnSpc>
            </a:pPr>
            <a:r>
              <a:rPr lang="sl-SI" sz="2800"/>
              <a:t>Polikarp (jemlje usodo v svoje roke) : Izidor (pasivnost, konformizem) </a:t>
            </a:r>
          </a:p>
          <a:p>
            <a:pPr>
              <a:lnSpc>
                <a:spcPct val="80000"/>
              </a:lnSpc>
            </a:pPr>
            <a:r>
              <a:rPr lang="sl-SI" sz="2800">
                <a:solidFill>
                  <a:schemeClr val="bg2"/>
                </a:solidFill>
              </a:rPr>
              <a:t>Neprimernost presoje Polikarpa kot realističnega oz. romantičnega lika</a:t>
            </a:r>
          </a:p>
          <a:p>
            <a:pPr>
              <a:lnSpc>
                <a:spcPct val="80000"/>
              </a:lnSpc>
            </a:pPr>
            <a:r>
              <a:rPr lang="sl-SI" sz="2800"/>
              <a:t>Osebnostno je Tavčarju Polikarp bližji, vendar Polikarpova eksistenca ni ravno privlačen zgled: roman ne daje enoumnega recepta za nacionalno preživetje.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sl-SI" sz="4000"/>
              <a:t>Tavčarjeva kritika pasivne (črtomirovske) drže</a:t>
            </a:r>
          </a:p>
        </p:txBody>
      </p:sp>
      <p:sp>
        <p:nvSpPr>
          <p:cNvPr id="14339" name="Rectangle 3"/>
          <p:cNvSpPr>
            <a:spLocks noGrp="1" noChangeArrowheads="1"/>
          </p:cNvSpPr>
          <p:nvPr>
            <p:ph type="body" idx="1"/>
          </p:nvPr>
        </p:nvSpPr>
        <p:spPr>
          <a:xfrm>
            <a:off x="468313" y="1773238"/>
            <a:ext cx="8229600" cy="4237037"/>
          </a:xfrm>
        </p:spPr>
        <p:txBody>
          <a:bodyPr/>
          <a:lstStyle/>
          <a:p>
            <a:pPr>
              <a:lnSpc>
                <a:spcPct val="90000"/>
              </a:lnSpc>
              <a:buFontTx/>
              <a:buNone/>
            </a:pPr>
            <a:r>
              <a:rPr lang="sl-SI" sz="2800"/>
              <a:t>Dva modela zgodovinskega obnašanja: pasivno (Izidor ‘tako kot Črtomir’) : aktivno (Jurij, Polikarp)</a:t>
            </a:r>
          </a:p>
          <a:p>
            <a:pPr>
              <a:lnSpc>
                <a:spcPct val="90000"/>
              </a:lnSpc>
              <a:buFontTx/>
              <a:buNone/>
            </a:pPr>
            <a:endParaRPr lang="sl-SI" sz="2800"/>
          </a:p>
          <a:p>
            <a:pPr lvl="1">
              <a:lnSpc>
                <a:spcPct val="90000"/>
              </a:lnSpc>
              <a:buFontTx/>
              <a:buNone/>
            </a:pPr>
            <a:r>
              <a:rPr lang="sl-SI" sz="2000"/>
              <a:t>Ko se povrneš veder k pevcu Krsta, </a:t>
            </a:r>
            <a:br>
              <a:rPr lang="sl-SI" sz="2000"/>
            </a:br>
            <a:r>
              <a:rPr lang="sl-SI" sz="2000"/>
              <a:t>to mu sporoči, da je Črtomira</a:t>
            </a:r>
            <a:br>
              <a:rPr lang="sl-SI" sz="2000"/>
            </a:br>
            <a:r>
              <a:rPr lang="sl-SI" sz="2000"/>
              <a:t>zdaj maščevana omahljiva vera, </a:t>
            </a:r>
            <a:br>
              <a:rPr lang="sl-SI" sz="2000"/>
            </a:br>
            <a:r>
              <a:rPr lang="sl-SI" sz="2000"/>
              <a:t>s krvjo oprana vsa sramota skruna. </a:t>
            </a:r>
          </a:p>
          <a:p>
            <a:pPr lvl="1">
              <a:lnSpc>
                <a:spcPct val="90000"/>
              </a:lnSpc>
              <a:buFontTx/>
              <a:buNone/>
            </a:pPr>
            <a:r>
              <a:rPr lang="sl-SI" sz="2000"/>
              <a:t>Njegova četa, da stoji spet čvrsta</a:t>
            </a:r>
            <a:br>
              <a:rPr lang="sl-SI" sz="2000"/>
            </a:br>
            <a:r>
              <a:rPr lang="sl-SI" sz="2000"/>
              <a:t>in neustrašna čaka na Valjhuna.</a:t>
            </a:r>
            <a:r>
              <a:rPr lang="sl-SI" sz="2400"/>
              <a:t> </a:t>
            </a:r>
          </a:p>
          <a:p>
            <a:pPr lvl="1">
              <a:lnSpc>
                <a:spcPct val="90000"/>
              </a:lnSpc>
              <a:buFontTx/>
              <a:buNone/>
            </a:pPr>
            <a:endParaRPr lang="sl-SI" sz="2400"/>
          </a:p>
          <a:p>
            <a:pPr>
              <a:lnSpc>
                <a:spcPct val="90000"/>
              </a:lnSpc>
              <a:buFontTx/>
              <a:buNone/>
            </a:pPr>
            <a:r>
              <a:rPr lang="sl-SI" sz="1800"/>
              <a:t>(Alojz Gradnik v sonetu </a:t>
            </a:r>
            <a:r>
              <a:rPr lang="sl-SI" sz="1800" i="1"/>
              <a:t>Ob odkritju spomenika Ivana Tavčarja,</a:t>
            </a:r>
            <a:r>
              <a:rPr lang="sl-SI" sz="1800"/>
              <a:t> 1957).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l-SI"/>
              <a:t>Liberalno in protiliberalno </a:t>
            </a:r>
          </a:p>
        </p:txBody>
      </p:sp>
      <p:sp>
        <p:nvSpPr>
          <p:cNvPr id="17411" name="Rectangle 3"/>
          <p:cNvSpPr>
            <a:spLocks noGrp="1" noChangeArrowheads="1"/>
          </p:cNvSpPr>
          <p:nvPr>
            <p:ph type="body" idx="1"/>
          </p:nvPr>
        </p:nvSpPr>
        <p:spPr/>
        <p:txBody>
          <a:bodyPr/>
          <a:lstStyle/>
          <a:p>
            <a:pPr>
              <a:buFontTx/>
              <a:buNone/>
            </a:pPr>
            <a:r>
              <a:rPr lang="sl-SI" sz="2800"/>
              <a:t>Liberalno: </a:t>
            </a:r>
          </a:p>
          <a:p>
            <a:r>
              <a:rPr lang="sl-SI" sz="2800"/>
              <a:t>ironični pogled na religijo in vraževerje</a:t>
            </a:r>
          </a:p>
          <a:p>
            <a:r>
              <a:rPr lang="sl-SI" sz="2800"/>
              <a:t>indivdualistični odpor do množice ter oblastnikov </a:t>
            </a:r>
          </a:p>
          <a:p>
            <a:r>
              <a:rPr lang="sl-SI" sz="2800"/>
              <a:t>distanciranje od pridobitništva</a:t>
            </a:r>
          </a:p>
          <a:p>
            <a:pPr>
              <a:buFontTx/>
              <a:buNone/>
            </a:pPr>
            <a:r>
              <a:rPr lang="sl-SI" sz="2800"/>
              <a:t>Neliberalno:</a:t>
            </a:r>
          </a:p>
          <a:p>
            <a:r>
              <a:rPr lang="sl-SI" sz="2800"/>
              <a:t>patriotizem domače zemlje (zlo prihaja iz mest)</a:t>
            </a:r>
          </a:p>
          <a:p>
            <a:r>
              <a:rPr lang="sl-SI" sz="2800"/>
              <a:t>katolicizem (liberalne ideje zastopa škof)</a:t>
            </a:r>
          </a:p>
          <a:p>
            <a:r>
              <a:rPr lang="sl-SI" sz="2800"/>
              <a:t>simpatija do ljudske množice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sl-SI"/>
              <a:t>Patriotizem domače zemlje</a:t>
            </a:r>
          </a:p>
        </p:txBody>
      </p:sp>
      <p:sp>
        <p:nvSpPr>
          <p:cNvPr id="44035" name="Rectangle 3"/>
          <p:cNvSpPr>
            <a:spLocks noGrp="1" noChangeArrowheads="1"/>
          </p:cNvSpPr>
          <p:nvPr>
            <p:ph type="body" idx="1"/>
          </p:nvPr>
        </p:nvSpPr>
        <p:spPr>
          <a:xfrm>
            <a:off x="457200" y="1916113"/>
            <a:ext cx="8229600" cy="4681537"/>
          </a:xfrm>
        </p:spPr>
        <p:txBody>
          <a:bodyPr/>
          <a:lstStyle/>
          <a:p>
            <a:pPr>
              <a:lnSpc>
                <a:spcPct val="80000"/>
              </a:lnSpc>
            </a:pPr>
            <a:r>
              <a:rPr lang="sl-SI" sz="2000"/>
              <a:t>V takih trenutkih sem dobro vedel, da te, naj si še tako zapuščen in osiromašen, veže trdna veriga na nekaj, česar se vsak hip ne zavedaš: ta nekaj je – zemlja, na kateri si se rodil. To je naša edina neskaljena prijateljica, vedno ti kaže en in isti obraz in zvesta ti ostane, če jo še tolikokrat zatajiš. Ko tako ležim, mi sili iz ruše nova moč v onemogle ude in prav vsaka koreninica pod mano poganja tudi v moje telo, da se čutim eno z zemljo, na kateri ležim. Zemlja domača ni prazna beseda: del je mojega življenja, in če se mi vzame zemlja, se mi je tudi vzelo življenje. Ko si oglodan do kosti, ko te povsod preganjajo, kakor bi se bile gobe razpasle po tvojem telesu, te sprejme domača zemlja z istim obrazom, kot te je sprejela nekdaj, ko so te še v zibel polagali. Nisi doživel spomladi, da bi te ne bilo objemalo njeno cvetje, in ne jeseni, da bi ti ne bila sipala svojih sadov. Mogoče, da je težko umreti – moja vera to ni! ali toliko zapišem, da bi raje umrl sredi domače doline, bodisi od gladu, nego na zlatem stolu nemškega cesarja, kjer bi imel vsega na kupe. Tako večkrat premišljujem na zeleni tratini pod gozdom.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sl-SI"/>
              <a:t>Splošno</a:t>
            </a:r>
          </a:p>
        </p:txBody>
      </p:sp>
      <p:sp>
        <p:nvSpPr>
          <p:cNvPr id="5123" name="Rectangle 3"/>
          <p:cNvSpPr>
            <a:spLocks noGrp="1" noChangeArrowheads="1"/>
          </p:cNvSpPr>
          <p:nvPr>
            <p:ph type="body" idx="1"/>
          </p:nvPr>
        </p:nvSpPr>
        <p:spPr/>
        <p:txBody>
          <a:bodyPr/>
          <a:lstStyle/>
          <a:p>
            <a:pPr>
              <a:lnSpc>
                <a:spcPct val="90000"/>
              </a:lnSpc>
            </a:pPr>
            <a:r>
              <a:rPr lang="sl-SI"/>
              <a:t>Izid v </a:t>
            </a:r>
            <a:r>
              <a:rPr lang="sl-SI" i="1"/>
              <a:t>Ljubljanskem zvonu</a:t>
            </a:r>
            <a:r>
              <a:rPr lang="sl-SI"/>
              <a:t> 1919</a:t>
            </a:r>
          </a:p>
          <a:p>
            <a:pPr>
              <a:lnSpc>
                <a:spcPct val="90000"/>
              </a:lnSpc>
            </a:pPr>
            <a:r>
              <a:rPr lang="sl-SI"/>
              <a:t>Visoko mesto v slovenskem proznem kanonu od izida dalje</a:t>
            </a:r>
          </a:p>
          <a:p>
            <a:pPr>
              <a:lnSpc>
                <a:spcPct val="90000"/>
              </a:lnSpc>
            </a:pPr>
            <a:r>
              <a:rPr lang="sl-SI"/>
              <a:t>Prevodi v tuje jezike od 1929 dalje, številne interpretacije</a:t>
            </a:r>
          </a:p>
          <a:p>
            <a:pPr>
              <a:lnSpc>
                <a:spcPct val="90000"/>
              </a:lnSpc>
            </a:pPr>
            <a:r>
              <a:rPr lang="sl-SI"/>
              <a:t>Dileme glede sporočila: povest o spoznanju in odpovedi, o asimilaciji nemških naseljencev, rodbinska kronika, protivojni roman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sl-SI" sz="4000"/>
              <a:t>Roman je pripoved o zločinu in pokori</a:t>
            </a:r>
          </a:p>
        </p:txBody>
      </p:sp>
      <p:sp>
        <p:nvSpPr>
          <p:cNvPr id="45059" name="Rectangle 3"/>
          <p:cNvSpPr>
            <a:spLocks noGrp="1" noChangeArrowheads="1"/>
          </p:cNvSpPr>
          <p:nvPr>
            <p:ph type="body" idx="1"/>
          </p:nvPr>
        </p:nvSpPr>
        <p:spPr>
          <a:xfrm>
            <a:off x="457200" y="1989138"/>
            <a:ext cx="8229600" cy="4137025"/>
          </a:xfrm>
        </p:spPr>
        <p:txBody>
          <a:bodyPr/>
          <a:lstStyle/>
          <a:p>
            <a:r>
              <a:rPr lang="sl-SI" sz="2800"/>
              <a:t>Kljub ironizaciji Izidorjeve katoliške omejenosti je Visoška kronika trdno vpeta v krščanski sistem etične izravnave: krivično pridobljena lastnina ne prinese sreče. Zločin in drugi grehi (pridobitnost, napuh) so kaznovani in roman se izteče v odpoved, ponižnost in slavospev čisti ljubezni, ki je na Izidorjevi strani res samo deklarativne narave, realizira pa ga njegova žena Margareta.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sl-SI" sz="4000"/>
              <a:t>Izidorjeva nacionalna zavest se pokaže v romanu na dveh mestih</a:t>
            </a:r>
          </a:p>
        </p:txBody>
      </p:sp>
      <p:sp>
        <p:nvSpPr>
          <p:cNvPr id="18435" name="Rectangle 3"/>
          <p:cNvSpPr>
            <a:spLocks noGrp="1" noChangeArrowheads="1"/>
          </p:cNvSpPr>
          <p:nvPr>
            <p:ph type="body" idx="1"/>
          </p:nvPr>
        </p:nvSpPr>
        <p:spPr>
          <a:xfrm>
            <a:off x="457200" y="1844675"/>
            <a:ext cx="8229600" cy="4281488"/>
          </a:xfrm>
        </p:spPr>
        <p:txBody>
          <a:bodyPr/>
          <a:lstStyle/>
          <a:p>
            <a:pPr>
              <a:lnSpc>
                <a:spcPct val="80000"/>
              </a:lnSpc>
            </a:pPr>
            <a:r>
              <a:rPr lang="sl-SI" sz="2000"/>
              <a:t>"In med ljudi naj bi prišla, ki govore, kot lajajo pri nas psi!" [...] Pri tem sta se zopet šalila iz naše govorice in zopet omenjala pse, češ da lepše govore kot mi, ki smo menda krščeni pred božjim kamnom. Govorila sta z velikim zaničevanjem in prav nespametno se mi je videlo zasramovanje naše govorice, ko sta se vendar sama posluževala besed, da ti je bilo, kakor bi požiral zdrobljeno steklo, če si ju moral poslušati. Premagal sem svojo jezo in ubogal sem svojo pamet, ki mi je velela, da se ne gre prepirati ali pa še celo pretepavati z njima, ki sta mi bila bratranca po materi in polbrata moje neveste. </a:t>
            </a:r>
          </a:p>
          <a:p>
            <a:pPr>
              <a:lnSpc>
                <a:spcPct val="80000"/>
              </a:lnSpc>
            </a:pPr>
            <a:r>
              <a:rPr lang="sl-SI" sz="2000"/>
              <a:t>Obrnil se je k meni: "Ti nisi Nemec?" Odločno in brez strahu sem odgovoril: "Nisem!" </a:t>
            </a:r>
          </a:p>
          <a:p>
            <a:pPr>
              <a:lnSpc>
                <a:spcPct val="80000"/>
              </a:lnSpc>
            </a:pPr>
            <a:r>
              <a:rPr lang="sl-SI" sz="2800"/>
              <a:t>Roman je za literarno zgodovino "pesem požrtvovalne ljubezni do domovine".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sl-SI"/>
              <a:t>Nacionalno?</a:t>
            </a:r>
          </a:p>
        </p:txBody>
      </p:sp>
      <p:sp>
        <p:nvSpPr>
          <p:cNvPr id="19459" name="Rectangle 3"/>
          <p:cNvSpPr>
            <a:spLocks noGrp="1" noChangeArrowheads="1"/>
          </p:cNvSpPr>
          <p:nvPr>
            <p:ph type="body" idx="1"/>
          </p:nvPr>
        </p:nvSpPr>
        <p:spPr/>
        <p:txBody>
          <a:bodyPr/>
          <a:lstStyle/>
          <a:p>
            <a:pPr>
              <a:lnSpc>
                <a:spcPct val="80000"/>
              </a:lnSpc>
            </a:pPr>
            <a:r>
              <a:rPr lang="sl-SI" sz="2800"/>
              <a:t>Označevati Izidorja za zavednega Slovenca je anahrono, saj v 17. stoletju še ni mogoče govoriti o slovenski nacionalni zavesti, kvečjemu o kranjskem patriotizmu. V romanu ni izrazov </a:t>
            </a:r>
            <a:r>
              <a:rPr lang="sl-SI" sz="2800" i="1"/>
              <a:t>Slovenec, slovenski</a:t>
            </a:r>
            <a:r>
              <a:rPr lang="sl-SI" sz="2800"/>
              <a:t>, ampak le izraz </a:t>
            </a:r>
            <a:r>
              <a:rPr lang="sl-SI" sz="2800" i="1"/>
              <a:t>kranjski</a:t>
            </a:r>
            <a:r>
              <a:rPr lang="sl-SI" sz="2800"/>
              <a:t>. </a:t>
            </a:r>
          </a:p>
          <a:p>
            <a:pPr>
              <a:lnSpc>
                <a:spcPct val="80000"/>
              </a:lnSpc>
            </a:pPr>
            <a:r>
              <a:rPr lang="sl-SI" sz="2800"/>
              <a:t>Pač pa ima 57-krat izraz </a:t>
            </a:r>
            <a:r>
              <a:rPr lang="sl-SI" sz="2800" i="1"/>
              <a:t>nemšk*</a:t>
            </a:r>
            <a:r>
              <a:rPr lang="sl-SI" sz="2800"/>
              <a:t>, 7-krat </a:t>
            </a:r>
            <a:r>
              <a:rPr lang="sl-SI" sz="2800" i="1"/>
              <a:t>Nemec</a:t>
            </a:r>
            <a:r>
              <a:rPr lang="sl-SI" sz="2800"/>
              <a:t> in 6-krat </a:t>
            </a:r>
            <a:r>
              <a:rPr lang="sl-SI" sz="2800" i="1"/>
              <a:t>Tajčar</a:t>
            </a:r>
            <a:r>
              <a:rPr lang="sl-SI" sz="2800"/>
              <a:t>. </a:t>
            </a:r>
          </a:p>
          <a:p>
            <a:pPr>
              <a:lnSpc>
                <a:spcPct val="80000"/>
              </a:lnSpc>
            </a:pPr>
            <a:r>
              <a:rPr lang="sl-SI" sz="2800"/>
              <a:t>Do Nemcev kaže spoštovanje.</a:t>
            </a:r>
          </a:p>
          <a:p>
            <a:pPr>
              <a:lnSpc>
                <a:spcPct val="80000"/>
              </a:lnSpc>
            </a:pPr>
            <a:r>
              <a:rPr lang="sl-SI" sz="2800"/>
              <a:t>Priporočilo mešanih porok domačinov z Nemkami: "Kdor z njimi ne laja, ga raztrgajo. Da jim goltanec zamašim, te oženim in Tajčarko boš vzel, da ne bo imela nemških otrok."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sl-SI"/>
              <a:t>Nevarnost in privlačnost tujega</a:t>
            </a:r>
          </a:p>
        </p:txBody>
      </p:sp>
      <p:sp>
        <p:nvSpPr>
          <p:cNvPr id="46083" name="Rectangle 3"/>
          <p:cNvSpPr>
            <a:spLocks noGrp="1" noChangeArrowheads="1"/>
          </p:cNvSpPr>
          <p:nvPr>
            <p:ph type="body" sz="half" idx="1"/>
          </p:nvPr>
        </p:nvSpPr>
        <p:spPr/>
        <p:txBody>
          <a:bodyPr/>
          <a:lstStyle/>
          <a:p>
            <a:pPr>
              <a:lnSpc>
                <a:spcPct val="80000"/>
              </a:lnSpc>
              <a:buFontTx/>
              <a:buNone/>
            </a:pPr>
            <a:r>
              <a:rPr lang="sl-SI" sz="1800" b="1">
                <a:solidFill>
                  <a:srgbClr val="CC3300"/>
                </a:solidFill>
              </a:rPr>
              <a:t>Negativno</a:t>
            </a:r>
          </a:p>
          <a:p>
            <a:pPr>
              <a:lnSpc>
                <a:spcPct val="80000"/>
              </a:lnSpc>
            </a:pPr>
            <a:r>
              <a:rPr lang="sl-SI" sz="1800"/>
              <a:t>"Tajčar je surov in ošaben, kadar misli, da se ga vse boji", "Tajčarjev se boj!", kronist jim očita napihnjenost, surovost, ošabnost, privoščljivost, trmo, grabežljivost in pristranskost </a:t>
            </a:r>
          </a:p>
          <a:p>
            <a:pPr>
              <a:lnSpc>
                <a:spcPct val="80000"/>
              </a:lnSpc>
            </a:pPr>
            <a:r>
              <a:rPr lang="sl-SI" sz="1800"/>
              <a:t>"Tajčarje smo imenovali takrat tiste, ki so se bili privlekli z Nemškega v naše kraje ter nam odvzeli najboljše kmetije." [...] "Ta zarod poznam, je požrešen, misli, da je več, kot smo mi, in naše zemlje je lačen." </a:t>
            </a:r>
          </a:p>
          <a:p>
            <a:pPr>
              <a:lnSpc>
                <a:spcPct val="80000"/>
              </a:lnSpc>
            </a:pPr>
            <a:r>
              <a:rPr lang="sl-SI" sz="1800"/>
              <a:t>Tedaj smo sosedje živeli med sabo v ljubezni: kar je bolelo enega, je občutil tudi drugi, in če je ta jokal, se prvi ni smejal, kakor je to v Nemcih menda v navadi. </a:t>
            </a:r>
          </a:p>
        </p:txBody>
      </p:sp>
      <p:sp>
        <p:nvSpPr>
          <p:cNvPr id="46084" name="Rectangle 4"/>
          <p:cNvSpPr>
            <a:spLocks noGrp="1" noChangeArrowheads="1"/>
          </p:cNvSpPr>
          <p:nvPr>
            <p:ph type="body" sz="half" idx="2"/>
          </p:nvPr>
        </p:nvSpPr>
        <p:spPr/>
        <p:txBody>
          <a:bodyPr/>
          <a:lstStyle/>
          <a:p>
            <a:pPr>
              <a:lnSpc>
                <a:spcPct val="80000"/>
              </a:lnSpc>
              <a:buFontTx/>
              <a:buNone/>
            </a:pPr>
            <a:r>
              <a:rPr lang="sl-SI" sz="1800" b="1">
                <a:solidFill>
                  <a:srgbClr val="CC3300"/>
                </a:solidFill>
              </a:rPr>
              <a:t>Pozitivno</a:t>
            </a:r>
          </a:p>
          <a:p>
            <a:pPr>
              <a:lnSpc>
                <a:spcPct val="80000"/>
              </a:lnSpc>
            </a:pPr>
            <a:r>
              <a:rPr lang="sl-SI" sz="1800"/>
              <a:t>Vse Nemke so pozitivne</a:t>
            </a:r>
          </a:p>
          <a:p>
            <a:pPr>
              <a:lnSpc>
                <a:spcPct val="80000"/>
              </a:lnSpc>
            </a:pPr>
            <a:r>
              <a:rPr lang="sl-SI" sz="1800"/>
              <a:t>"Res je, zemljo vedo najbolje obdelovati. Tudi tvoja mati je bila nemškega rojstva in gospodinja tudi ni bila slaba, dasi me je rada jezila." </a:t>
            </a:r>
          </a:p>
          <a:p>
            <a:pPr>
              <a:lnSpc>
                <a:spcPct val="80000"/>
              </a:lnSpc>
            </a:pPr>
            <a:r>
              <a:rPr lang="sl-SI" sz="1800"/>
              <a:t>V srcu sem občudoval te Nemce, da si vzgajajo otroke tako, da jih tepo.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sl-SI" sz="4000" smtClean="0"/>
              <a:t>Domače : tuje</a:t>
            </a:r>
            <a:endParaRPr lang="sl-SI" sz="4000"/>
          </a:p>
        </p:txBody>
      </p:sp>
      <p:sp>
        <p:nvSpPr>
          <p:cNvPr id="48131" name="Rectangle 3"/>
          <p:cNvSpPr>
            <a:spLocks noGrp="1" noChangeArrowheads="1"/>
          </p:cNvSpPr>
          <p:nvPr>
            <p:ph type="body" idx="1"/>
          </p:nvPr>
        </p:nvSpPr>
        <p:spPr/>
        <p:txBody>
          <a:bodyPr/>
          <a:lstStyle/>
          <a:p>
            <a:pPr>
              <a:lnSpc>
                <a:spcPct val="80000"/>
              </a:lnSpc>
            </a:pPr>
            <a:r>
              <a:rPr lang="sl-SI" sz="2400"/>
              <a:t>Visoška kronika se godi v nacionalno mešanem okolju in strateško uresničuje mešane poroke. </a:t>
            </a:r>
          </a:p>
          <a:p>
            <a:pPr>
              <a:lnSpc>
                <a:spcPct val="80000"/>
              </a:lnSpc>
            </a:pPr>
            <a:r>
              <a:rPr lang="sl-SI" sz="2400"/>
              <a:t>Mešani zakon vedno sestavljata slovenski moški in nemška ženska, nikoli obratno. </a:t>
            </a:r>
          </a:p>
          <a:p>
            <a:pPr>
              <a:lnSpc>
                <a:spcPct val="80000"/>
              </a:lnSpc>
            </a:pPr>
            <a:r>
              <a:rPr lang="sl-SI" sz="2400"/>
              <a:t>Tavčar je svoj rod izvajal iz Davče, na kar naj bi kazal njegov priimerk (</a:t>
            </a:r>
            <a:r>
              <a:rPr lang="sl-SI" sz="2400" i="1"/>
              <a:t>Davčar &gt; Tavčar</a:t>
            </a:r>
            <a:r>
              <a:rPr lang="sl-SI" sz="2400"/>
              <a:t>), ime Davčar pa naj bi prihajalo od </a:t>
            </a:r>
            <a:r>
              <a:rPr lang="sl-SI" sz="2400" i="1"/>
              <a:t>Deutscher</a:t>
            </a:r>
            <a:r>
              <a:rPr lang="sl-SI" sz="2400"/>
              <a:t> 'Nemec'.</a:t>
            </a:r>
          </a:p>
          <a:p>
            <a:pPr>
              <a:lnSpc>
                <a:spcPct val="80000"/>
              </a:lnSpc>
            </a:pPr>
            <a:r>
              <a:rPr lang="sl-SI" sz="2400"/>
              <a:t>1919 je bila nevarnost nemške dominacije mimo, zato je Visoška kronika zasnovana kot pripoved o začetnem dvojnem, slovensko-nemškem nacionalnem kulturnem kapitalu, ki je bil pomemben element nacionalne identitete in mu je s spremembo političnega okvira grozila izguba.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sl-SI" sz="4000"/>
              <a:t>Mesto Visoške kronike v literarni ponudbi preživitvenih modelov</a:t>
            </a:r>
          </a:p>
        </p:txBody>
      </p:sp>
      <p:sp>
        <p:nvSpPr>
          <p:cNvPr id="49155" name="Rectangle 3"/>
          <p:cNvSpPr>
            <a:spLocks noGrp="1" noChangeArrowheads="1"/>
          </p:cNvSpPr>
          <p:nvPr>
            <p:ph type="body" idx="1"/>
          </p:nvPr>
        </p:nvSpPr>
        <p:spPr>
          <a:xfrm>
            <a:off x="457200" y="2060575"/>
            <a:ext cx="8229600" cy="4065588"/>
          </a:xfrm>
        </p:spPr>
        <p:txBody>
          <a:bodyPr/>
          <a:lstStyle/>
          <a:p>
            <a:r>
              <a:rPr lang="sl-SI" sz="2800">
                <a:solidFill>
                  <a:schemeClr val="bg2"/>
                </a:solidFill>
              </a:rPr>
              <a:t>eliminacija tujega (Polikarpov uboj Jošta)</a:t>
            </a:r>
          </a:p>
          <a:p>
            <a:r>
              <a:rPr lang="sl-SI" sz="2800">
                <a:solidFill>
                  <a:schemeClr val="bg2"/>
                </a:solidFill>
              </a:rPr>
              <a:t>sprenevedanje, da tujega ni </a:t>
            </a:r>
          </a:p>
          <a:p>
            <a:r>
              <a:rPr lang="sl-SI" sz="2800"/>
              <a:t>prevzem in adaptacija tujega (Črtomirova strategija)</a:t>
            </a:r>
          </a:p>
          <a:p>
            <a:r>
              <a:rPr lang="sl-SI" sz="2800">
                <a:solidFill>
                  <a:srgbClr val="CC3300"/>
                </a:solidFill>
              </a:rPr>
              <a:t>asimiliacija tujega </a:t>
            </a:r>
            <a:r>
              <a:rPr lang="sl-SI" sz="2000">
                <a:solidFill>
                  <a:srgbClr val="CC3300"/>
                </a:solidFill>
              </a:rPr>
              <a:t>(</a:t>
            </a:r>
            <a:r>
              <a:rPr lang="sl-SI" sz="2000"/>
              <a:t>Tavčarjev recept za preživetje Slovencev v soseščini z gospodarsko podjetnejšimi nemškimi sosedi je bila poroka in asimilacija njihovih žensk.</a:t>
            </a:r>
            <a:r>
              <a:rPr lang="sl-SI" sz="2000">
                <a:solidFill>
                  <a:srgbClr val="CC3300"/>
                </a:solidFill>
              </a:rPr>
              <a:t>)</a:t>
            </a:r>
          </a:p>
          <a:p>
            <a:r>
              <a:rPr lang="sl-SI" sz="2800">
                <a:solidFill>
                  <a:schemeClr val="bg2"/>
                </a:solidFill>
              </a:rPr>
              <a:t>renegatstvo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sl-SI"/>
              <a:t>O avtobiografskem</a:t>
            </a:r>
          </a:p>
        </p:txBody>
      </p:sp>
      <p:sp>
        <p:nvSpPr>
          <p:cNvPr id="15363" name="Rectangle 3"/>
          <p:cNvSpPr>
            <a:spLocks noGrp="1" noChangeArrowheads="1"/>
          </p:cNvSpPr>
          <p:nvPr>
            <p:ph type="body" idx="1"/>
          </p:nvPr>
        </p:nvSpPr>
        <p:spPr/>
        <p:txBody>
          <a:bodyPr/>
          <a:lstStyle/>
          <a:p>
            <a:pPr>
              <a:lnSpc>
                <a:spcPct val="80000"/>
              </a:lnSpc>
              <a:buFontTx/>
              <a:buNone/>
            </a:pPr>
            <a:r>
              <a:rPr lang="sl-SI" sz="1400"/>
              <a:t>Lukež = urednik SN Miroslav Malovrh, Barbara = žena Franja, </a:t>
            </a:r>
            <a:r>
              <a:rPr lang="sl-SI" sz="1400">
                <a:solidFill>
                  <a:srgbClr val="CC3300"/>
                </a:solidFill>
                <a:sym typeface="Wingdings" pitchFamily="2" charset="2"/>
              </a:rPr>
              <a:t>Polikarp = Ivan Tavčar</a:t>
            </a:r>
          </a:p>
          <a:p>
            <a:pPr>
              <a:lnSpc>
                <a:spcPct val="80000"/>
              </a:lnSpc>
              <a:buFontTx/>
              <a:buNone/>
            </a:pPr>
            <a:endParaRPr lang="sl-SI" sz="1400">
              <a:solidFill>
                <a:srgbClr val="CC3300"/>
              </a:solidFill>
              <a:sym typeface="Wingdings" pitchFamily="2" charset="2"/>
            </a:endParaRPr>
          </a:p>
          <a:p>
            <a:pPr>
              <a:lnSpc>
                <a:spcPct val="80000"/>
              </a:lnSpc>
              <a:buFontTx/>
              <a:buNone/>
            </a:pPr>
            <a:r>
              <a:rPr lang="sl-SI" sz="1400"/>
              <a:t>Ne boš več pisal, kaj se v pravdah toži, </a:t>
            </a:r>
            <a:br>
              <a:rPr lang="sl-SI" sz="1400"/>
            </a:br>
            <a:r>
              <a:rPr lang="sl-SI" sz="1400" b="1" i="1"/>
              <a:t>ne stal sred množice ko v morju skala, </a:t>
            </a:r>
            <a:br>
              <a:rPr lang="sl-SI" sz="1400" b="1" i="1"/>
            </a:br>
            <a:r>
              <a:rPr lang="sl-SI" sz="1400"/>
              <a:t>beseda tvoja ne bo več brenčala</a:t>
            </a:r>
            <a:br>
              <a:rPr lang="sl-SI" sz="1400"/>
            </a:br>
            <a:r>
              <a:rPr lang="sl-SI" sz="1400"/>
              <a:t>ko pšica, kadar z loka se izproži. </a:t>
            </a:r>
          </a:p>
          <a:p>
            <a:pPr>
              <a:lnSpc>
                <a:spcPct val="80000"/>
              </a:lnSpc>
              <a:buFontTx/>
              <a:buNone/>
            </a:pPr>
            <a:r>
              <a:rPr lang="sl-SI" sz="1400"/>
              <a:t>Samo še enkrat, zadnjikrat, zakroži</a:t>
            </a:r>
            <a:br>
              <a:rPr lang="sl-SI" sz="1400"/>
            </a:br>
            <a:r>
              <a:rPr lang="sl-SI" sz="1400"/>
              <a:t>nad mestom duša tvoja in domala</a:t>
            </a:r>
            <a:br>
              <a:rPr lang="sl-SI" sz="1400"/>
            </a:br>
            <a:r>
              <a:rPr lang="sl-SI" sz="1400"/>
              <a:t>bo vse naprej in vse nazaj spoznala, </a:t>
            </a:r>
            <a:br>
              <a:rPr lang="sl-SI" sz="1400"/>
            </a:br>
            <a:r>
              <a:rPr lang="sl-SI" sz="1400"/>
              <a:t>pozdravila bo znance še pri Roži, </a:t>
            </a:r>
          </a:p>
          <a:p>
            <a:pPr>
              <a:lnSpc>
                <a:spcPct val="80000"/>
              </a:lnSpc>
              <a:buFontTx/>
              <a:buNone/>
            </a:pPr>
            <a:r>
              <a:rPr lang="sl-SI" sz="1400"/>
              <a:t>potem od tod obrne se prezirno</a:t>
            </a:r>
            <a:br>
              <a:rPr lang="sl-SI" sz="1400"/>
            </a:br>
            <a:r>
              <a:rPr lang="sl-SI" sz="1400"/>
              <a:t>in vzplava na Visoko in v Poljane, </a:t>
            </a:r>
            <a:br>
              <a:rPr lang="sl-SI" sz="1400"/>
            </a:br>
            <a:r>
              <a:rPr lang="sl-SI" sz="1400"/>
              <a:t>prestopi gróbov zmajane ograde </a:t>
            </a:r>
          </a:p>
          <a:p>
            <a:pPr>
              <a:lnSpc>
                <a:spcPct val="80000"/>
              </a:lnSpc>
              <a:buFontTx/>
              <a:buNone/>
            </a:pPr>
            <a:r>
              <a:rPr lang="sl-SI" sz="1400"/>
              <a:t>in Wulffinge obišče in Khallane</a:t>
            </a:r>
            <a:br>
              <a:rPr lang="sl-SI" sz="1400"/>
            </a:br>
            <a:r>
              <a:rPr lang="sl-SI" sz="1400"/>
              <a:t>in vbogo Meto in poreče: "Jade! </a:t>
            </a:r>
            <a:br>
              <a:rPr lang="sl-SI" sz="1400"/>
            </a:br>
            <a:r>
              <a:rPr lang="sl-SI" sz="1400"/>
              <a:t>Tesnó pri vas je – a je mirno, mirno ..." </a:t>
            </a:r>
          </a:p>
          <a:p>
            <a:pPr>
              <a:lnSpc>
                <a:spcPct val="80000"/>
              </a:lnSpc>
              <a:buFontTx/>
              <a:buNone/>
            </a:pPr>
            <a:r>
              <a:rPr lang="sl-SI" sz="1400"/>
              <a:t>(Alojz Gradnik, Pred slovesom: Pok. dr. Ivanu Tavčarju, </a:t>
            </a:r>
            <a:r>
              <a:rPr lang="sl-SI" sz="1400" i="1"/>
              <a:t>Slovenski narod</a:t>
            </a:r>
            <a:r>
              <a:rPr lang="sl-SI" sz="1400"/>
              <a:t> 1923) </a:t>
            </a:r>
          </a:p>
          <a:p>
            <a:pPr>
              <a:lnSpc>
                <a:spcPct val="80000"/>
              </a:lnSpc>
              <a:buFontTx/>
              <a:buNone/>
            </a:pPr>
            <a:endParaRPr lang="sl-SI" sz="1400"/>
          </a:p>
          <a:p>
            <a:pPr>
              <a:lnSpc>
                <a:spcPct val="80000"/>
              </a:lnSpc>
              <a:buFontTx/>
              <a:buNone/>
            </a:pPr>
            <a:r>
              <a:rPr lang="sl-SI" sz="2400"/>
              <a:t>Pisateljev sin Ivan priča, da je oče v tretjem delu Visoške kronike nameraval opisati svojo družino.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sl-SI"/>
              <a:t>Vdor fiktivnega v realno</a:t>
            </a:r>
          </a:p>
        </p:txBody>
      </p:sp>
      <p:sp>
        <p:nvSpPr>
          <p:cNvPr id="16388" name="Rectangle 4"/>
          <p:cNvSpPr>
            <a:spLocks noGrp="1" noChangeArrowheads="1"/>
          </p:cNvSpPr>
          <p:nvPr>
            <p:ph type="body" idx="1"/>
          </p:nvPr>
        </p:nvSpPr>
        <p:spPr>
          <a:xfrm>
            <a:off x="457200" y="1916113"/>
            <a:ext cx="8229600" cy="4210050"/>
          </a:xfrm>
        </p:spPr>
        <p:txBody>
          <a:bodyPr/>
          <a:lstStyle/>
          <a:p>
            <a:pPr>
              <a:lnSpc>
                <a:spcPct val="80000"/>
              </a:lnSpc>
            </a:pPr>
            <a:r>
              <a:rPr lang="sl-SI" sz="2000"/>
              <a:t>Visoška kronika je nastajala tudi kot spomenik pridobljene družinske posesti Visoko. </a:t>
            </a:r>
          </a:p>
          <a:p>
            <a:pPr>
              <a:lnSpc>
                <a:spcPct val="80000"/>
              </a:lnSpc>
            </a:pPr>
            <a:r>
              <a:rPr lang="sl-SI" sz="2000"/>
              <a:t>Motiv samokresa "z debelim, svetlo okovanim kopitom" na začetku romana.</a:t>
            </a:r>
          </a:p>
          <a:p>
            <a:pPr>
              <a:lnSpc>
                <a:spcPct val="80000"/>
              </a:lnSpc>
            </a:pPr>
            <a:r>
              <a:rPr lang="sl-SI" sz="2000"/>
              <a:t>Tretji del kronike naj bi imel naslov Rdeča pištola.</a:t>
            </a:r>
          </a:p>
          <a:p>
            <a:pPr>
              <a:lnSpc>
                <a:spcPct val="80000"/>
              </a:lnSpc>
            </a:pPr>
            <a:r>
              <a:rPr lang="sl-SI" sz="2000"/>
              <a:t>Prerokba ciganke: "delal boš pokoro za to kri in nobena želja se ti ne izpolni na zemlji! Pot, ki jo hodiš danes, je prazna pot.“</a:t>
            </a:r>
          </a:p>
          <a:p>
            <a:pPr>
              <a:lnSpc>
                <a:spcPct val="80000"/>
              </a:lnSpc>
            </a:pPr>
            <a:r>
              <a:rPr lang="sl-SI" sz="2000"/>
              <a:t>Visoška kronika je zgodba o usodnem prekletstvu, s katerim Polikarpov zločin zaznamuje in kaznuje še njegove pozne potomce in naslednje lastnike dvorca do sedanjega časa.</a:t>
            </a:r>
            <a:endParaRPr lang="sl-SI" sz="1800"/>
          </a:p>
          <a:p>
            <a:pPr>
              <a:lnSpc>
                <a:spcPct val="80000"/>
              </a:lnSpc>
            </a:pPr>
            <a:r>
              <a:rPr lang="sl-SI" sz="2000"/>
              <a:t>Strelne rane so usodne za Jošta, Izidorja, prejšnje lastnike Visokega in za Tavčarjeve vnuke.</a:t>
            </a:r>
          </a:p>
          <a:p>
            <a:pPr>
              <a:lnSpc>
                <a:spcPct val="80000"/>
              </a:lnSpc>
            </a:pPr>
            <a:r>
              <a:rPr lang="sl-SI" sz="2000"/>
              <a:t>Usoda Tavčarjevega rodu: nobeden od petih otrok (Ivan, Fran, Ante, Igor, Pipa) ni imel naslednikov.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sl-SI"/>
              <a:t>Visoko, kraj nesrečnega imena</a:t>
            </a:r>
          </a:p>
        </p:txBody>
      </p:sp>
      <p:pic>
        <p:nvPicPr>
          <p:cNvPr id="50180" name="Picture 4"/>
          <p:cNvPicPr>
            <a:picLocks noGrp="1" noChangeAspect="1" noChangeArrowheads="1"/>
          </p:cNvPicPr>
          <p:nvPr>
            <p:ph type="body" idx="1"/>
          </p:nvPr>
        </p:nvPicPr>
        <p:blipFill>
          <a:blip r:embed="rId2" cstate="print"/>
          <a:srcRect/>
          <a:stretch>
            <a:fillRect/>
          </a:stretch>
        </p:blipFill>
        <p:spPr>
          <a:xfrm>
            <a:off x="250825" y="1349375"/>
            <a:ext cx="6913563" cy="5184775"/>
          </a:xfrm>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Oživitvi Tavčarjevega dvorca Visoko slabo kaže  Dnevnik - Mozilla Firefox 28"/>
          <p:cNvPicPr>
            <a:picLocks noChangeAspect="1" noChangeArrowheads="1"/>
          </p:cNvPicPr>
          <p:nvPr/>
        </p:nvPicPr>
        <p:blipFill>
          <a:blip r:embed="rId2" cstate="print"/>
          <a:srcRect/>
          <a:stretch>
            <a:fillRect/>
          </a:stretch>
        </p:blipFill>
        <p:spPr bwMode="auto">
          <a:xfrm>
            <a:off x="4032250" y="188913"/>
            <a:ext cx="5111750" cy="6669087"/>
          </a:xfrm>
          <a:prstGeom prst="rect">
            <a:avLst/>
          </a:prstGeom>
          <a:noFill/>
        </p:spPr>
      </p:pic>
      <p:pic>
        <p:nvPicPr>
          <p:cNvPr id="51207" name="Picture 7" descr="IMG_1733"/>
          <p:cNvPicPr>
            <a:picLocks noChangeAspect="1" noChangeArrowheads="1"/>
          </p:cNvPicPr>
          <p:nvPr/>
        </p:nvPicPr>
        <p:blipFill>
          <a:blip r:embed="rId3" cstate="print"/>
          <a:srcRect/>
          <a:stretch>
            <a:fillRect/>
          </a:stretch>
        </p:blipFill>
        <p:spPr bwMode="auto">
          <a:xfrm>
            <a:off x="0" y="1568450"/>
            <a:ext cx="3967163" cy="5289550"/>
          </a:xfrm>
          <a:prstGeom prst="rect">
            <a:avLst/>
          </a:prstGeom>
          <a:noFill/>
          <a:ln w="9525">
            <a:noFill/>
            <a:miter lim="800000"/>
            <a:headEnd/>
            <a:tailEnd/>
          </a:ln>
        </p:spPr>
      </p:pic>
      <p:sp>
        <p:nvSpPr>
          <p:cNvPr id="51209" name="Rectangle 9"/>
          <p:cNvSpPr>
            <a:spLocks noGrp="1" noChangeArrowheads="1"/>
          </p:cNvSpPr>
          <p:nvPr>
            <p:ph type="title"/>
          </p:nvPr>
        </p:nvSpPr>
        <p:spPr>
          <a:xfrm>
            <a:off x="179388" y="274638"/>
            <a:ext cx="3816350" cy="1138237"/>
          </a:xfrm>
          <a:noFill/>
          <a:ln/>
        </p:spPr>
        <p:txBody>
          <a:bodyPr/>
          <a:lstStyle/>
          <a:p>
            <a:r>
              <a:rPr lang="sl-SI" sz="3200"/>
              <a:t>Tragedija na Visokem 23. sept. 1948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sl-SI"/>
              <a:t>O avtorju</a:t>
            </a:r>
          </a:p>
        </p:txBody>
      </p:sp>
      <p:sp>
        <p:nvSpPr>
          <p:cNvPr id="4099" name="Rectangle 3"/>
          <p:cNvSpPr>
            <a:spLocks noGrp="1" noChangeArrowheads="1"/>
          </p:cNvSpPr>
          <p:nvPr>
            <p:ph type="body" idx="1"/>
          </p:nvPr>
        </p:nvSpPr>
        <p:spPr/>
        <p:txBody>
          <a:bodyPr/>
          <a:lstStyle/>
          <a:p>
            <a:pPr>
              <a:lnSpc>
                <a:spcPct val="80000"/>
              </a:lnSpc>
            </a:pPr>
            <a:r>
              <a:rPr lang="sl-SI" sz="2400"/>
              <a:t>Tavčar je bil v prvi vrsti politik, vodja liberalne stranke, publicist (SN, Slovan), urednik (SN, LZ, Sn), bančnik, poslanec deželnega zbora, dunajskega parlamenta in SHS, župan 1911-21, član prve slov. vlade, šele potem pisatelj. </a:t>
            </a:r>
          </a:p>
          <a:p>
            <a:pPr>
              <a:lnSpc>
                <a:spcPct val="80000"/>
              </a:lnSpc>
            </a:pPr>
            <a:r>
              <a:rPr lang="sl-SI" sz="2400"/>
              <a:t>Zaznamovale so ga neuspešna mladostna ženitna prizadevanja (Emilija Garz, Hermina Pfaffinger, hči deželnega glavarja barona Winklerja &gt; “ljubezen je vsem v pogubo”.</a:t>
            </a:r>
          </a:p>
          <a:p>
            <a:pPr>
              <a:lnSpc>
                <a:spcPct val="80000"/>
              </a:lnSpc>
            </a:pPr>
            <a:r>
              <a:rPr lang="sl-SI" sz="2400"/>
              <a:t>Z Ivanom Cankarjem sta si bila navzkriž.</a:t>
            </a:r>
          </a:p>
          <a:p>
            <a:pPr>
              <a:lnSpc>
                <a:spcPct val="80000"/>
              </a:lnSpc>
            </a:pPr>
            <a:r>
              <a:rPr lang="sl-SI" sz="2400"/>
              <a:t>Zgodovinska dela: </a:t>
            </a:r>
            <a:r>
              <a:rPr lang="sl-SI" sz="2400" i="1"/>
              <a:t>Antonio Gleđević</a:t>
            </a:r>
            <a:r>
              <a:rPr lang="sl-SI" sz="2400"/>
              <a:t>, 1873, </a:t>
            </a:r>
            <a:r>
              <a:rPr lang="sl-SI" sz="2400" i="1"/>
              <a:t>Vita vitae meae</a:t>
            </a:r>
            <a:r>
              <a:rPr lang="sl-SI" sz="2400"/>
              <a:t>, 1883, </a:t>
            </a:r>
            <a:r>
              <a:rPr lang="sl-SI" sz="2400" i="1"/>
              <a:t>Janez Sonce</a:t>
            </a:r>
            <a:r>
              <a:rPr lang="sl-SI" sz="2400"/>
              <a:t>, 1885/1886, </a:t>
            </a:r>
            <a:r>
              <a:rPr lang="sl-SI" sz="2400" i="1"/>
              <a:t>Grajski pisar</a:t>
            </a:r>
            <a:r>
              <a:rPr lang="sl-SI" sz="2400"/>
              <a:t>, 1889, </a:t>
            </a:r>
            <a:r>
              <a:rPr lang="sl-SI" sz="2400" i="1"/>
              <a:t>Izza kongresa</a:t>
            </a:r>
            <a:r>
              <a:rPr lang="sl-SI" sz="2400"/>
              <a:t>, 1905–1908.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title"/>
          </p:nvPr>
        </p:nvSpPr>
        <p:spPr>
          <a:xfrm>
            <a:off x="468313" y="115888"/>
            <a:ext cx="8229600" cy="633412"/>
          </a:xfrm>
        </p:spPr>
        <p:txBody>
          <a:bodyPr/>
          <a:lstStyle/>
          <a:p>
            <a:r>
              <a:rPr lang="sl-SI" sz="4000"/>
              <a:t>Tragedija na Visokem</a:t>
            </a:r>
          </a:p>
        </p:txBody>
      </p:sp>
      <p:sp>
        <p:nvSpPr>
          <p:cNvPr id="24579" name="Rectangle 3"/>
          <p:cNvSpPr>
            <a:spLocks noGrp="1" noChangeArrowheads="1"/>
          </p:cNvSpPr>
          <p:nvPr>
            <p:ph type="body" idx="4294967295"/>
          </p:nvPr>
        </p:nvSpPr>
        <p:spPr>
          <a:xfrm>
            <a:off x="0" y="6321425"/>
            <a:ext cx="8229600" cy="536575"/>
          </a:xfrm>
        </p:spPr>
        <p:txBody>
          <a:bodyPr/>
          <a:lstStyle/>
          <a:p>
            <a:r>
              <a:rPr lang="sl-SI" sz="1800"/>
              <a:t>Vladimir Kavčič, </a:t>
            </a:r>
            <a:r>
              <a:rPr lang="sl-SI" sz="1800" i="1"/>
              <a:t>Prihodnost, ki je ni bilo</a:t>
            </a:r>
            <a:r>
              <a:rPr lang="sl-SI" sz="1800"/>
              <a:t>, 2005, 982 str.</a:t>
            </a:r>
          </a:p>
        </p:txBody>
      </p:sp>
      <p:pic>
        <p:nvPicPr>
          <p:cNvPr id="24580" name="Picture 4"/>
          <p:cNvPicPr>
            <a:picLocks noChangeAspect="1" noChangeArrowheads="1"/>
          </p:cNvPicPr>
          <p:nvPr/>
        </p:nvPicPr>
        <p:blipFill>
          <a:blip r:embed="rId2" cstate="print"/>
          <a:srcRect/>
          <a:stretch>
            <a:fillRect/>
          </a:stretch>
        </p:blipFill>
        <p:spPr bwMode="auto">
          <a:xfrm>
            <a:off x="34925" y="1052513"/>
            <a:ext cx="9144000" cy="520382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cstate="print"/>
          <a:srcRect/>
          <a:stretch>
            <a:fillRect/>
          </a:stretch>
        </p:blipFill>
        <p:spPr bwMode="auto">
          <a:xfrm>
            <a:off x="0" y="0"/>
            <a:ext cx="9144000" cy="6545263"/>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Tavčar\07-P1220653.JPG"/>
          <p:cNvPicPr>
            <a:picLocks noChangeAspect="1" noChangeArrowheads="1"/>
          </p:cNvPicPr>
          <p:nvPr/>
        </p:nvPicPr>
        <p:blipFill>
          <a:blip r:embed="rId2" cstate="print"/>
          <a:srcRect/>
          <a:stretch>
            <a:fillRect/>
          </a:stretch>
        </p:blipFill>
        <p:spPr bwMode="auto">
          <a:xfrm>
            <a:off x="107504" y="116632"/>
            <a:ext cx="4064000" cy="3048000"/>
          </a:xfrm>
          <a:prstGeom prst="rect">
            <a:avLst/>
          </a:prstGeom>
          <a:noFill/>
        </p:spPr>
      </p:pic>
      <p:pic>
        <p:nvPicPr>
          <p:cNvPr id="55299" name="Picture 3" descr="F:\Tavčar\01-P1220647.JPG"/>
          <p:cNvPicPr>
            <a:picLocks noChangeAspect="1" noChangeArrowheads="1"/>
          </p:cNvPicPr>
          <p:nvPr/>
        </p:nvPicPr>
        <p:blipFill>
          <a:blip r:embed="rId3" cstate="print"/>
          <a:srcRect/>
          <a:stretch>
            <a:fillRect/>
          </a:stretch>
        </p:blipFill>
        <p:spPr bwMode="auto">
          <a:xfrm>
            <a:off x="4355976" y="116632"/>
            <a:ext cx="4064000" cy="3048000"/>
          </a:xfrm>
          <a:prstGeom prst="rect">
            <a:avLst/>
          </a:prstGeom>
          <a:noFill/>
        </p:spPr>
      </p:pic>
      <p:pic>
        <p:nvPicPr>
          <p:cNvPr id="55300" name="Picture 4" descr="F:\Tavčar\10-P1220662.JPG"/>
          <p:cNvPicPr>
            <a:picLocks noChangeAspect="1" noChangeArrowheads="1"/>
          </p:cNvPicPr>
          <p:nvPr/>
        </p:nvPicPr>
        <p:blipFill>
          <a:blip r:embed="rId4" cstate="print"/>
          <a:srcRect/>
          <a:stretch>
            <a:fillRect/>
          </a:stretch>
        </p:blipFill>
        <p:spPr bwMode="auto">
          <a:xfrm>
            <a:off x="179512" y="3501008"/>
            <a:ext cx="4064000" cy="3048000"/>
          </a:xfrm>
          <a:prstGeom prst="rect">
            <a:avLst/>
          </a:prstGeom>
          <a:noFill/>
        </p:spPr>
      </p:pic>
      <p:pic>
        <p:nvPicPr>
          <p:cNvPr id="55301" name="Picture 5" descr="F:\Tavčar\13-P1220669.JPG"/>
          <p:cNvPicPr>
            <a:picLocks noChangeAspect="1" noChangeArrowheads="1"/>
          </p:cNvPicPr>
          <p:nvPr/>
        </p:nvPicPr>
        <p:blipFill>
          <a:blip r:embed="rId5" cstate="print"/>
          <a:srcRect/>
          <a:stretch>
            <a:fillRect/>
          </a:stretch>
        </p:blipFill>
        <p:spPr bwMode="auto">
          <a:xfrm>
            <a:off x="4427984" y="3501008"/>
            <a:ext cx="4064000" cy="304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sl-SI"/>
              <a:t>O nastanku</a:t>
            </a:r>
          </a:p>
        </p:txBody>
      </p:sp>
      <p:sp>
        <p:nvSpPr>
          <p:cNvPr id="6147" name="Rectangle 3"/>
          <p:cNvSpPr>
            <a:spLocks noGrp="1" noChangeArrowheads="1"/>
          </p:cNvSpPr>
          <p:nvPr>
            <p:ph type="body" idx="1"/>
          </p:nvPr>
        </p:nvSpPr>
        <p:spPr/>
        <p:txBody>
          <a:bodyPr/>
          <a:lstStyle/>
          <a:p>
            <a:pPr>
              <a:lnSpc>
                <a:spcPct val="80000"/>
              </a:lnSpc>
            </a:pPr>
            <a:r>
              <a:rPr lang="sl-SI" sz="2400"/>
              <a:t>"svoji ženi Frančiški, sedanji Visošci" - ob ženini 50-letnici 8. febr. 1818</a:t>
            </a:r>
          </a:p>
          <a:p>
            <a:pPr>
              <a:lnSpc>
                <a:spcPct val="80000"/>
              </a:lnSpc>
            </a:pPr>
            <a:r>
              <a:rPr lang="sl-SI" sz="2400"/>
              <a:t>“Emil Leon 1695” - kot prvi del rodbinske kronike: 1695, 1795, 1895 (oziroma: “Visoško kroniko hočem posvetiti trem generacijam; prvi del se peča s prvo generacijo, katera ima svoje središče okrog leta 1695, drugi del se bo pečal nakako z dobo Marije Terezije, tretji del pa z Napoleonovimi časi.”)</a:t>
            </a:r>
          </a:p>
          <a:p>
            <a:pPr>
              <a:lnSpc>
                <a:spcPct val="80000"/>
              </a:lnSpc>
            </a:pPr>
            <a:r>
              <a:rPr lang="sl-SI" sz="2400"/>
              <a:t>Ob 25-letnici nakupa Visokega 1893</a:t>
            </a:r>
          </a:p>
          <a:p>
            <a:pPr>
              <a:lnSpc>
                <a:spcPct val="80000"/>
              </a:lnSpc>
            </a:pPr>
            <a:r>
              <a:rPr lang="sl-SI" sz="2400"/>
              <a:t>Ob ustanovitvi nove države 1918</a:t>
            </a:r>
          </a:p>
          <a:p>
            <a:pPr>
              <a:lnSpc>
                <a:spcPct val="80000"/>
              </a:lnSpc>
            </a:pPr>
            <a:r>
              <a:rPr lang="sl-SI" sz="2400"/>
              <a:t>“protivojni roman” – nastajal je v času prve svetovne vojne</a:t>
            </a:r>
          </a:p>
          <a:p>
            <a:pPr>
              <a:lnSpc>
                <a:spcPct val="80000"/>
              </a:lnSpc>
            </a:pPr>
            <a:r>
              <a:rPr lang="sl-SI" sz="2400"/>
              <a:t>Zaradi uspeha </a:t>
            </a:r>
            <a:r>
              <a:rPr lang="sl-SI" sz="2400" i="1"/>
              <a:t>Cvetja v jeseni</a:t>
            </a:r>
            <a:r>
              <a:rPr lang="sl-SI" sz="2400"/>
              <a:t> 1917</a:t>
            </a:r>
          </a:p>
          <a:p>
            <a:pPr>
              <a:lnSpc>
                <a:spcPct val="80000"/>
              </a:lnSpc>
            </a:pPr>
            <a:r>
              <a:rPr lang="sl-SI" sz="2400"/>
              <a:t>Zaradi Pregljevega aforizma (gl. naslednjo stran)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sl-SI"/>
              <a:t>Pregljev aforizem v DiS-u</a:t>
            </a:r>
          </a:p>
        </p:txBody>
      </p:sp>
      <p:sp>
        <p:nvSpPr>
          <p:cNvPr id="23555" name="Rectangle 3"/>
          <p:cNvSpPr>
            <a:spLocks noGrp="1" noChangeArrowheads="1"/>
          </p:cNvSpPr>
          <p:nvPr>
            <p:ph type="body" idx="1"/>
          </p:nvPr>
        </p:nvSpPr>
        <p:spPr/>
        <p:txBody>
          <a:bodyPr/>
          <a:lstStyle/>
          <a:p>
            <a:pPr>
              <a:lnSpc>
                <a:spcPct val="90000"/>
              </a:lnSpc>
            </a:pPr>
            <a:r>
              <a:rPr lang="sl-SI" sz="2400" dirty="0"/>
              <a:t>V "Domu in svetu" čitam nekega dne aforizme g. dr. Preglja, ki ga osebno ne poznam. Priobčil je svoje "misli", in med drugimi je priobčil tudi to "misel", da "naj ga Bog obvaruje, če je enkrat dosegel petdeseto leto svojega življenja, da bi še kaj pisal ali pisaril". Ta "misel" me je zopet podkurila – in par dni pozneje sem že začel pisati ali pisariti "Visoško kroniko". Z g. dr. Pregljem se morda ne bova prepirala: če bo moj spis potrdil resnico njegove slovstvene dogme, mu to gotovo ne bo v škodo; če ne, sodim o g. profesorju, da radi tega tudi ne postane nesrečen, ker vsako pravilo dopušča to ali ono izjemo! </a:t>
            </a:r>
            <a:endParaRPr lang="sl-SI" sz="2400" dirty="0" smtClean="0"/>
          </a:p>
          <a:p>
            <a:pPr>
              <a:lnSpc>
                <a:spcPct val="90000"/>
              </a:lnSpc>
            </a:pPr>
            <a:r>
              <a:rPr lang="sl-SI" sz="1800" dirty="0" smtClean="0"/>
              <a:t>Ivan Pregelj: Misli, </a:t>
            </a:r>
            <a:r>
              <a:rPr lang="sl-SI" sz="1800" dirty="0" err="1" smtClean="0"/>
              <a:t>DiS</a:t>
            </a:r>
            <a:r>
              <a:rPr lang="sl-SI" sz="1800" dirty="0" smtClean="0"/>
              <a:t> 1918, </a:t>
            </a:r>
            <a:r>
              <a:rPr lang="sl-SI" sz="1800" dirty="0" smtClean="0">
                <a:hlinkClick r:id="rId2"/>
              </a:rPr>
              <a:t>št. 3-4</a:t>
            </a:r>
            <a:r>
              <a:rPr lang="sl-SI" sz="1800" dirty="0" smtClean="0"/>
              <a:t>, str. 112, 35. misel: „Ne </a:t>
            </a:r>
            <a:r>
              <a:rPr lang="sl-SI" sz="1800" dirty="0"/>
              <a:t>daj mi Bog take ničemurnosti, da bi </a:t>
            </a:r>
            <a:r>
              <a:rPr lang="sl-SI" sz="1800" dirty="0" smtClean="0"/>
              <a:t>pisal še </a:t>
            </a:r>
            <a:r>
              <a:rPr lang="sl-SI" sz="1800" dirty="0"/>
              <a:t>v svojem petdesetem letu</a:t>
            </a:r>
            <a:r>
              <a:rPr lang="sl-SI" sz="1800" dirty="0" smtClean="0"/>
              <a:t>.“ </a:t>
            </a:r>
            <a:endParaRPr lang="sl-SI"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sl-SI" sz="4000"/>
              <a:t>Tavčarjeva zgodovinska pripoved</a:t>
            </a:r>
          </a:p>
        </p:txBody>
      </p:sp>
      <p:sp>
        <p:nvSpPr>
          <p:cNvPr id="28675" name="Rectangle 3"/>
          <p:cNvSpPr>
            <a:spLocks noGrp="1" noChangeArrowheads="1"/>
          </p:cNvSpPr>
          <p:nvPr>
            <p:ph type="body" idx="1"/>
          </p:nvPr>
        </p:nvSpPr>
        <p:spPr/>
        <p:txBody>
          <a:bodyPr/>
          <a:lstStyle/>
          <a:p>
            <a:pPr>
              <a:lnSpc>
                <a:spcPct val="80000"/>
              </a:lnSpc>
            </a:pPr>
            <a:r>
              <a:rPr lang="sl-SI" sz="2400"/>
              <a:t>literarna zgodovina prednostno obravnava Tavčarjevo kratko prozo (Med gorami: Slike iz loškega pogorja), ker so se tu dogajale oblikovne inovacije, in ga obravnava v okviru 19. stoletja</a:t>
            </a:r>
          </a:p>
          <a:p>
            <a:pPr>
              <a:lnSpc>
                <a:spcPct val="80000"/>
              </a:lnSpc>
            </a:pPr>
            <a:r>
              <a:rPr lang="sl-SI" sz="2400"/>
              <a:t>osrednje teme Tavčarjeve zgodovinske pripovedi so 1. konflikt med meščanstvom in plemstvom, 2. med katoliki in protestanti in 3. med Slovani in sosedi</a:t>
            </a:r>
          </a:p>
          <a:p>
            <a:pPr>
              <a:lnSpc>
                <a:spcPct val="80000"/>
              </a:lnSpc>
            </a:pPr>
            <a:r>
              <a:rPr lang="sl-SI" sz="2400"/>
              <a:t>delež zgodovinske faktografije je v Tavčarjevi zgodovinski pripovedi med 2 % in 18 %</a:t>
            </a:r>
          </a:p>
          <a:p>
            <a:pPr>
              <a:lnSpc>
                <a:spcPct val="80000"/>
              </a:lnSpc>
            </a:pPr>
            <a:r>
              <a:rPr lang="sl-SI" sz="2400"/>
              <a:t>nemški kronikalni zgled je Tavčar inoviral s tem, da je izbral kronista kmeta, se odpovedal psevdozogodovinskemu značaju žanra in mu dal nacionalno in umetniško relevantnost</a:t>
            </a:r>
          </a:p>
          <a:p>
            <a:pPr>
              <a:lnSpc>
                <a:spcPct val="80000"/>
              </a:lnSpc>
            </a:pPr>
            <a:endParaRPr lang="sl-SI"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l-SI"/>
              <a:t>O zgodovinskem ozadju</a:t>
            </a:r>
          </a:p>
        </p:txBody>
      </p:sp>
      <p:sp>
        <p:nvSpPr>
          <p:cNvPr id="7171" name="Rectangle 3"/>
          <p:cNvSpPr>
            <a:spLocks noGrp="1" noChangeArrowheads="1"/>
          </p:cNvSpPr>
          <p:nvPr>
            <p:ph type="body" idx="1"/>
          </p:nvPr>
        </p:nvSpPr>
        <p:spPr/>
        <p:txBody>
          <a:bodyPr/>
          <a:lstStyle/>
          <a:p>
            <a:pPr>
              <a:lnSpc>
                <a:spcPct val="80000"/>
              </a:lnSpc>
            </a:pPr>
            <a:r>
              <a:rPr lang="sl-SI" sz="2000" dirty="0"/>
              <a:t>Kronika (nemški zgledi: </a:t>
            </a:r>
            <a:r>
              <a:rPr lang="sl-SI" sz="2000" dirty="0" err="1" smtClean="0"/>
              <a:t>Clemens</a:t>
            </a:r>
            <a:r>
              <a:rPr lang="sl-SI" sz="2000" dirty="0" smtClean="0"/>
              <a:t> </a:t>
            </a:r>
            <a:r>
              <a:rPr lang="sl-SI" sz="2000" dirty="0" err="1" smtClean="0"/>
              <a:t>Brentano</a:t>
            </a:r>
            <a:r>
              <a:rPr lang="sl-SI" sz="2000" dirty="0"/>
              <a:t>, </a:t>
            </a:r>
            <a:r>
              <a:rPr lang="sl-SI" sz="2000" dirty="0" smtClean="0"/>
              <a:t>Wilhelm </a:t>
            </a:r>
            <a:r>
              <a:rPr lang="sl-SI" sz="2000" dirty="0" err="1"/>
              <a:t>Meinhold</a:t>
            </a:r>
            <a:r>
              <a:rPr lang="sl-SI" sz="2000" dirty="0"/>
              <a:t>, </a:t>
            </a:r>
            <a:r>
              <a:rPr lang="sl-SI" sz="2000" dirty="0" err="1" smtClean="0"/>
              <a:t>Theodor</a:t>
            </a:r>
            <a:r>
              <a:rPr lang="sl-SI" sz="2000" dirty="0" smtClean="0"/>
              <a:t> </a:t>
            </a:r>
            <a:r>
              <a:rPr lang="sl-SI" sz="2000" dirty="0"/>
              <a:t>Storm, </a:t>
            </a:r>
            <a:r>
              <a:rPr lang="sl-SI" sz="2000" dirty="0" smtClean="0"/>
              <a:t>Wilhelm </a:t>
            </a:r>
            <a:r>
              <a:rPr lang="sl-SI" sz="2000" dirty="0"/>
              <a:t>Raabe)</a:t>
            </a:r>
          </a:p>
          <a:p>
            <a:pPr>
              <a:lnSpc>
                <a:spcPct val="80000"/>
              </a:lnSpc>
            </a:pPr>
            <a:r>
              <a:rPr lang="sl-SI" sz="2000" dirty="0"/>
              <a:t>v 17. stoletju </a:t>
            </a:r>
            <a:r>
              <a:rPr lang="sl-SI" sz="2000" dirty="0" smtClean="0"/>
              <a:t>se </a:t>
            </a:r>
            <a:r>
              <a:rPr lang="sl-SI" sz="2000" dirty="0"/>
              <a:t>dogaja 30 slovenskih zgodovinskih povesti, mdr. Jurčič, </a:t>
            </a:r>
            <a:r>
              <a:rPr lang="sl-SI" sz="2000" i="1" dirty="0"/>
              <a:t>Ivan Erazem </a:t>
            </a:r>
            <a:r>
              <a:rPr lang="sl-SI" sz="2000" i="1" dirty="0" err="1"/>
              <a:t>Tattenbach</a:t>
            </a:r>
            <a:r>
              <a:rPr lang="sl-SI" sz="2000" i="1" dirty="0"/>
              <a:t>, </a:t>
            </a:r>
            <a:r>
              <a:rPr lang="sl-SI" sz="2000" dirty="0"/>
              <a:t>Tavčar, </a:t>
            </a:r>
            <a:r>
              <a:rPr lang="sl-SI" sz="2000" i="1" dirty="0"/>
              <a:t>Janez Sonce, </a:t>
            </a:r>
            <a:r>
              <a:rPr lang="sl-SI" sz="2000" dirty="0"/>
              <a:t>Pregelj, </a:t>
            </a:r>
            <a:r>
              <a:rPr lang="sl-SI" sz="2000" i="1" dirty="0"/>
              <a:t>Bogovec Jernej</a:t>
            </a:r>
            <a:r>
              <a:rPr lang="sl-SI" sz="2000" dirty="0"/>
              <a:t>, Drago Jančar, </a:t>
            </a:r>
            <a:r>
              <a:rPr lang="sl-SI" sz="2000" i="1" dirty="0"/>
              <a:t>Galjot, </a:t>
            </a:r>
            <a:r>
              <a:rPr lang="sl-SI" sz="2000" dirty="0"/>
              <a:t>Florjan Lipuš, </a:t>
            </a:r>
            <a:r>
              <a:rPr lang="sl-SI" sz="2000" i="1" dirty="0" err="1"/>
              <a:t>Stesnitev</a:t>
            </a:r>
            <a:r>
              <a:rPr lang="sl-SI" sz="2000" i="1" dirty="0"/>
              <a:t>; </a:t>
            </a:r>
            <a:r>
              <a:rPr lang="sl-SI" sz="2000" dirty="0"/>
              <a:t>prevladujejo </a:t>
            </a:r>
            <a:r>
              <a:rPr lang="sl-SI" sz="2000" dirty="0" err="1"/>
              <a:t>lokalnozgodovinske</a:t>
            </a:r>
            <a:r>
              <a:rPr lang="sl-SI" sz="2000" dirty="0"/>
              <a:t> teme, sicer pa </a:t>
            </a:r>
            <a:r>
              <a:rPr lang="sl-SI" sz="2000" dirty="0" err="1"/>
              <a:t>Tattenbach</a:t>
            </a:r>
            <a:r>
              <a:rPr lang="sl-SI" sz="2000" dirty="0"/>
              <a:t> in Valvasor</a:t>
            </a:r>
          </a:p>
          <a:p>
            <a:pPr>
              <a:lnSpc>
                <a:spcPct val="80000"/>
              </a:lnSpc>
            </a:pPr>
            <a:r>
              <a:rPr lang="sl-SI" sz="2000" dirty="0"/>
              <a:t>Protestantizem (v 17. stol. redka tema, sicer 24 povesti)</a:t>
            </a:r>
          </a:p>
          <a:p>
            <a:pPr>
              <a:lnSpc>
                <a:spcPct val="80000"/>
              </a:lnSpc>
            </a:pPr>
            <a:r>
              <a:rPr lang="sl-SI" sz="2000" dirty="0"/>
              <a:t>Čarovnice (tudi že pred Tavčarjem)</a:t>
            </a:r>
          </a:p>
          <a:p>
            <a:pPr>
              <a:lnSpc>
                <a:spcPct val="80000"/>
              </a:lnSpc>
            </a:pPr>
            <a:r>
              <a:rPr lang="sl-SI" sz="2000" dirty="0"/>
              <a:t>Polikarp: </a:t>
            </a:r>
            <a:r>
              <a:rPr lang="sl-SI" sz="2000" dirty="0">
                <a:hlinkClick r:id="rId2"/>
              </a:rPr>
              <a:t>tridesetletna vojna 1618-48 </a:t>
            </a:r>
            <a:r>
              <a:rPr lang="sl-SI" sz="2000" dirty="0"/>
              <a:t>(v slov. lit. samo še pri Škamperletu, </a:t>
            </a:r>
            <a:r>
              <a:rPr lang="sl-SI" sz="2000" i="1" dirty="0"/>
              <a:t>Kraljeva hči</a:t>
            </a:r>
            <a:r>
              <a:rPr lang="sl-SI" sz="2000" dirty="0"/>
              <a:t>, 1997); vojvoda </a:t>
            </a:r>
            <a:r>
              <a:rPr lang="sl-SI" sz="2000" dirty="0">
                <a:hlinkClick r:id="rId3"/>
              </a:rPr>
              <a:t>Albrecht Wallenstein</a:t>
            </a:r>
            <a:r>
              <a:rPr lang="sl-SI" sz="2000" dirty="0"/>
              <a:t> [&gt; Martin Krpan?]</a:t>
            </a:r>
          </a:p>
          <a:p>
            <a:pPr>
              <a:lnSpc>
                <a:spcPct val="80000"/>
              </a:lnSpc>
            </a:pPr>
            <a:r>
              <a:rPr lang="sl-SI" sz="2000" dirty="0"/>
              <a:t>Izidor: 1697 </a:t>
            </a:r>
            <a:r>
              <a:rPr lang="sl-SI" sz="2000" dirty="0">
                <a:hlinkClick r:id="rId4"/>
              </a:rPr>
              <a:t>bitka proti Turkom pri </a:t>
            </a:r>
            <a:r>
              <a:rPr lang="sl-SI" sz="2000" dirty="0" err="1">
                <a:hlinkClick r:id="rId4"/>
              </a:rPr>
              <a:t>Senti</a:t>
            </a:r>
            <a:r>
              <a:rPr lang="sl-SI" sz="2000" dirty="0">
                <a:hlinkClick r:id="rId4"/>
              </a:rPr>
              <a:t> </a:t>
            </a:r>
            <a:r>
              <a:rPr lang="sl-SI" sz="2000" dirty="0"/>
              <a:t>+ </a:t>
            </a:r>
            <a:r>
              <a:rPr lang="sl-SI" sz="2000" dirty="0">
                <a:hlinkClick r:id="rId5"/>
              </a:rPr>
              <a:t>vojna za špansko nasledstvo 1701–14 </a:t>
            </a:r>
            <a:r>
              <a:rPr lang="sl-SI" sz="2000" dirty="0"/>
              <a:t>pod vodstvom </a:t>
            </a:r>
            <a:r>
              <a:rPr lang="sl-SI" sz="2000" dirty="0">
                <a:hlinkClick r:id="rId6"/>
              </a:rPr>
              <a:t>Evgena Savojskega</a:t>
            </a:r>
            <a:endParaRPr lang="sl-SI" sz="2000" dirty="0"/>
          </a:p>
          <a:p>
            <a:pPr>
              <a:lnSpc>
                <a:spcPct val="80000"/>
              </a:lnSpc>
            </a:pPr>
            <a:r>
              <a:rPr lang="sl-SI" sz="2000" dirty="0"/>
              <a:t>Natančen študij zgodovinskih virov; izmislil si je samo imena Polikarp, Izidor, Agata </a:t>
            </a:r>
            <a:r>
              <a:rPr lang="sl-SI" sz="2000" dirty="0" err="1"/>
              <a:t>Schwarzkobler</a:t>
            </a:r>
            <a:r>
              <a:rPr lang="sl-SI" sz="2000" dirty="0"/>
              <a:t> in </a:t>
            </a:r>
            <a:r>
              <a:rPr lang="sl-SI" sz="2000" dirty="0" err="1"/>
              <a:t>Othinrih</a:t>
            </a:r>
            <a:endParaRPr lang="sl-SI" sz="2000" dirty="0"/>
          </a:p>
          <a:p>
            <a:pPr>
              <a:lnSpc>
                <a:spcPct val="80000"/>
              </a:lnSpc>
            </a:pPr>
            <a:endParaRPr lang="sl-SI"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sl-SI"/>
              <a:t>O vplivu Visoške kronike</a:t>
            </a:r>
          </a:p>
        </p:txBody>
      </p:sp>
      <p:sp>
        <p:nvSpPr>
          <p:cNvPr id="26627" name="Rectangle 3"/>
          <p:cNvSpPr>
            <a:spLocks noGrp="1" noChangeArrowheads="1"/>
          </p:cNvSpPr>
          <p:nvPr>
            <p:ph type="body" idx="1"/>
          </p:nvPr>
        </p:nvSpPr>
        <p:spPr>
          <a:xfrm>
            <a:off x="457200" y="1600200"/>
            <a:ext cx="8229600" cy="2333625"/>
          </a:xfrm>
        </p:spPr>
        <p:txBody>
          <a:bodyPr/>
          <a:lstStyle/>
          <a:p>
            <a:r>
              <a:rPr lang="sl-SI" dirty="0"/>
              <a:t>Ožbalt </a:t>
            </a:r>
            <a:r>
              <a:rPr lang="sl-SI" dirty="0" err="1"/>
              <a:t>Ilaunig</a:t>
            </a:r>
            <a:r>
              <a:rPr lang="sl-SI" dirty="0"/>
              <a:t>, </a:t>
            </a:r>
            <a:r>
              <a:rPr lang="sl-SI" i="1" dirty="0">
                <a:hlinkClick r:id="rId2"/>
              </a:rPr>
              <a:t>Črni križ pri Hrastovcu</a:t>
            </a:r>
            <a:r>
              <a:rPr lang="sl-SI" dirty="0"/>
              <a:t>, 1928 </a:t>
            </a:r>
          </a:p>
          <a:p>
            <a:r>
              <a:rPr lang="sl-SI" dirty="0"/>
              <a:t>Rudi Šeligo, </a:t>
            </a:r>
            <a:r>
              <a:rPr lang="sl-SI" i="1" dirty="0">
                <a:hlinkClick r:id="rId3"/>
              </a:rPr>
              <a:t>Triptih Agate </a:t>
            </a:r>
            <a:r>
              <a:rPr lang="sl-SI" i="1" dirty="0" err="1">
                <a:hlinkClick r:id="rId3"/>
              </a:rPr>
              <a:t>Schwarzkobler</a:t>
            </a:r>
            <a:r>
              <a:rPr lang="sl-SI" dirty="0"/>
              <a:t>, </a:t>
            </a:r>
            <a:r>
              <a:rPr lang="sl-SI" dirty="0" smtClean="0"/>
              <a:t>1968</a:t>
            </a:r>
          </a:p>
          <a:p>
            <a:r>
              <a:rPr lang="sl-SI" dirty="0" smtClean="0"/>
              <a:t>Matjaž Klopčič, film 1997</a:t>
            </a:r>
            <a:endParaRPr lang="sl-SI" dirty="0"/>
          </a:p>
        </p:txBody>
      </p:sp>
      <p:sp>
        <p:nvSpPr>
          <p:cNvPr id="26628" name="Rectangle 4"/>
          <p:cNvSpPr>
            <a:spLocks noChangeArrowheads="1"/>
          </p:cNvSpPr>
          <p:nvPr/>
        </p:nvSpPr>
        <p:spPr bwMode="auto">
          <a:xfrm>
            <a:off x="395288" y="4005263"/>
            <a:ext cx="8229600" cy="1143000"/>
          </a:xfrm>
          <a:prstGeom prst="rect">
            <a:avLst/>
          </a:prstGeom>
          <a:noFill/>
          <a:ln w="9525">
            <a:noFill/>
            <a:miter lim="800000"/>
            <a:headEnd/>
            <a:tailEnd/>
          </a:ln>
          <a:effectLst/>
        </p:spPr>
        <p:txBody>
          <a:bodyPr anchor="ctr"/>
          <a:lstStyle/>
          <a:p>
            <a:pPr algn="ctr"/>
            <a:endParaRPr lang="sl-SI" sz="4400">
              <a:solidFill>
                <a:schemeClr val="tx2"/>
              </a:solidFill>
            </a:endParaRPr>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769</TotalTime>
  <Words>3691</Words>
  <Application>Microsoft Office PowerPoint</Application>
  <PresentationFormat>Diaprojekcija na zaslonu (4:3)</PresentationFormat>
  <Paragraphs>212</Paragraphs>
  <Slides>42</Slides>
  <Notes>0</Notes>
  <HiddenSlides>0</HiddenSlides>
  <MMClips>0</MMClips>
  <ScaleCrop>false</ScaleCrop>
  <HeadingPairs>
    <vt:vector size="4" baseType="variant">
      <vt:variant>
        <vt:lpstr>Tema</vt:lpstr>
      </vt:variant>
      <vt:variant>
        <vt:i4>1</vt:i4>
      </vt:variant>
      <vt:variant>
        <vt:lpstr>Naslovi diapozitivov</vt:lpstr>
      </vt:variant>
      <vt:variant>
        <vt:i4>42</vt:i4>
      </vt:variant>
    </vt:vector>
  </HeadingPairs>
  <TitlesOfParts>
    <vt:vector size="43" baseType="lpstr">
      <vt:lpstr>Privzeti načrt</vt:lpstr>
      <vt:lpstr>Visoška kronika</vt:lpstr>
      <vt:lpstr>Teme </vt:lpstr>
      <vt:lpstr>Splošno</vt:lpstr>
      <vt:lpstr>O avtorju</vt:lpstr>
      <vt:lpstr>O nastanku</vt:lpstr>
      <vt:lpstr>Pregljev aforizem v DiS-u</vt:lpstr>
      <vt:lpstr>Tavčarjeva zgodovinska pripoved</vt:lpstr>
      <vt:lpstr>O zgodovinskem ozadju</vt:lpstr>
      <vt:lpstr>O vplivu Visoške kronike</vt:lpstr>
      <vt:lpstr>O junakih</vt:lpstr>
      <vt:lpstr>Izidor</vt:lpstr>
      <vt:lpstr>Trije svetniški Izidorji</vt:lpstr>
      <vt:lpstr>Izidor iz Madrida</vt:lpstr>
      <vt:lpstr>Izidor iz Sevilje</vt:lpstr>
      <vt:lpstr>Izidor z otoka Kiosa</vt:lpstr>
      <vt:lpstr>Jurij</vt:lpstr>
      <vt:lpstr>Polikarp</vt:lpstr>
      <vt:lpstr>Diapozitiv 18</vt:lpstr>
      <vt:lpstr>O junakinjah</vt:lpstr>
      <vt:lpstr>Agata</vt:lpstr>
      <vt:lpstr>Agata Ema</vt:lpstr>
      <vt:lpstr>Margareta</vt:lpstr>
      <vt:lpstr>Suzana</vt:lpstr>
      <vt:lpstr>Literarna pomenljivost svetniških imen</vt:lpstr>
      <vt:lpstr>Razmerje med spoloma na ravni besed</vt:lpstr>
      <vt:lpstr>Strategije preživetja</vt:lpstr>
      <vt:lpstr>Tavčarjeva kritika pasivne (črtomirovske) drže</vt:lpstr>
      <vt:lpstr>Liberalno in protiliberalno </vt:lpstr>
      <vt:lpstr>Patriotizem domače zemlje</vt:lpstr>
      <vt:lpstr>Roman je pripoved o zločinu in pokori</vt:lpstr>
      <vt:lpstr>Izidorjeva nacionalna zavest se pokaže v romanu na dveh mestih</vt:lpstr>
      <vt:lpstr>Nacionalno?</vt:lpstr>
      <vt:lpstr>Nevarnost in privlačnost tujega</vt:lpstr>
      <vt:lpstr>Domače : tuje</vt:lpstr>
      <vt:lpstr>Mesto Visoške kronike v literarni ponudbi preživitvenih modelov</vt:lpstr>
      <vt:lpstr>O avtobiografskem</vt:lpstr>
      <vt:lpstr>Vdor fiktivnega v realno</vt:lpstr>
      <vt:lpstr>Visoko, kraj nesrečnega imena</vt:lpstr>
      <vt:lpstr>Tragedija na Visokem 23. sept. 1948</vt:lpstr>
      <vt:lpstr>Tragedija na Visokem</vt:lpstr>
      <vt:lpstr>Diapozitiv 41</vt:lpstr>
      <vt:lpstr>Diapozitiv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Visoški kroniki kaj novega?</dc:title>
  <dc:creator>uporabnik</dc:creator>
  <cp:lastModifiedBy>Rec.</cp:lastModifiedBy>
  <cp:revision>32</cp:revision>
  <dcterms:created xsi:type="dcterms:W3CDTF">2006-02-04T05:51:34Z</dcterms:created>
  <dcterms:modified xsi:type="dcterms:W3CDTF">2016-03-08T09:19:55Z</dcterms:modified>
</cp:coreProperties>
</file>