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7" r:id="rId3"/>
    <p:sldId id="261" r:id="rId4"/>
    <p:sldId id="259" r:id="rId5"/>
    <p:sldId id="265" r:id="rId6"/>
    <p:sldId id="267" r:id="rId7"/>
    <p:sldId id="268" r:id="rId8"/>
    <p:sldId id="269" r:id="rId9"/>
    <p:sldId id="270" r:id="rId10"/>
    <p:sldId id="271" r:id="rId11"/>
    <p:sldId id="260" r:id="rId12"/>
    <p:sldId id="262" r:id="rId13"/>
    <p:sldId id="263" r:id="rId14"/>
    <p:sldId id="264" r:id="rId15"/>
    <p:sldId id="266" r:id="rId16"/>
    <p:sldId id="278" r:id="rId17"/>
    <p:sldId id="272" r:id="rId18"/>
    <p:sldId id="274" r:id="rId19"/>
    <p:sldId id="275" r:id="rId20"/>
    <p:sldId id="276" r:id="rId21"/>
    <p:sldId id="273" r:id="rId22"/>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717" autoAdjust="0"/>
  </p:normalViewPr>
  <p:slideViewPr>
    <p:cSldViewPr>
      <p:cViewPr varScale="1">
        <p:scale>
          <a:sx n="103" d="100"/>
          <a:sy n="103" d="100"/>
        </p:scale>
        <p:origin x="-20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atin typeface="Arial" pitchFamily="34" charset="0"/>
              </a:defRPr>
            </a:lvl1pPr>
          </a:lstStyle>
          <a:p>
            <a:pPr>
              <a:defRPr/>
            </a:pPr>
            <a:endParaRPr lang="sl-SI"/>
          </a:p>
        </p:txBody>
      </p:sp>
      <p:sp>
        <p:nvSpPr>
          <p:cNvPr id="3" name="Ograda datum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atin typeface="Arial" pitchFamily="34" charset="0"/>
              </a:defRPr>
            </a:lvl1pPr>
          </a:lstStyle>
          <a:p>
            <a:pPr>
              <a:defRPr/>
            </a:pPr>
            <a:fld id="{057EDC67-3489-4C77-80DE-DEA58BE7CA3C}" type="datetimeFigureOut">
              <a:rPr lang="sl-SI"/>
              <a:pPr>
                <a:defRPr/>
              </a:pPr>
              <a:t>18.3.2011</a:t>
            </a:fld>
            <a:endParaRPr lang="sl-SI"/>
          </a:p>
        </p:txBody>
      </p:sp>
      <p:sp>
        <p:nvSpPr>
          <p:cNvPr id="4" name="Ograda stranske slik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sl-SI" noProof="0" smtClean="0"/>
          </a:p>
        </p:txBody>
      </p:sp>
      <p:sp>
        <p:nvSpPr>
          <p:cNvPr id="5" name="Ograda opomb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l-SI" noProof="0" smtClean="0"/>
              <a:t>Kliknite, če želite urediti sloge besedila matrice</a:t>
            </a:r>
          </a:p>
          <a:p>
            <a:pPr lvl="1"/>
            <a:r>
              <a:rPr lang="sl-SI" noProof="0" smtClean="0"/>
              <a:t>Druga raven</a:t>
            </a:r>
          </a:p>
          <a:p>
            <a:pPr lvl="2"/>
            <a:r>
              <a:rPr lang="sl-SI" noProof="0" smtClean="0"/>
              <a:t>Tretja raven</a:t>
            </a:r>
          </a:p>
          <a:p>
            <a:pPr lvl="3"/>
            <a:r>
              <a:rPr lang="sl-SI" noProof="0" smtClean="0"/>
              <a:t>Četrta raven</a:t>
            </a:r>
          </a:p>
          <a:p>
            <a:pPr lvl="4"/>
            <a:r>
              <a:rPr lang="sl-SI" noProof="0" smtClean="0"/>
              <a:t>Peta raven</a:t>
            </a:r>
          </a:p>
        </p:txBody>
      </p:sp>
      <p:sp>
        <p:nvSpPr>
          <p:cNvPr id="6" name="Ograda no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atin typeface="Arial" pitchFamily="34" charset="0"/>
              </a:defRPr>
            </a:lvl1pPr>
          </a:lstStyle>
          <a:p>
            <a:pPr>
              <a:defRPr/>
            </a:pPr>
            <a:endParaRPr lang="sl-SI"/>
          </a:p>
        </p:txBody>
      </p:sp>
      <p:sp>
        <p:nvSpPr>
          <p:cNvPr id="7" name="Ograda številke diapoz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atin typeface="Arial" pitchFamily="34" charset="0"/>
              </a:defRPr>
            </a:lvl1pPr>
          </a:lstStyle>
          <a:p>
            <a:pPr>
              <a:defRPr/>
            </a:pPr>
            <a:fld id="{A245772B-6482-4AD3-A86C-51BE56C0FE7F}" type="slidenum">
              <a:rPr lang="sl-SI"/>
              <a:pPr>
                <a:defRPr/>
              </a:pPr>
              <a:t>‹#›</a:t>
            </a:fld>
            <a:endParaRPr lang="sl-SI"/>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9" name="Podnaslov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sl-SI" smtClean="0"/>
              <a:t>Kliknite, če želite urediti slog podnaslova matrice</a:t>
            </a:r>
            <a:endParaRPr kumimoji="0" lang="en-US"/>
          </a:p>
        </p:txBody>
      </p:sp>
      <p:sp>
        <p:nvSpPr>
          <p:cNvPr id="28" name="Naslov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sl-SI" smtClean="0"/>
              <a:t>Kliknite, če želite urediti slog naslova matrice</a:t>
            </a:r>
            <a:endParaRPr kumimoji="0" lang="en-US"/>
          </a:p>
        </p:txBody>
      </p:sp>
      <p:cxnSp>
        <p:nvCxnSpPr>
          <p:cNvPr id="8" name="Raven konek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Raven konek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Elipsa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Ograda datuma 14"/>
          <p:cNvSpPr>
            <a:spLocks noGrp="1"/>
          </p:cNvSpPr>
          <p:nvPr>
            <p:ph type="dt" sz="half" idx="10"/>
          </p:nvPr>
        </p:nvSpPr>
        <p:spPr/>
        <p:txBody>
          <a:bodyPr/>
          <a:lstStyle/>
          <a:p>
            <a:pPr>
              <a:defRPr/>
            </a:pPr>
            <a:endParaRPr lang="sl-SI"/>
          </a:p>
        </p:txBody>
      </p:sp>
      <p:sp>
        <p:nvSpPr>
          <p:cNvPr id="16" name="Ograda številke diapozitiva 15"/>
          <p:cNvSpPr>
            <a:spLocks noGrp="1"/>
          </p:cNvSpPr>
          <p:nvPr>
            <p:ph type="sldNum" sz="quarter" idx="11"/>
          </p:nvPr>
        </p:nvSpPr>
        <p:spPr/>
        <p:txBody>
          <a:bodyPr/>
          <a:lstStyle/>
          <a:p>
            <a:pPr>
              <a:defRPr/>
            </a:pPr>
            <a:fld id="{CFA077C0-386B-4651-AA65-2941F608F3D5}" type="slidenum">
              <a:rPr lang="sl-SI" smtClean="0"/>
              <a:pPr>
                <a:defRPr/>
              </a:pPr>
              <a:t>‹#›</a:t>
            </a:fld>
            <a:endParaRPr lang="sl-SI"/>
          </a:p>
        </p:txBody>
      </p:sp>
      <p:sp>
        <p:nvSpPr>
          <p:cNvPr id="17" name="Ograda noge 16"/>
          <p:cNvSpPr>
            <a:spLocks noGrp="1"/>
          </p:cNvSpPr>
          <p:nvPr>
            <p:ph type="ftr" sz="quarter" idx="12"/>
          </p:nvPr>
        </p:nvSpPr>
        <p:spPr/>
        <p:txBody>
          <a:bodyPr/>
          <a:lstStyle/>
          <a:p>
            <a:pPr>
              <a:defRPr/>
            </a:pPr>
            <a:endParaRPr 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sl-SI" smtClean="0"/>
              <a:t>Kliknite, če želite urediti slog naslova matrice</a:t>
            </a:r>
            <a:endParaRPr kumimoji="0" lang="en-US"/>
          </a:p>
        </p:txBody>
      </p:sp>
      <p:sp>
        <p:nvSpPr>
          <p:cNvPr id="3" name="Ograda navpičnega besedila 2"/>
          <p:cNvSpPr>
            <a:spLocks noGrp="1"/>
          </p:cNvSpPr>
          <p:nvPr>
            <p:ph type="body" orient="vert" idx="1"/>
          </p:nvPr>
        </p:nvSpPr>
        <p:spPr/>
        <p:txBody>
          <a:bodyPr vert="eaVert"/>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datuma 3"/>
          <p:cNvSpPr>
            <a:spLocks noGrp="1"/>
          </p:cNvSpPr>
          <p:nvPr>
            <p:ph type="dt" sz="half" idx="10"/>
          </p:nvPr>
        </p:nvSpPr>
        <p:spPr/>
        <p:txBody>
          <a:bodyPr/>
          <a:lstStyle/>
          <a:p>
            <a:pPr>
              <a:defRPr/>
            </a:pPr>
            <a:endParaRPr lang="sl-SI"/>
          </a:p>
        </p:txBody>
      </p:sp>
      <p:sp>
        <p:nvSpPr>
          <p:cNvPr id="5" name="Ograda noge 4"/>
          <p:cNvSpPr>
            <a:spLocks noGrp="1"/>
          </p:cNvSpPr>
          <p:nvPr>
            <p:ph type="ftr" sz="quarter" idx="11"/>
          </p:nvPr>
        </p:nvSpPr>
        <p:spPr/>
        <p:txBody>
          <a:bodyPr/>
          <a:lstStyle/>
          <a:p>
            <a:pPr>
              <a:defRPr/>
            </a:pPr>
            <a:endParaRPr lang="sl-SI"/>
          </a:p>
        </p:txBody>
      </p:sp>
      <p:sp>
        <p:nvSpPr>
          <p:cNvPr id="6" name="Ograda številke diapozitiva 5"/>
          <p:cNvSpPr>
            <a:spLocks noGrp="1"/>
          </p:cNvSpPr>
          <p:nvPr>
            <p:ph type="sldNum" sz="quarter" idx="12"/>
          </p:nvPr>
        </p:nvSpPr>
        <p:spPr/>
        <p:txBody>
          <a:bodyPr/>
          <a:lstStyle/>
          <a:p>
            <a:pPr>
              <a:defRPr/>
            </a:pPr>
            <a:fld id="{98062FFE-041D-45F0-A014-FE385D124388}" type="slidenum">
              <a:rPr lang="sl-SI" smtClean="0"/>
              <a:pPr>
                <a:defRPr/>
              </a:pPr>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kumimoji="0" lang="sl-SI" smtClean="0"/>
              <a:t>Kliknite, če želite urediti slog naslova matrice</a:t>
            </a:r>
            <a:endParaRPr kumimoji="0" lang="en-US"/>
          </a:p>
        </p:txBody>
      </p:sp>
      <p:sp>
        <p:nvSpPr>
          <p:cNvPr id="3" name="Ograda navpičnega besedila 2"/>
          <p:cNvSpPr>
            <a:spLocks noGrp="1"/>
          </p:cNvSpPr>
          <p:nvPr>
            <p:ph type="body" orient="vert" idx="1"/>
          </p:nvPr>
        </p:nvSpPr>
        <p:spPr>
          <a:xfrm>
            <a:off x="457200" y="274638"/>
            <a:ext cx="6019800" cy="5851525"/>
          </a:xfrm>
        </p:spPr>
        <p:txBody>
          <a:bodyPr vert="eaVert"/>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datuma 3"/>
          <p:cNvSpPr>
            <a:spLocks noGrp="1"/>
          </p:cNvSpPr>
          <p:nvPr>
            <p:ph type="dt" sz="half" idx="10"/>
          </p:nvPr>
        </p:nvSpPr>
        <p:spPr/>
        <p:txBody>
          <a:bodyPr/>
          <a:lstStyle/>
          <a:p>
            <a:pPr>
              <a:defRPr/>
            </a:pPr>
            <a:endParaRPr lang="sl-SI"/>
          </a:p>
        </p:txBody>
      </p:sp>
      <p:sp>
        <p:nvSpPr>
          <p:cNvPr id="5" name="Ograda noge 4"/>
          <p:cNvSpPr>
            <a:spLocks noGrp="1"/>
          </p:cNvSpPr>
          <p:nvPr>
            <p:ph type="ftr" sz="quarter" idx="11"/>
          </p:nvPr>
        </p:nvSpPr>
        <p:spPr/>
        <p:txBody>
          <a:bodyPr/>
          <a:lstStyle/>
          <a:p>
            <a:pPr>
              <a:defRPr/>
            </a:pPr>
            <a:endParaRPr lang="sl-SI"/>
          </a:p>
        </p:txBody>
      </p:sp>
      <p:sp>
        <p:nvSpPr>
          <p:cNvPr id="6" name="Ograda številke diapozitiva 5"/>
          <p:cNvSpPr>
            <a:spLocks noGrp="1"/>
          </p:cNvSpPr>
          <p:nvPr>
            <p:ph type="sldNum" sz="quarter" idx="12"/>
          </p:nvPr>
        </p:nvSpPr>
        <p:spPr/>
        <p:txBody>
          <a:bodyPr/>
          <a:lstStyle/>
          <a:p>
            <a:pPr>
              <a:defRPr/>
            </a:pPr>
            <a:fld id="{1EB6D4FB-DCBE-4D2F-828C-13A8DFA114CF}" type="slidenum">
              <a:rPr lang="sl-SI" smtClean="0"/>
              <a:pPr>
                <a:defRPr/>
              </a:pPr>
              <a:t>‹#›</a:t>
            </a:fld>
            <a:endParaRPr lang="sl-S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9" name="Ograda vsebine 8"/>
          <p:cNvSpPr>
            <a:spLocks noGrp="1"/>
          </p:cNvSpPr>
          <p:nvPr>
            <p:ph idx="1"/>
          </p:nvPr>
        </p:nvSpPr>
        <p:spPr>
          <a:xfrm>
            <a:off x="457200" y="1524000"/>
            <a:ext cx="8229600" cy="4572000"/>
          </a:xfrm>
        </p:spPr>
        <p:txBody>
          <a:bodyPr/>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14" name="Ograda datuma 13"/>
          <p:cNvSpPr>
            <a:spLocks noGrp="1"/>
          </p:cNvSpPr>
          <p:nvPr>
            <p:ph type="dt" sz="half" idx="14"/>
          </p:nvPr>
        </p:nvSpPr>
        <p:spPr/>
        <p:txBody>
          <a:bodyPr/>
          <a:lstStyle/>
          <a:p>
            <a:pPr>
              <a:defRPr/>
            </a:pPr>
            <a:endParaRPr lang="sl-SI"/>
          </a:p>
        </p:txBody>
      </p:sp>
      <p:sp>
        <p:nvSpPr>
          <p:cNvPr id="15" name="Ograda številke diapozitiva 14"/>
          <p:cNvSpPr>
            <a:spLocks noGrp="1"/>
          </p:cNvSpPr>
          <p:nvPr>
            <p:ph type="sldNum" sz="quarter" idx="15"/>
          </p:nvPr>
        </p:nvSpPr>
        <p:spPr/>
        <p:txBody>
          <a:bodyPr/>
          <a:lstStyle>
            <a:lvl1pPr algn="ctr">
              <a:defRPr/>
            </a:lvl1pPr>
          </a:lstStyle>
          <a:p>
            <a:pPr>
              <a:defRPr/>
            </a:pPr>
            <a:fld id="{BFDD1054-206B-458F-9F04-1955761C59BF}" type="slidenum">
              <a:rPr lang="sl-SI" smtClean="0"/>
              <a:pPr>
                <a:defRPr/>
              </a:pPr>
              <a:t>‹#›</a:t>
            </a:fld>
            <a:endParaRPr lang="sl-SI"/>
          </a:p>
        </p:txBody>
      </p:sp>
      <p:sp>
        <p:nvSpPr>
          <p:cNvPr id="16" name="Ograda noge 15"/>
          <p:cNvSpPr>
            <a:spLocks noGrp="1"/>
          </p:cNvSpPr>
          <p:nvPr>
            <p:ph type="ftr" sz="quarter" idx="16"/>
          </p:nvPr>
        </p:nvSpPr>
        <p:spPr/>
        <p:txBody>
          <a:bodyPr/>
          <a:lstStyle/>
          <a:p>
            <a:pPr>
              <a:defRPr/>
            </a:pPr>
            <a:endParaRPr lang="sl-SI"/>
          </a:p>
        </p:txBody>
      </p:sp>
      <p:sp>
        <p:nvSpPr>
          <p:cNvPr id="17" name="Naslov 16"/>
          <p:cNvSpPr>
            <a:spLocks noGrp="1"/>
          </p:cNvSpPr>
          <p:nvPr>
            <p:ph type="title"/>
          </p:nvPr>
        </p:nvSpPr>
        <p:spPr/>
        <p:txBody>
          <a:bodyPr rtlCol="0" anchor="b" anchorCtr="0"/>
          <a:lstStyle/>
          <a:p>
            <a:r>
              <a:rPr kumimoji="0" lang="sl-SI" smtClean="0"/>
              <a:t>Kliknite, če želite urediti slog naslova matrice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4" name="Ograda datuma 3"/>
          <p:cNvSpPr>
            <a:spLocks noGrp="1"/>
          </p:cNvSpPr>
          <p:nvPr>
            <p:ph type="dt" sz="half" idx="10"/>
          </p:nvPr>
        </p:nvSpPr>
        <p:spPr/>
        <p:txBody>
          <a:bodyPr/>
          <a:lstStyle/>
          <a:p>
            <a:pPr>
              <a:defRPr/>
            </a:pPr>
            <a:endParaRPr lang="sl-SI"/>
          </a:p>
        </p:txBody>
      </p:sp>
      <p:sp>
        <p:nvSpPr>
          <p:cNvPr id="5" name="Ograda noge 4"/>
          <p:cNvSpPr>
            <a:spLocks noGrp="1"/>
          </p:cNvSpPr>
          <p:nvPr>
            <p:ph type="ftr" sz="quarter" idx="11"/>
          </p:nvPr>
        </p:nvSpPr>
        <p:spPr/>
        <p:txBody>
          <a:bodyPr/>
          <a:lstStyle/>
          <a:p>
            <a:pPr>
              <a:defRPr/>
            </a:pPr>
            <a:endParaRPr lang="sl-SI"/>
          </a:p>
        </p:txBody>
      </p:sp>
      <p:sp>
        <p:nvSpPr>
          <p:cNvPr id="6" name="Ograda številke diapozitiva 5"/>
          <p:cNvSpPr>
            <a:spLocks noGrp="1"/>
          </p:cNvSpPr>
          <p:nvPr>
            <p:ph type="sldNum" sz="quarter" idx="12"/>
          </p:nvPr>
        </p:nvSpPr>
        <p:spPr/>
        <p:txBody>
          <a:bodyPr/>
          <a:lstStyle/>
          <a:p>
            <a:pPr>
              <a:defRPr/>
            </a:pPr>
            <a:fld id="{90EE2B50-E85C-4FBF-95DD-7B13EB70AEF3}" type="slidenum">
              <a:rPr lang="sl-SI" smtClean="0"/>
              <a:pPr>
                <a:defRPr/>
              </a:pPr>
              <a:t>‹#›</a:t>
            </a:fld>
            <a:endParaRPr lang="sl-SI"/>
          </a:p>
        </p:txBody>
      </p:sp>
      <p:sp>
        <p:nvSpPr>
          <p:cNvPr id="2" name="Naslov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sl-SI" smtClean="0"/>
              <a:t>Kliknite, če želite urediti slog naslova matrice</a:t>
            </a:r>
            <a:endParaRPr kumimoji="0" lang="en-US"/>
          </a:p>
        </p:txBody>
      </p:sp>
      <p:sp>
        <p:nvSpPr>
          <p:cNvPr id="3" name="Ograda besedila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sl-SI" smtClean="0"/>
              <a:t>Kliknite, če želite urediti sloge besedila matrice</a:t>
            </a:r>
          </a:p>
        </p:txBody>
      </p:sp>
      <p:cxnSp>
        <p:nvCxnSpPr>
          <p:cNvPr id="7" name="Raven konek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5" name="Ograda datuma 4"/>
          <p:cNvSpPr>
            <a:spLocks noGrp="1"/>
          </p:cNvSpPr>
          <p:nvPr>
            <p:ph type="dt" sz="half" idx="10"/>
          </p:nvPr>
        </p:nvSpPr>
        <p:spPr/>
        <p:txBody>
          <a:bodyPr/>
          <a:lstStyle/>
          <a:p>
            <a:pPr>
              <a:defRPr/>
            </a:pPr>
            <a:endParaRPr lang="sl-SI"/>
          </a:p>
        </p:txBody>
      </p:sp>
      <p:sp>
        <p:nvSpPr>
          <p:cNvPr id="6" name="Ograda noge 5"/>
          <p:cNvSpPr>
            <a:spLocks noGrp="1"/>
          </p:cNvSpPr>
          <p:nvPr>
            <p:ph type="ftr" sz="quarter" idx="11"/>
          </p:nvPr>
        </p:nvSpPr>
        <p:spPr/>
        <p:txBody>
          <a:bodyPr/>
          <a:lstStyle/>
          <a:p>
            <a:pPr>
              <a:defRPr/>
            </a:pPr>
            <a:endParaRPr lang="sl-SI"/>
          </a:p>
        </p:txBody>
      </p:sp>
      <p:sp>
        <p:nvSpPr>
          <p:cNvPr id="7" name="Ograda številke diapozitiva 6"/>
          <p:cNvSpPr>
            <a:spLocks noGrp="1"/>
          </p:cNvSpPr>
          <p:nvPr>
            <p:ph type="sldNum" sz="quarter" idx="12"/>
          </p:nvPr>
        </p:nvSpPr>
        <p:spPr/>
        <p:txBody>
          <a:bodyPr/>
          <a:lstStyle/>
          <a:p>
            <a:pPr>
              <a:defRPr/>
            </a:pPr>
            <a:fld id="{937997F3-55F9-4887-91A1-088C10AA8ECF}" type="slidenum">
              <a:rPr lang="sl-SI" smtClean="0"/>
              <a:pPr>
                <a:defRPr/>
              </a:pPr>
              <a:t>‹#›</a:t>
            </a:fld>
            <a:endParaRPr lang="sl-SI"/>
          </a:p>
        </p:txBody>
      </p:sp>
      <p:sp>
        <p:nvSpPr>
          <p:cNvPr id="2" name="Naslov 1"/>
          <p:cNvSpPr>
            <a:spLocks noGrp="1"/>
          </p:cNvSpPr>
          <p:nvPr>
            <p:ph type="title"/>
          </p:nvPr>
        </p:nvSpPr>
        <p:spPr/>
        <p:txBody>
          <a:bodyPr/>
          <a:lstStyle/>
          <a:p>
            <a:r>
              <a:rPr kumimoji="0" lang="sl-SI" smtClean="0"/>
              <a:t>Kliknite, če želite urediti slog naslova matrice</a:t>
            </a:r>
            <a:endParaRPr kumimoji="0" lang="en-US"/>
          </a:p>
        </p:txBody>
      </p:sp>
      <p:sp>
        <p:nvSpPr>
          <p:cNvPr id="11" name="Ograda vsebine 10"/>
          <p:cNvSpPr>
            <a:spLocks noGrp="1"/>
          </p:cNvSpPr>
          <p:nvPr>
            <p:ph sz="half" idx="1"/>
          </p:nvPr>
        </p:nvSpPr>
        <p:spPr>
          <a:xfrm>
            <a:off x="457200" y="1524000"/>
            <a:ext cx="4059936" cy="4572000"/>
          </a:xfrm>
        </p:spPr>
        <p:txBody>
          <a:bodyPr/>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13" name="Ograda vsebine 12"/>
          <p:cNvSpPr>
            <a:spLocks noGrp="1"/>
          </p:cNvSpPr>
          <p:nvPr>
            <p:ph sz="half" idx="2"/>
          </p:nvPr>
        </p:nvSpPr>
        <p:spPr>
          <a:xfrm>
            <a:off x="4648200" y="1524000"/>
            <a:ext cx="4059936" cy="4572000"/>
          </a:xfrm>
        </p:spPr>
        <p:txBody>
          <a:bodyPr/>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9" name="Ograda številke diapozitiva 8"/>
          <p:cNvSpPr>
            <a:spLocks noGrp="1"/>
          </p:cNvSpPr>
          <p:nvPr>
            <p:ph type="sldNum" sz="quarter" idx="12"/>
          </p:nvPr>
        </p:nvSpPr>
        <p:spPr/>
        <p:txBody>
          <a:bodyPr/>
          <a:lstStyle/>
          <a:p>
            <a:pPr>
              <a:defRPr/>
            </a:pPr>
            <a:fld id="{C4D279AC-E4FF-455D-897E-EF2606C51772}" type="slidenum">
              <a:rPr lang="sl-SI" smtClean="0"/>
              <a:pPr>
                <a:defRPr/>
              </a:pPr>
              <a:t>‹#›</a:t>
            </a:fld>
            <a:endParaRPr lang="sl-SI"/>
          </a:p>
        </p:txBody>
      </p:sp>
      <p:sp>
        <p:nvSpPr>
          <p:cNvPr id="8" name="Ograda noge 7"/>
          <p:cNvSpPr>
            <a:spLocks noGrp="1"/>
          </p:cNvSpPr>
          <p:nvPr>
            <p:ph type="ftr" sz="quarter" idx="11"/>
          </p:nvPr>
        </p:nvSpPr>
        <p:spPr/>
        <p:txBody>
          <a:bodyPr/>
          <a:lstStyle/>
          <a:p>
            <a:pPr>
              <a:defRPr/>
            </a:pPr>
            <a:endParaRPr lang="sl-SI"/>
          </a:p>
        </p:txBody>
      </p:sp>
      <p:sp>
        <p:nvSpPr>
          <p:cNvPr id="7" name="Ograda datuma 6"/>
          <p:cNvSpPr>
            <a:spLocks noGrp="1"/>
          </p:cNvSpPr>
          <p:nvPr>
            <p:ph type="dt" sz="half" idx="10"/>
          </p:nvPr>
        </p:nvSpPr>
        <p:spPr/>
        <p:txBody>
          <a:bodyPr/>
          <a:lstStyle/>
          <a:p>
            <a:pPr>
              <a:defRPr/>
            </a:pPr>
            <a:endParaRPr lang="sl-SI"/>
          </a:p>
        </p:txBody>
      </p:sp>
      <p:sp>
        <p:nvSpPr>
          <p:cNvPr id="3" name="Ograda besedila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sl-SI" smtClean="0"/>
              <a:t>Kliknite, če želite urediti sloge besedila matrice</a:t>
            </a:r>
          </a:p>
        </p:txBody>
      </p:sp>
      <p:sp>
        <p:nvSpPr>
          <p:cNvPr id="32" name="Ograda vsebine 31"/>
          <p:cNvSpPr>
            <a:spLocks noGrp="1"/>
          </p:cNvSpPr>
          <p:nvPr>
            <p:ph sz="half" idx="2"/>
          </p:nvPr>
        </p:nvSpPr>
        <p:spPr>
          <a:xfrm>
            <a:off x="457200" y="2201896"/>
            <a:ext cx="4038600" cy="3913632"/>
          </a:xfrm>
        </p:spPr>
        <p:txBody>
          <a:bodyPr/>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34" name="Ograda vsebine 33"/>
          <p:cNvSpPr>
            <a:spLocks noGrp="1"/>
          </p:cNvSpPr>
          <p:nvPr>
            <p:ph sz="quarter" idx="4"/>
          </p:nvPr>
        </p:nvSpPr>
        <p:spPr>
          <a:xfrm>
            <a:off x="4649788" y="2201896"/>
            <a:ext cx="4038600" cy="3913632"/>
          </a:xfrm>
        </p:spPr>
        <p:txBody>
          <a:bodyPr/>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2" name="Naslov 1"/>
          <p:cNvSpPr>
            <a:spLocks noGrp="1"/>
          </p:cNvSpPr>
          <p:nvPr>
            <p:ph type="title"/>
          </p:nvPr>
        </p:nvSpPr>
        <p:spPr>
          <a:xfrm>
            <a:off x="457200" y="155448"/>
            <a:ext cx="8229600" cy="1143000"/>
          </a:xfrm>
        </p:spPr>
        <p:txBody>
          <a:bodyPr anchor="b" anchorCtr="0"/>
          <a:lstStyle>
            <a:lvl1pPr>
              <a:defRPr/>
            </a:lvl1pPr>
          </a:lstStyle>
          <a:p>
            <a:r>
              <a:rPr kumimoji="0" lang="sl-SI" smtClean="0"/>
              <a:t>Kliknite, če želite urediti slog naslova matrice</a:t>
            </a:r>
            <a:endParaRPr kumimoji="0" lang="en-US"/>
          </a:p>
        </p:txBody>
      </p:sp>
      <p:sp>
        <p:nvSpPr>
          <p:cNvPr id="12" name="Ograda besedila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sl-SI" smtClean="0"/>
              <a:t>Kliknite, če želite urediti sloge besedila matrice</a:t>
            </a:r>
          </a:p>
        </p:txBody>
      </p:sp>
      <p:cxnSp>
        <p:nvCxnSpPr>
          <p:cNvPr id="10" name="Raven konek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Raven konek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3" name="Ograda datuma 2"/>
          <p:cNvSpPr>
            <a:spLocks noGrp="1"/>
          </p:cNvSpPr>
          <p:nvPr>
            <p:ph type="dt" sz="half" idx="10"/>
          </p:nvPr>
        </p:nvSpPr>
        <p:spPr/>
        <p:txBody>
          <a:bodyPr/>
          <a:lstStyle/>
          <a:p>
            <a:pPr>
              <a:defRPr/>
            </a:pPr>
            <a:endParaRPr lang="sl-SI"/>
          </a:p>
        </p:txBody>
      </p:sp>
      <p:sp>
        <p:nvSpPr>
          <p:cNvPr id="4" name="Ograda noge 3"/>
          <p:cNvSpPr>
            <a:spLocks noGrp="1"/>
          </p:cNvSpPr>
          <p:nvPr>
            <p:ph type="ftr" sz="quarter" idx="11"/>
          </p:nvPr>
        </p:nvSpPr>
        <p:spPr/>
        <p:txBody>
          <a:bodyPr/>
          <a:lstStyle/>
          <a:p>
            <a:pPr>
              <a:defRPr/>
            </a:pPr>
            <a:endParaRPr lang="sl-SI"/>
          </a:p>
        </p:txBody>
      </p:sp>
      <p:sp>
        <p:nvSpPr>
          <p:cNvPr id="5" name="Ograda številke diapozitiva 4"/>
          <p:cNvSpPr>
            <a:spLocks noGrp="1"/>
          </p:cNvSpPr>
          <p:nvPr>
            <p:ph type="sldNum" sz="quarter" idx="12"/>
          </p:nvPr>
        </p:nvSpPr>
        <p:spPr/>
        <p:txBody>
          <a:bodyPr/>
          <a:lstStyle/>
          <a:p>
            <a:pPr>
              <a:defRPr/>
            </a:pPr>
            <a:fld id="{50D2F76B-F8C0-45EC-939B-11F9B77B4C24}" type="slidenum">
              <a:rPr lang="sl-SI" smtClean="0"/>
              <a:pPr>
                <a:defRPr/>
              </a:pPr>
              <a:t>‹#›</a:t>
            </a:fld>
            <a:endParaRPr lang="sl-SI"/>
          </a:p>
        </p:txBody>
      </p:sp>
      <p:sp>
        <p:nvSpPr>
          <p:cNvPr id="2" name="Naslov 1"/>
          <p:cNvSpPr>
            <a:spLocks noGrp="1"/>
          </p:cNvSpPr>
          <p:nvPr>
            <p:ph type="title"/>
          </p:nvPr>
        </p:nvSpPr>
        <p:spPr/>
        <p:txBody>
          <a:bodyPr/>
          <a:lstStyle/>
          <a:p>
            <a:r>
              <a:rPr kumimoji="0" lang="sl-SI" smtClean="0"/>
              <a:t>Kliknite, če želite urediti slog naslova matrice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pPr>
              <a:defRPr/>
            </a:pPr>
            <a:endParaRPr lang="sl-SI"/>
          </a:p>
        </p:txBody>
      </p:sp>
      <p:sp>
        <p:nvSpPr>
          <p:cNvPr id="3" name="Ograda noge 2"/>
          <p:cNvSpPr>
            <a:spLocks noGrp="1"/>
          </p:cNvSpPr>
          <p:nvPr>
            <p:ph type="ftr" sz="quarter" idx="11"/>
          </p:nvPr>
        </p:nvSpPr>
        <p:spPr/>
        <p:txBody>
          <a:bodyPr/>
          <a:lstStyle/>
          <a:p>
            <a:pPr>
              <a:defRPr/>
            </a:pPr>
            <a:endParaRPr lang="sl-SI"/>
          </a:p>
        </p:txBody>
      </p:sp>
      <p:sp>
        <p:nvSpPr>
          <p:cNvPr id="4" name="Ograda številke diapozitiva 3"/>
          <p:cNvSpPr>
            <a:spLocks noGrp="1"/>
          </p:cNvSpPr>
          <p:nvPr>
            <p:ph type="sldNum" sz="quarter" idx="12"/>
          </p:nvPr>
        </p:nvSpPr>
        <p:spPr/>
        <p:txBody>
          <a:bodyPr/>
          <a:lstStyle/>
          <a:p>
            <a:pPr>
              <a:defRPr/>
            </a:pPr>
            <a:fld id="{77684393-E6A9-4739-B806-A9C7A9C4FA41}" type="slidenum">
              <a:rPr lang="sl-SI" smtClean="0"/>
              <a:pPr>
                <a:defRPr/>
              </a:pPr>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1_Naslov in vsebina">
    <p:spTree>
      <p:nvGrpSpPr>
        <p:cNvPr id="1" name=""/>
        <p:cNvGrpSpPr/>
        <p:nvPr/>
      </p:nvGrpSpPr>
      <p:grpSpPr>
        <a:xfrm>
          <a:off x="0" y="0"/>
          <a:ext cx="0" cy="0"/>
          <a:chOff x="0" y="0"/>
          <a:chExt cx="0" cy="0"/>
        </a:xfrm>
      </p:grpSpPr>
      <p:sp>
        <p:nvSpPr>
          <p:cNvPr id="29" name="Ograda vsebine 28"/>
          <p:cNvSpPr>
            <a:spLocks noGrp="1"/>
          </p:cNvSpPr>
          <p:nvPr>
            <p:ph sz="quarter" idx="1"/>
          </p:nvPr>
        </p:nvSpPr>
        <p:spPr>
          <a:xfrm>
            <a:off x="457200" y="457200"/>
            <a:ext cx="6248400" cy="5715000"/>
          </a:xfrm>
        </p:spPr>
        <p:txBody>
          <a:bodyPr/>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3" name="Ograda besedila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sl-SI" smtClean="0"/>
              <a:t>Kliknite, če želite urediti sloge besedila matrice</a:t>
            </a:r>
          </a:p>
        </p:txBody>
      </p:sp>
      <p:sp>
        <p:nvSpPr>
          <p:cNvPr id="31" name="Naslov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sl-SI" smtClean="0"/>
              <a:t>Kliknite, če želite urediti slog naslova matrice</a:t>
            </a:r>
            <a:endParaRPr kumimoji="0" lang="en-US"/>
          </a:p>
        </p:txBody>
      </p:sp>
      <p:sp>
        <p:nvSpPr>
          <p:cNvPr id="8" name="Ograda datuma 7"/>
          <p:cNvSpPr>
            <a:spLocks noGrp="1"/>
          </p:cNvSpPr>
          <p:nvPr>
            <p:ph type="dt" sz="half" idx="14"/>
          </p:nvPr>
        </p:nvSpPr>
        <p:spPr/>
        <p:txBody>
          <a:bodyPr/>
          <a:lstStyle/>
          <a:p>
            <a:pPr>
              <a:defRPr/>
            </a:pPr>
            <a:endParaRPr lang="sl-SI"/>
          </a:p>
        </p:txBody>
      </p:sp>
      <p:sp>
        <p:nvSpPr>
          <p:cNvPr id="9" name="Ograda številke diapozitiva 8"/>
          <p:cNvSpPr>
            <a:spLocks noGrp="1"/>
          </p:cNvSpPr>
          <p:nvPr>
            <p:ph type="sldNum" sz="quarter" idx="15"/>
          </p:nvPr>
        </p:nvSpPr>
        <p:spPr/>
        <p:txBody>
          <a:bodyPr/>
          <a:lstStyle/>
          <a:p>
            <a:pPr>
              <a:defRPr/>
            </a:pPr>
            <a:fld id="{EC000FCC-95A9-48CE-8795-D9BCCBC0E87B}" type="slidenum">
              <a:rPr lang="sl-SI" smtClean="0"/>
              <a:pPr>
                <a:defRPr/>
              </a:pPr>
              <a:t>‹#›</a:t>
            </a:fld>
            <a:endParaRPr lang="sl-SI"/>
          </a:p>
        </p:txBody>
      </p:sp>
      <p:sp>
        <p:nvSpPr>
          <p:cNvPr id="10" name="Ograda noge 9"/>
          <p:cNvSpPr>
            <a:spLocks noGrp="1"/>
          </p:cNvSpPr>
          <p:nvPr>
            <p:ph type="ftr" sz="quarter" idx="16"/>
          </p:nvPr>
        </p:nvSpPr>
        <p:spPr/>
        <p:txBody>
          <a:bodyPr/>
          <a:lstStyle/>
          <a:p>
            <a:pPr>
              <a:defRPr/>
            </a:pPr>
            <a:endParaRPr lang="sl-S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sl-SI" smtClean="0"/>
              <a:t>Kliknite, če želite urediti slog naslova matrice</a:t>
            </a:r>
            <a:endParaRPr kumimoji="0" lang="en-US"/>
          </a:p>
        </p:txBody>
      </p:sp>
      <p:sp>
        <p:nvSpPr>
          <p:cNvPr id="3" name="Ograda slike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sl-SI" smtClean="0"/>
              <a:t>Kliknite ikono, če želite dodati sliko</a:t>
            </a:r>
            <a:endParaRPr kumimoji="0" lang="en-US"/>
          </a:p>
        </p:txBody>
      </p:sp>
      <p:sp>
        <p:nvSpPr>
          <p:cNvPr id="4" name="Ograda besedila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sl-SI" smtClean="0"/>
              <a:t>Kliknite, če želite urediti sloge besedila matrice</a:t>
            </a:r>
          </a:p>
        </p:txBody>
      </p:sp>
      <p:sp>
        <p:nvSpPr>
          <p:cNvPr id="8" name="Ograda datuma 7"/>
          <p:cNvSpPr>
            <a:spLocks noGrp="1"/>
          </p:cNvSpPr>
          <p:nvPr>
            <p:ph type="dt" sz="half" idx="10"/>
          </p:nvPr>
        </p:nvSpPr>
        <p:spPr/>
        <p:txBody>
          <a:bodyPr/>
          <a:lstStyle/>
          <a:p>
            <a:pPr>
              <a:defRPr/>
            </a:pPr>
            <a:endParaRPr lang="sl-SI"/>
          </a:p>
        </p:txBody>
      </p:sp>
      <p:sp>
        <p:nvSpPr>
          <p:cNvPr id="9" name="Ograda številke diapozitiva 8"/>
          <p:cNvSpPr>
            <a:spLocks noGrp="1"/>
          </p:cNvSpPr>
          <p:nvPr>
            <p:ph type="sldNum" sz="quarter" idx="11"/>
          </p:nvPr>
        </p:nvSpPr>
        <p:spPr/>
        <p:txBody>
          <a:bodyPr/>
          <a:lstStyle/>
          <a:p>
            <a:pPr>
              <a:defRPr/>
            </a:pPr>
            <a:fld id="{BD694B18-A3F5-4E14-A794-93E8C5239DA6}" type="slidenum">
              <a:rPr lang="sl-SI" smtClean="0"/>
              <a:pPr>
                <a:defRPr/>
              </a:pPr>
              <a:t>‹#›</a:t>
            </a:fld>
            <a:endParaRPr lang="sl-SI"/>
          </a:p>
        </p:txBody>
      </p:sp>
      <p:sp>
        <p:nvSpPr>
          <p:cNvPr id="10" name="Ograda noge 9"/>
          <p:cNvSpPr>
            <a:spLocks noGrp="1"/>
          </p:cNvSpPr>
          <p:nvPr>
            <p:ph type="ftr" sz="quarter" idx="12"/>
          </p:nvPr>
        </p:nvSpPr>
        <p:spPr/>
        <p:txBody>
          <a:bodyPr/>
          <a:lstStyle/>
          <a:p>
            <a:pPr>
              <a:defRPr/>
            </a:pPr>
            <a:endParaRPr lang="sl-S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Ograda besedila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sl-SI" smtClean="0"/>
              <a:t>Kliknite, če želite urediti sloge besedila matrice</a:t>
            </a:r>
          </a:p>
          <a:p>
            <a:pPr lvl="1" eaLnBrk="1" latinLnBrk="0" hangingPunct="1"/>
            <a:r>
              <a:rPr kumimoji="0" lang="sl-SI" smtClean="0"/>
              <a:t>Druga raven</a:t>
            </a:r>
          </a:p>
          <a:p>
            <a:pPr lvl="2" eaLnBrk="1" latinLnBrk="0" hangingPunct="1"/>
            <a:r>
              <a:rPr kumimoji="0" lang="sl-SI" smtClean="0"/>
              <a:t>Tretja raven</a:t>
            </a:r>
          </a:p>
          <a:p>
            <a:pPr lvl="3" eaLnBrk="1" latinLnBrk="0" hangingPunct="1"/>
            <a:r>
              <a:rPr kumimoji="0" lang="sl-SI" smtClean="0"/>
              <a:t>Četrta raven</a:t>
            </a:r>
          </a:p>
          <a:p>
            <a:pPr lvl="4" eaLnBrk="1" latinLnBrk="0" hangingPunct="1"/>
            <a:r>
              <a:rPr kumimoji="0" lang="sl-SI" smtClean="0"/>
              <a:t>Peta raven</a:t>
            </a:r>
            <a:endParaRPr kumimoji="0" lang="en-US"/>
          </a:p>
        </p:txBody>
      </p:sp>
      <p:sp>
        <p:nvSpPr>
          <p:cNvPr id="24" name="Ograda datuma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sl-SI"/>
          </a:p>
        </p:txBody>
      </p:sp>
      <p:sp>
        <p:nvSpPr>
          <p:cNvPr id="10" name="Ograda noge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sl-SI"/>
          </a:p>
        </p:txBody>
      </p:sp>
      <p:sp>
        <p:nvSpPr>
          <p:cNvPr id="22" name="Ograda številke diapozitiva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pPr>
              <a:defRPr/>
            </a:pPr>
            <a:fld id="{6E5B2EB0-754E-4078-AEBC-525308C42405}" type="slidenum">
              <a:rPr lang="sl-SI" smtClean="0"/>
              <a:pPr>
                <a:defRPr/>
              </a:pPr>
              <a:t>‹#›</a:t>
            </a:fld>
            <a:endParaRPr lang="sl-SI"/>
          </a:p>
        </p:txBody>
      </p:sp>
      <p:sp>
        <p:nvSpPr>
          <p:cNvPr id="5" name="Ograda naslova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sl-SI" smtClean="0"/>
              <a:t>Kliknite, če želite urediti slog naslova matrice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l.wikisource.org/wiki/%C4%8Crna_%C5%BEena" TargetMode="External"/><Relationship Id="rId2" Type="http://schemas.openxmlformats.org/officeDocument/2006/relationships/hyperlink" Target="http://sl.wikipedia.org/wiki/Gregor_%C5%BDerjav" TargetMode="Externa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l.wikipedia.org/wiki/Miroslav_Malovrh"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lit.ijs.si/opatov.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lit.ijs.si/opatov.html"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l.wikisource.org/wiki/Strahovalci_dveh_kron"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ff.uni-lj.si/slovjez/mh/zgr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l.wikisource.org/wiki/Angelin_Hidar"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95288" y="188913"/>
            <a:ext cx="7772400" cy="1081087"/>
          </a:xfrm>
        </p:spPr>
        <p:txBody>
          <a:bodyPr/>
          <a:lstStyle/>
          <a:p>
            <a:pPr eaLnBrk="1" hangingPunct="1"/>
            <a:r>
              <a:rPr lang="sl-SI" smtClean="0"/>
              <a:t>Slovenski viteški roman</a:t>
            </a:r>
          </a:p>
        </p:txBody>
      </p:sp>
      <p:pic>
        <p:nvPicPr>
          <p:cNvPr id="2051" name="Picture 4"/>
          <p:cNvPicPr>
            <a:picLocks noChangeAspect="1" noChangeArrowheads="1"/>
          </p:cNvPicPr>
          <p:nvPr/>
        </p:nvPicPr>
        <p:blipFill>
          <a:blip r:embed="rId2" cstate="print"/>
          <a:srcRect/>
          <a:stretch>
            <a:fillRect/>
          </a:stretch>
        </p:blipFill>
        <p:spPr bwMode="auto">
          <a:xfrm>
            <a:off x="467544" y="2276872"/>
            <a:ext cx="5256708" cy="4232253"/>
          </a:xfrm>
          <a:prstGeom prst="rect">
            <a:avLst/>
          </a:prstGeom>
          <a:noFill/>
          <a:ln w="9525">
            <a:noFill/>
            <a:miter lim="800000"/>
            <a:headEnd/>
            <a:tailEnd/>
          </a:ln>
        </p:spPr>
      </p:pic>
      <p:sp>
        <p:nvSpPr>
          <p:cNvPr id="4" name="PoljeZBesedilom 3"/>
          <p:cNvSpPr txBox="1"/>
          <p:nvPr/>
        </p:nvSpPr>
        <p:spPr>
          <a:xfrm>
            <a:off x="6156176" y="4941168"/>
            <a:ext cx="2448272" cy="923330"/>
          </a:xfrm>
          <a:prstGeom prst="rect">
            <a:avLst/>
          </a:prstGeom>
          <a:noFill/>
        </p:spPr>
        <p:txBody>
          <a:bodyPr wrap="square" rtlCol="0">
            <a:spAutoFit/>
          </a:bodyPr>
          <a:lstStyle/>
          <a:p>
            <a:r>
              <a:rPr lang="sl-SI" smtClean="0"/>
              <a:t>O viteškem romanu v Wikipediji beremo pod geslom </a:t>
            </a:r>
            <a:r>
              <a:rPr lang="sl-SI" i="1" smtClean="0"/>
              <a:t>romance</a:t>
            </a:r>
            <a:r>
              <a:rPr lang="sl-SI" smtClean="0"/>
              <a:t>.</a:t>
            </a:r>
            <a:endParaRPr lang="sl-SI"/>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p:txBody>
          <a:bodyPr/>
          <a:lstStyle/>
          <a:p>
            <a:pPr eaLnBrk="1" hangingPunct="1">
              <a:lnSpc>
                <a:spcPct val="90000"/>
              </a:lnSpc>
            </a:pPr>
            <a:r>
              <a:rPr lang="sl-SI" b="1" smtClean="0"/>
              <a:t>roparski vitez</a:t>
            </a:r>
            <a:r>
              <a:rPr lang="sl-SI" smtClean="0"/>
              <a:t> Erazem Predjamski: </a:t>
            </a:r>
            <a:r>
              <a:rPr lang="sl-SI" smtClean="0"/>
              <a:t>Franc </a:t>
            </a:r>
            <a:r>
              <a:rPr lang="sl-SI" smtClean="0"/>
              <a:t>Malavašič, </a:t>
            </a:r>
            <a:r>
              <a:rPr lang="sl-SI" smtClean="0"/>
              <a:t>1845, </a:t>
            </a:r>
            <a:r>
              <a:rPr lang="sl-SI" smtClean="0"/>
              <a:t>Eduard </a:t>
            </a:r>
            <a:r>
              <a:rPr lang="sl-SI" smtClean="0"/>
              <a:t>Breier, </a:t>
            </a:r>
            <a:r>
              <a:rPr lang="sl-SI" smtClean="0"/>
              <a:t>1845, Saša Vuga, Ciril Gale </a:t>
            </a:r>
            <a:r>
              <a:rPr lang="sl-SI" smtClean="0"/>
              <a:t>v </a:t>
            </a:r>
            <a:r>
              <a:rPr lang="sl-SI" smtClean="0"/>
              <a:t>stripu</a:t>
            </a:r>
            <a:endParaRPr lang="sl-SI" smtClean="0"/>
          </a:p>
          <a:p>
            <a:pPr eaLnBrk="1" hangingPunct="1">
              <a:lnSpc>
                <a:spcPct val="90000"/>
              </a:lnSpc>
            </a:pPr>
            <a:r>
              <a:rPr lang="sl-SI" b="1" smtClean="0"/>
              <a:t>parodirani vitez</a:t>
            </a:r>
            <a:r>
              <a:rPr lang="sl-SI" smtClean="0"/>
              <a:t> Martin Krpan; zanimivo: sveti Martin je mdr. zavetnik konj in vitezov</a:t>
            </a:r>
          </a:p>
          <a:p>
            <a:pPr eaLnBrk="1" hangingPunct="1">
              <a:lnSpc>
                <a:spcPct val="90000"/>
              </a:lnSpc>
            </a:pPr>
            <a:r>
              <a:rPr lang="sl-SI" b="1" smtClean="0"/>
              <a:t>mevžasti </a:t>
            </a:r>
            <a:r>
              <a:rPr lang="sl-SI" b="1" smtClean="0"/>
              <a:t>vitez</a:t>
            </a:r>
            <a:r>
              <a:rPr lang="sl-SI" smtClean="0"/>
              <a:t> </a:t>
            </a:r>
            <a:r>
              <a:rPr lang="sl-SI" i="1" smtClean="0"/>
              <a:t>Mlinarjev Janez</a:t>
            </a:r>
            <a:r>
              <a:rPr lang="sl-SI" smtClean="0"/>
              <a:t>, 1859, </a:t>
            </a:r>
            <a:r>
              <a:rPr lang="sl-SI" i="1" smtClean="0"/>
              <a:t>Črna žena</a:t>
            </a:r>
            <a:r>
              <a:rPr lang="sl-SI" smtClean="0"/>
              <a:t>, 1910</a:t>
            </a:r>
          </a:p>
          <a:p>
            <a:pPr eaLnBrk="1" hangingPunct="1">
              <a:lnSpc>
                <a:spcPct val="90000"/>
              </a:lnSpc>
            </a:pPr>
            <a:r>
              <a:rPr lang="sl-SI" b="1" smtClean="0"/>
              <a:t>ženske namesto vitezov</a:t>
            </a:r>
            <a:r>
              <a:rPr lang="sl-SI" smtClean="0"/>
              <a:t>: </a:t>
            </a:r>
            <a:r>
              <a:rPr lang="sl-SI" smtClean="0"/>
              <a:t>Sabinka, Marjetica, Genovefa, junakinje ženskega romana </a:t>
            </a:r>
          </a:p>
        </p:txBody>
      </p:sp>
      <p:sp>
        <p:nvSpPr>
          <p:cNvPr id="11266" name="Rectangle 2"/>
          <p:cNvSpPr>
            <a:spLocks noGrp="1" noChangeArrowheads="1"/>
          </p:cNvSpPr>
          <p:nvPr>
            <p:ph type="title"/>
          </p:nvPr>
        </p:nvSpPr>
        <p:spPr/>
        <p:txBody>
          <a:bodyPr/>
          <a:lstStyle/>
          <a:p>
            <a:pPr eaLnBrk="1" hangingPunct="1"/>
            <a:r>
              <a:rPr lang="sl-SI" smtClean="0"/>
              <a:t>Slovenski vitezi</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a:noFill/>
        </p:spPr>
        <p:txBody>
          <a:bodyPr/>
          <a:lstStyle/>
          <a:p>
            <a:pPr eaLnBrk="1" hangingPunct="1"/>
            <a:r>
              <a:rPr lang="sl-SI" smtClean="0">
                <a:hlinkClick r:id="rId2"/>
              </a:rPr>
              <a:t>Gregor Žerjav</a:t>
            </a:r>
            <a:r>
              <a:rPr lang="sl-SI" smtClean="0"/>
              <a:t>, </a:t>
            </a:r>
            <a:r>
              <a:rPr lang="sl-SI" i="1" smtClean="0">
                <a:hlinkClick r:id="rId3"/>
              </a:rPr>
              <a:t>Črna žena</a:t>
            </a:r>
            <a:r>
              <a:rPr lang="sl-SI" smtClean="0"/>
              <a:t>, 1910 </a:t>
            </a:r>
          </a:p>
        </p:txBody>
      </p:sp>
      <p:pic>
        <p:nvPicPr>
          <p:cNvPr id="12291" name="Picture 5"/>
          <p:cNvPicPr>
            <a:picLocks noChangeAspect="1" noChangeArrowheads="1"/>
          </p:cNvPicPr>
          <p:nvPr/>
        </p:nvPicPr>
        <p:blipFill>
          <a:blip r:embed="rId4" cstate="print"/>
          <a:srcRect/>
          <a:stretch>
            <a:fillRect/>
          </a:stretch>
        </p:blipFill>
        <p:spPr bwMode="auto">
          <a:xfrm>
            <a:off x="250825" y="1341438"/>
            <a:ext cx="3808413" cy="5516562"/>
          </a:xfrm>
          <a:prstGeom prst="rect">
            <a:avLst/>
          </a:prstGeom>
          <a:noFill/>
          <a:ln w="9525">
            <a:noFill/>
            <a:miter lim="800000"/>
            <a:headEnd/>
            <a:tailEnd/>
          </a:ln>
        </p:spPr>
      </p:pic>
      <p:pic>
        <p:nvPicPr>
          <p:cNvPr id="12292" name="Picture 6" descr="C:\Users\Hladnik\Desktop\Gregor_zerjav.jpg"/>
          <p:cNvPicPr>
            <a:picLocks noChangeAspect="1" noChangeArrowheads="1"/>
          </p:cNvPicPr>
          <p:nvPr/>
        </p:nvPicPr>
        <p:blipFill>
          <a:blip r:embed="rId5" cstate="print"/>
          <a:srcRect/>
          <a:stretch>
            <a:fillRect/>
          </a:stretch>
        </p:blipFill>
        <p:spPr bwMode="auto">
          <a:xfrm>
            <a:off x="4348163" y="1916113"/>
            <a:ext cx="4795837" cy="484822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4067175" y="1600200"/>
            <a:ext cx="4619625" cy="4525963"/>
          </a:xfrm>
        </p:spPr>
        <p:txBody>
          <a:bodyPr/>
          <a:lstStyle/>
          <a:p>
            <a:pPr eaLnBrk="1" hangingPunct="1">
              <a:lnSpc>
                <a:spcPct val="80000"/>
              </a:lnSpc>
            </a:pPr>
            <a:r>
              <a:rPr lang="sl-SI" sz="2400" i="1" smtClean="0"/>
              <a:t>Opatov praporščak, 1903</a:t>
            </a:r>
          </a:p>
          <a:p>
            <a:pPr eaLnBrk="1" hangingPunct="1">
              <a:lnSpc>
                <a:spcPct val="80000"/>
              </a:lnSpc>
            </a:pPr>
            <a:r>
              <a:rPr lang="sl-SI" sz="2400" i="1" smtClean="0"/>
              <a:t>Pod novim orlom, 1904</a:t>
            </a:r>
          </a:p>
          <a:p>
            <a:pPr eaLnBrk="1" hangingPunct="1">
              <a:lnSpc>
                <a:spcPct val="80000"/>
              </a:lnSpc>
            </a:pPr>
            <a:r>
              <a:rPr lang="sl-SI" sz="2400" i="1" smtClean="0"/>
              <a:t>Kralj Matjaž, 1904</a:t>
            </a:r>
          </a:p>
          <a:p>
            <a:pPr eaLnBrk="1" hangingPunct="1">
              <a:lnSpc>
                <a:spcPct val="80000"/>
              </a:lnSpc>
            </a:pPr>
            <a:r>
              <a:rPr lang="sl-SI" sz="2400" i="1" smtClean="0"/>
              <a:t>Na devinski skali, 1905</a:t>
            </a:r>
          </a:p>
          <a:p>
            <a:pPr eaLnBrk="1" hangingPunct="1">
              <a:lnSpc>
                <a:spcPct val="80000"/>
              </a:lnSpc>
            </a:pPr>
            <a:r>
              <a:rPr lang="sl-SI" sz="2400" i="1" smtClean="0"/>
              <a:t>Osvetnik, 1906</a:t>
            </a:r>
          </a:p>
          <a:p>
            <a:pPr eaLnBrk="1" hangingPunct="1">
              <a:lnSpc>
                <a:spcPct val="80000"/>
              </a:lnSpc>
            </a:pPr>
            <a:r>
              <a:rPr lang="sl-SI" sz="2400" i="1" smtClean="0"/>
              <a:t>Strahovalci dveh kron, 1907</a:t>
            </a:r>
          </a:p>
          <a:p>
            <a:pPr eaLnBrk="1" hangingPunct="1">
              <a:lnSpc>
                <a:spcPct val="80000"/>
              </a:lnSpc>
            </a:pPr>
            <a:r>
              <a:rPr lang="sl-SI" sz="2400" i="1" smtClean="0"/>
              <a:t>Ljubezen Končanove Klare, 1908</a:t>
            </a:r>
          </a:p>
          <a:p>
            <a:pPr eaLnBrk="1" hangingPunct="1">
              <a:lnSpc>
                <a:spcPct val="80000"/>
              </a:lnSpc>
            </a:pPr>
            <a:r>
              <a:rPr lang="sl-SI" sz="2400" i="1" smtClean="0"/>
              <a:t>Zadnji rodovine Benalja, 1909</a:t>
            </a:r>
          </a:p>
          <a:p>
            <a:pPr eaLnBrk="1" hangingPunct="1">
              <a:lnSpc>
                <a:spcPct val="80000"/>
              </a:lnSpc>
            </a:pPr>
            <a:r>
              <a:rPr lang="sl-SI" sz="2400" i="1" smtClean="0"/>
              <a:t>Zaljubljeni kapucin, 1909</a:t>
            </a:r>
          </a:p>
          <a:p>
            <a:pPr eaLnBrk="1" hangingPunct="1">
              <a:lnSpc>
                <a:spcPct val="80000"/>
              </a:lnSpc>
            </a:pPr>
            <a:r>
              <a:rPr lang="sl-SI" sz="2400" i="1" smtClean="0"/>
              <a:t>Ljubezen in junaštva strahopetnega praporščaka, 1910</a:t>
            </a:r>
          </a:p>
        </p:txBody>
      </p:sp>
      <p:sp>
        <p:nvSpPr>
          <p:cNvPr id="13314" name="Rectangle 2"/>
          <p:cNvSpPr>
            <a:spLocks noGrp="1" noChangeArrowheads="1"/>
          </p:cNvSpPr>
          <p:nvPr>
            <p:ph type="title"/>
          </p:nvPr>
        </p:nvSpPr>
        <p:spPr/>
        <p:txBody>
          <a:bodyPr>
            <a:normAutofit fontScale="90000"/>
          </a:bodyPr>
          <a:lstStyle/>
          <a:p>
            <a:pPr eaLnBrk="1" hangingPunct="1"/>
            <a:r>
              <a:rPr lang="sl-SI" smtClean="0">
                <a:hlinkClick r:id="rId2"/>
              </a:rPr>
              <a:t>Miroslav Malovrh </a:t>
            </a:r>
            <a:r>
              <a:rPr lang="sl-SI" smtClean="0"/>
              <a:t>(</a:t>
            </a:r>
            <a:r>
              <a:rPr lang="sl-SI" smtClean="0"/>
              <a:t>1861-1922</a:t>
            </a:r>
            <a:r>
              <a:rPr lang="sl-SI" smtClean="0"/>
              <a:t>), sinonim slovenskega viteškega romana</a:t>
            </a:r>
            <a:endParaRPr lang="sl-SI" smtClean="0"/>
          </a:p>
        </p:txBody>
      </p:sp>
      <p:pic>
        <p:nvPicPr>
          <p:cNvPr id="13316" name="Picture 4"/>
          <p:cNvPicPr>
            <a:picLocks noChangeAspect="1" noChangeArrowheads="1"/>
          </p:cNvPicPr>
          <p:nvPr/>
        </p:nvPicPr>
        <p:blipFill>
          <a:blip r:embed="rId3" cstate="print"/>
          <a:srcRect/>
          <a:stretch>
            <a:fillRect/>
          </a:stretch>
        </p:blipFill>
        <p:spPr bwMode="auto">
          <a:xfrm>
            <a:off x="395536" y="1484784"/>
            <a:ext cx="3579813" cy="4875212"/>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p:cNvPicPr>
            <a:picLocks noGrp="1" noChangeAspect="1" noChangeArrowheads="1"/>
          </p:cNvPicPr>
          <p:nvPr>
            <p:ph idx="1"/>
          </p:nvPr>
        </p:nvPicPr>
        <p:blipFill>
          <a:blip r:embed="rId2" cstate="print"/>
          <a:stretch>
            <a:fillRect/>
          </a:stretch>
        </p:blipFill>
        <p:spPr>
          <a:xfrm>
            <a:off x="539552" y="1821714"/>
            <a:ext cx="7113396" cy="5036285"/>
          </a:xfrm>
        </p:spPr>
      </p:pic>
      <p:sp>
        <p:nvSpPr>
          <p:cNvPr id="14338" name="Rectangle 2"/>
          <p:cNvSpPr>
            <a:spLocks noGrp="1" noChangeArrowheads="1"/>
          </p:cNvSpPr>
          <p:nvPr>
            <p:ph type="title"/>
          </p:nvPr>
        </p:nvSpPr>
        <p:spPr>
          <a:xfrm>
            <a:off x="395536" y="476672"/>
            <a:ext cx="8229600" cy="1219200"/>
          </a:xfrm>
        </p:spPr>
        <p:txBody>
          <a:bodyPr>
            <a:noAutofit/>
          </a:bodyPr>
          <a:lstStyle/>
          <a:p>
            <a:pPr eaLnBrk="1" hangingPunct="1"/>
            <a:r>
              <a:rPr lang="sl-SI" sz="2400" smtClean="0"/>
              <a:t>Hinko Smrekar, Maškarada slovenskih literatov (1909). Zgoraj z leve: Finžgar,Malovrh, Tavčar, Vl. Levstik, Cankar, Govekar, Etbin Kristan, Pugelj, Župančič, </a:t>
            </a:r>
            <a:r>
              <a:rPr lang="sl-SI" sz="2400" smtClean="0"/>
              <a:t>Golar</a:t>
            </a:r>
            <a:r>
              <a:rPr lang="sl-SI" sz="2400" smtClean="0"/>
              <a:t>. Spodaj </a:t>
            </a:r>
            <a:r>
              <a:rPr lang="sl-SI" sz="2400" smtClean="0"/>
              <a:t>z leve: Trdina, Levec, Aškerc</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p:cNvPicPr>
            <a:picLocks noChangeAspect="1" noChangeArrowheads="1"/>
          </p:cNvPicPr>
          <p:nvPr/>
        </p:nvPicPr>
        <p:blipFill>
          <a:blip r:embed="rId2" cstate="print"/>
          <a:srcRect/>
          <a:stretch>
            <a:fillRect/>
          </a:stretch>
        </p:blipFill>
        <p:spPr bwMode="auto">
          <a:xfrm>
            <a:off x="179388" y="-11113"/>
            <a:ext cx="8569325" cy="5913438"/>
          </a:xfrm>
          <a:prstGeom prst="rect">
            <a:avLst/>
          </a:prstGeom>
          <a:noFill/>
          <a:ln w="9525">
            <a:noFill/>
            <a:miter lim="800000"/>
            <a:headEnd/>
            <a:tailEnd/>
          </a:ln>
        </p:spPr>
      </p:pic>
      <p:sp>
        <p:nvSpPr>
          <p:cNvPr id="15363" name="Text Box 5"/>
          <p:cNvSpPr txBox="1">
            <a:spLocks noChangeArrowheads="1"/>
          </p:cNvSpPr>
          <p:nvPr/>
        </p:nvSpPr>
        <p:spPr bwMode="auto">
          <a:xfrm>
            <a:off x="250825" y="5949950"/>
            <a:ext cx="8013700" cy="581025"/>
          </a:xfrm>
          <a:prstGeom prst="rect">
            <a:avLst/>
          </a:prstGeom>
          <a:noFill/>
          <a:ln w="9525">
            <a:noFill/>
            <a:miter lim="800000"/>
            <a:headEnd/>
            <a:tailEnd/>
          </a:ln>
        </p:spPr>
        <p:txBody>
          <a:bodyPr>
            <a:spAutoFit/>
          </a:bodyPr>
          <a:lstStyle/>
          <a:p>
            <a:r>
              <a:rPr lang="sl-SI" sz="1600"/>
              <a:t>Hinko Smrekar, barvna varianta Maškarade slovenskih literatov. Nova sta Ksaver Meško in Zofka Kveder, Malovrh pa manjka.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457200" y="2276872"/>
            <a:ext cx="8229600" cy="3819128"/>
          </a:xfrm>
        </p:spPr>
        <p:txBody>
          <a:bodyPr>
            <a:normAutofit/>
          </a:bodyPr>
          <a:lstStyle/>
          <a:p>
            <a:pPr eaLnBrk="1" hangingPunct="1">
              <a:lnSpc>
                <a:spcPct val="90000"/>
              </a:lnSpc>
            </a:pPr>
            <a:r>
              <a:rPr lang="sl-SI" sz="3200" smtClean="0"/>
              <a:t>junak Andrej </a:t>
            </a:r>
            <a:r>
              <a:rPr lang="sl-SI" sz="3200" smtClean="0"/>
              <a:t>Rovan (»lep mož je ta Rovan, mlad in cvetoč – in pravi vitez v vsem svojem obnašanju«) </a:t>
            </a:r>
          </a:p>
          <a:p>
            <a:pPr eaLnBrk="1" hangingPunct="1">
              <a:lnSpc>
                <a:spcPct val="90000"/>
              </a:lnSpc>
            </a:pPr>
            <a:r>
              <a:rPr lang="sl-SI" sz="3200" smtClean="0"/>
              <a:t>rival Pavel Glogvic (»Saj to ni vitez, ni mož, nego le človek, ki zbira denar«), Jošt pl. Gall, </a:t>
            </a:r>
            <a:r>
              <a:rPr lang="sl-SI" sz="3200" smtClean="0"/>
              <a:t>opat </a:t>
            </a:r>
            <a:r>
              <a:rPr lang="sl-SI" sz="3200" smtClean="0"/>
              <a:t>Limbšak</a:t>
            </a:r>
            <a:endParaRPr lang="sl-SI" sz="3200" smtClean="0"/>
          </a:p>
        </p:txBody>
      </p:sp>
      <p:sp>
        <p:nvSpPr>
          <p:cNvPr id="16386" name="Rectangle 2"/>
          <p:cNvSpPr>
            <a:spLocks noGrp="1" noChangeArrowheads="1"/>
          </p:cNvSpPr>
          <p:nvPr>
            <p:ph type="title"/>
          </p:nvPr>
        </p:nvSpPr>
        <p:spPr>
          <a:xfrm>
            <a:off x="539552" y="620688"/>
            <a:ext cx="8229600" cy="1219200"/>
          </a:xfrm>
        </p:spPr>
        <p:txBody>
          <a:bodyPr>
            <a:noAutofit/>
          </a:bodyPr>
          <a:lstStyle/>
          <a:p>
            <a:pPr eaLnBrk="1" hangingPunct="1"/>
            <a:r>
              <a:rPr lang="sl-SI" sz="4400" smtClean="0"/>
              <a:t>Miroslav Malovrh</a:t>
            </a:r>
            <a:r>
              <a:rPr lang="sl-SI" sz="4400" smtClean="0"/>
              <a:t>, </a:t>
            </a:r>
            <a:r>
              <a:rPr lang="sl-SI" sz="4400" smtClean="0">
                <a:hlinkClick r:id="rId2"/>
              </a:rPr>
              <a:t>Opatov praporščak</a:t>
            </a:r>
            <a:endParaRPr lang="sl-SI" sz="440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r>
              <a:rPr lang="sl-SI" smtClean="0"/>
              <a:t>Kako je Malovrh izbiral junakom imena</a:t>
            </a:r>
            <a:endParaRPr lang="sl-SI" smtClean="0"/>
          </a:p>
        </p:txBody>
      </p:sp>
      <p:sp>
        <p:nvSpPr>
          <p:cNvPr id="17411" name="Rectangle 3"/>
          <p:cNvSpPr>
            <a:spLocks noGrp="1" noChangeArrowheads="1"/>
          </p:cNvSpPr>
          <p:nvPr>
            <p:ph sz="half" idx="1"/>
          </p:nvPr>
        </p:nvSpPr>
        <p:spPr/>
        <p:txBody>
          <a:bodyPr/>
          <a:lstStyle/>
          <a:p>
            <a:pPr algn="ctr">
              <a:buFont typeface="Monotype Sorts" pitchFamily="2" charset="2"/>
              <a:buNone/>
            </a:pPr>
            <a:r>
              <a:rPr lang="sl-SI" sz="2400" b="1" smtClean="0">
                <a:solidFill>
                  <a:schemeClr val="tx2"/>
                </a:solidFill>
              </a:rPr>
              <a:t>--</a:t>
            </a:r>
            <a:endParaRPr lang="sl-SI" sz="2400" smtClean="0">
              <a:solidFill>
                <a:schemeClr val="tx2"/>
              </a:solidFill>
            </a:endParaRPr>
          </a:p>
          <a:p>
            <a:pPr>
              <a:buFont typeface="Monotype Sorts" pitchFamily="2" charset="2"/>
              <a:buNone/>
            </a:pPr>
            <a:r>
              <a:rPr lang="sl-SI" sz="2400" smtClean="0"/>
              <a:t>»</a:t>
            </a:r>
            <a:r>
              <a:rPr lang="sl-SI" sz="2400" b="1" smtClean="0">
                <a:solidFill>
                  <a:schemeClr val="tx2"/>
                </a:solidFill>
              </a:rPr>
              <a:t>Gladka</a:t>
            </a:r>
            <a:r>
              <a:rPr lang="sl-SI" sz="2400" smtClean="0"/>
              <a:t>«</a:t>
            </a:r>
            <a:r>
              <a:rPr lang="sl-SI" sz="2400" b="1" smtClean="0">
                <a:solidFill>
                  <a:schemeClr val="tx2"/>
                </a:solidFill>
              </a:rPr>
              <a:t> imena</a:t>
            </a:r>
          </a:p>
          <a:p>
            <a:r>
              <a:rPr lang="sl-SI" sz="2400" b="1" smtClean="0">
                <a:solidFill>
                  <a:schemeClr val="tx2"/>
                </a:solidFill>
              </a:rPr>
              <a:t>pl</a:t>
            </a:r>
            <a:r>
              <a:rPr lang="sl-SI" sz="2400" smtClean="0">
                <a:solidFill>
                  <a:schemeClr val="tx2"/>
                </a:solidFill>
              </a:rPr>
              <a:t>. </a:t>
            </a:r>
            <a:r>
              <a:rPr lang="sl-SI" sz="2400" b="1" smtClean="0">
                <a:solidFill>
                  <a:schemeClr val="tx2"/>
                </a:solidFill>
              </a:rPr>
              <a:t>G</a:t>
            </a:r>
            <a:r>
              <a:rPr lang="sl-SI" sz="2400" smtClean="0">
                <a:solidFill>
                  <a:schemeClr val="tx2"/>
                </a:solidFill>
              </a:rPr>
              <a:t>a</a:t>
            </a:r>
            <a:r>
              <a:rPr lang="sl-SI" sz="2400" b="1" smtClean="0">
                <a:solidFill>
                  <a:schemeClr val="tx2"/>
                </a:solidFill>
              </a:rPr>
              <a:t>ll</a:t>
            </a:r>
          </a:p>
          <a:p>
            <a:r>
              <a:rPr lang="sl-SI" sz="2400" b="1" smtClean="0">
                <a:solidFill>
                  <a:schemeClr val="tx2"/>
                </a:solidFill>
              </a:rPr>
              <a:t>P</a:t>
            </a:r>
            <a:r>
              <a:rPr lang="sl-SI" sz="2400" smtClean="0">
                <a:solidFill>
                  <a:schemeClr val="tx2"/>
                </a:solidFill>
              </a:rPr>
              <a:t>ave</a:t>
            </a:r>
            <a:r>
              <a:rPr lang="sl-SI" sz="2400" b="1" smtClean="0">
                <a:solidFill>
                  <a:schemeClr val="tx2"/>
                </a:solidFill>
              </a:rPr>
              <a:t>l</a:t>
            </a:r>
            <a:r>
              <a:rPr lang="sl-SI" sz="2400" smtClean="0">
                <a:solidFill>
                  <a:schemeClr val="tx2"/>
                </a:solidFill>
              </a:rPr>
              <a:t> </a:t>
            </a:r>
            <a:r>
              <a:rPr lang="sl-SI" sz="2400" b="1" smtClean="0">
                <a:solidFill>
                  <a:schemeClr val="tx2"/>
                </a:solidFill>
              </a:rPr>
              <a:t>Gl</a:t>
            </a:r>
            <a:r>
              <a:rPr lang="sl-SI" sz="2400" smtClean="0">
                <a:solidFill>
                  <a:schemeClr val="tx2"/>
                </a:solidFill>
              </a:rPr>
              <a:t>o</a:t>
            </a:r>
            <a:r>
              <a:rPr lang="sl-SI" sz="2400" b="1" smtClean="0">
                <a:solidFill>
                  <a:schemeClr val="tx2"/>
                </a:solidFill>
              </a:rPr>
              <a:t>g</a:t>
            </a:r>
            <a:r>
              <a:rPr lang="sl-SI" sz="2400" smtClean="0">
                <a:solidFill>
                  <a:schemeClr val="tx2"/>
                </a:solidFill>
              </a:rPr>
              <a:t>vic</a:t>
            </a:r>
          </a:p>
          <a:p>
            <a:r>
              <a:rPr lang="sl-SI" sz="2400" smtClean="0">
                <a:solidFill>
                  <a:schemeClr val="tx2"/>
                </a:solidFill>
              </a:rPr>
              <a:t>o</a:t>
            </a:r>
            <a:r>
              <a:rPr lang="sl-SI" sz="2400" b="1" smtClean="0">
                <a:solidFill>
                  <a:schemeClr val="tx2"/>
                </a:solidFill>
              </a:rPr>
              <a:t>p</a:t>
            </a:r>
            <a:r>
              <a:rPr lang="sl-SI" sz="2400" smtClean="0">
                <a:solidFill>
                  <a:schemeClr val="tx2"/>
                </a:solidFill>
              </a:rPr>
              <a:t>at </a:t>
            </a:r>
            <a:r>
              <a:rPr lang="sl-SI" sz="2400" b="1" smtClean="0">
                <a:solidFill>
                  <a:schemeClr val="tx2"/>
                </a:solidFill>
              </a:rPr>
              <a:t>L</a:t>
            </a:r>
            <a:r>
              <a:rPr lang="sl-SI" sz="2400" smtClean="0">
                <a:solidFill>
                  <a:schemeClr val="tx2"/>
                </a:solidFill>
              </a:rPr>
              <a:t>im</a:t>
            </a:r>
            <a:r>
              <a:rPr lang="sl-SI" sz="2400" b="1" smtClean="0">
                <a:solidFill>
                  <a:schemeClr val="tx2"/>
                </a:solidFill>
              </a:rPr>
              <a:t>b</a:t>
            </a:r>
            <a:r>
              <a:rPr lang="sl-SI" sz="2400" smtClean="0">
                <a:solidFill>
                  <a:schemeClr val="tx2"/>
                </a:solidFill>
              </a:rPr>
              <a:t>ša</a:t>
            </a:r>
            <a:r>
              <a:rPr lang="sl-SI" sz="2400" b="1" smtClean="0">
                <a:solidFill>
                  <a:schemeClr val="tx2"/>
                </a:solidFill>
              </a:rPr>
              <a:t>k</a:t>
            </a:r>
          </a:p>
          <a:p>
            <a:r>
              <a:rPr lang="sl-SI" sz="2400" b="1" smtClean="0">
                <a:solidFill>
                  <a:schemeClr val="tx2"/>
                </a:solidFill>
              </a:rPr>
              <a:t>P</a:t>
            </a:r>
            <a:r>
              <a:rPr lang="sl-SI" sz="2400" smtClean="0">
                <a:solidFill>
                  <a:schemeClr val="tx2"/>
                </a:solidFill>
              </a:rPr>
              <a:t>o</a:t>
            </a:r>
            <a:r>
              <a:rPr lang="sl-SI" sz="2400" b="1" smtClean="0">
                <a:solidFill>
                  <a:schemeClr val="tx2"/>
                </a:solidFill>
              </a:rPr>
              <a:t>l</a:t>
            </a:r>
            <a:r>
              <a:rPr lang="sl-SI" sz="2400" smtClean="0">
                <a:solidFill>
                  <a:schemeClr val="tx2"/>
                </a:solidFill>
              </a:rPr>
              <a:t>o</a:t>
            </a:r>
            <a:r>
              <a:rPr lang="sl-SI" sz="2400" smtClean="0">
                <a:solidFill>
                  <a:srgbClr val="FF0000"/>
                </a:solidFill>
              </a:rPr>
              <a:t>n</a:t>
            </a:r>
            <a:r>
              <a:rPr lang="sl-SI" sz="2400" smtClean="0">
                <a:solidFill>
                  <a:schemeClr val="tx2"/>
                </a:solidFill>
              </a:rPr>
              <a:t>ica</a:t>
            </a:r>
          </a:p>
          <a:p>
            <a:pPr>
              <a:buNone/>
            </a:pPr>
            <a:r>
              <a:rPr lang="sl-SI" sz="2400" smtClean="0"/>
              <a:t>Glasovno »m</a:t>
            </a:r>
            <a:r>
              <a:rPr lang="sl-SI" sz="2400" smtClean="0">
                <a:solidFill>
                  <a:schemeClr val="tx2"/>
                </a:solidFill>
              </a:rPr>
              <a:t>ešana</a:t>
            </a:r>
            <a:r>
              <a:rPr lang="sl-SI" sz="2400" smtClean="0"/>
              <a:t>«</a:t>
            </a:r>
            <a:r>
              <a:rPr lang="sl-SI" sz="2400" smtClean="0">
                <a:solidFill>
                  <a:schemeClr val="tx2"/>
                </a:solidFill>
              </a:rPr>
              <a:t> imena</a:t>
            </a:r>
            <a:endParaRPr lang="sl-SI" sz="2400" smtClean="0">
              <a:solidFill>
                <a:schemeClr val="tx2"/>
              </a:solidFill>
            </a:endParaRPr>
          </a:p>
          <a:p>
            <a:r>
              <a:rPr lang="sl-SI" sz="2400" smtClean="0">
                <a:solidFill>
                  <a:srgbClr val="FF3300"/>
                </a:solidFill>
              </a:rPr>
              <a:t>g</a:t>
            </a:r>
            <a:r>
              <a:rPr lang="sl-SI" sz="2400" b="1" smtClean="0">
                <a:solidFill>
                  <a:srgbClr val="FF3300"/>
                </a:solidFill>
              </a:rPr>
              <a:t>r</a:t>
            </a:r>
            <a:r>
              <a:rPr lang="sl-SI" sz="2400" smtClean="0">
                <a:solidFill>
                  <a:srgbClr val="FF3300"/>
                </a:solidFill>
              </a:rPr>
              <a:t>ofica</a:t>
            </a:r>
            <a:r>
              <a:rPr lang="sl-SI" sz="2400" smtClean="0">
                <a:solidFill>
                  <a:schemeClr val="tx2"/>
                </a:solidFill>
              </a:rPr>
              <a:t> He</a:t>
            </a:r>
            <a:r>
              <a:rPr lang="sl-SI" sz="2400" b="1" smtClean="0">
                <a:solidFill>
                  <a:schemeClr val="tx2"/>
                </a:solidFill>
              </a:rPr>
              <a:t>l</a:t>
            </a:r>
            <a:r>
              <a:rPr lang="sl-SI" sz="2400" smtClean="0">
                <a:solidFill>
                  <a:schemeClr val="tx2"/>
                </a:solidFill>
              </a:rPr>
              <a:t>e</a:t>
            </a:r>
            <a:r>
              <a:rPr lang="sl-SI" sz="2400" smtClean="0">
                <a:solidFill>
                  <a:srgbClr val="FF0000"/>
                </a:solidFill>
              </a:rPr>
              <a:t>n</a:t>
            </a:r>
            <a:r>
              <a:rPr lang="sl-SI" sz="2400" smtClean="0">
                <a:solidFill>
                  <a:schemeClr val="tx2"/>
                </a:solidFill>
              </a:rPr>
              <a:t>a</a:t>
            </a:r>
          </a:p>
          <a:p>
            <a:r>
              <a:rPr lang="sl-SI" sz="2400" smtClean="0">
                <a:solidFill>
                  <a:srgbClr val="FF3300"/>
                </a:solidFill>
              </a:rPr>
              <a:t>A</a:t>
            </a:r>
            <a:r>
              <a:rPr lang="sl-SI" sz="2400" smtClean="0"/>
              <a:t>lb</a:t>
            </a:r>
            <a:r>
              <a:rPr lang="sl-SI" sz="2400" smtClean="0">
                <a:solidFill>
                  <a:srgbClr val="FF3300"/>
                </a:solidFill>
              </a:rPr>
              <a:t>e</a:t>
            </a:r>
            <a:r>
              <a:rPr lang="sl-SI" sz="2400" b="1" smtClean="0">
                <a:solidFill>
                  <a:srgbClr val="FF3300"/>
                </a:solidFill>
              </a:rPr>
              <a:t>rt</a:t>
            </a:r>
            <a:r>
              <a:rPr lang="sl-SI" sz="2400" smtClean="0">
                <a:solidFill>
                  <a:srgbClr val="FF3300"/>
                </a:solidFill>
              </a:rPr>
              <a:t>us </a:t>
            </a:r>
            <a:r>
              <a:rPr lang="sl-SI" sz="2400" b="1" smtClean="0">
                <a:solidFill>
                  <a:schemeClr val="tx2"/>
                </a:solidFill>
              </a:rPr>
              <a:t>L</a:t>
            </a:r>
            <a:r>
              <a:rPr lang="sl-SI" sz="2400" smtClean="0">
                <a:solidFill>
                  <a:schemeClr val="tx2"/>
                </a:solidFill>
              </a:rPr>
              <a:t>i</a:t>
            </a:r>
            <a:r>
              <a:rPr lang="sl-SI" sz="2400" smtClean="0">
                <a:solidFill>
                  <a:srgbClr val="FF0000"/>
                </a:solidFill>
              </a:rPr>
              <a:t>nd</a:t>
            </a:r>
            <a:r>
              <a:rPr lang="sl-SI" sz="2400" smtClean="0">
                <a:solidFill>
                  <a:schemeClr val="tx2"/>
                </a:solidFill>
              </a:rPr>
              <a:t>e</a:t>
            </a:r>
            <a:r>
              <a:rPr lang="sl-SI" sz="2400" b="1" smtClean="0">
                <a:solidFill>
                  <a:schemeClr val="tx2"/>
                </a:solidFill>
              </a:rPr>
              <a:t>k</a:t>
            </a:r>
          </a:p>
        </p:txBody>
      </p:sp>
      <p:sp>
        <p:nvSpPr>
          <p:cNvPr id="17412" name="Rectangle 4"/>
          <p:cNvSpPr>
            <a:spLocks noGrp="1" noChangeArrowheads="1"/>
          </p:cNvSpPr>
          <p:nvPr>
            <p:ph sz="half" idx="2"/>
          </p:nvPr>
        </p:nvSpPr>
        <p:spPr/>
        <p:txBody>
          <a:bodyPr/>
          <a:lstStyle/>
          <a:p>
            <a:pPr algn="ctr">
              <a:buFont typeface="Monotype Sorts" pitchFamily="2" charset="2"/>
              <a:buNone/>
            </a:pPr>
            <a:r>
              <a:rPr lang="sl-SI" sz="2400" b="1" smtClean="0"/>
              <a:t>+</a:t>
            </a:r>
            <a:endParaRPr lang="sl-SI" sz="2400" smtClean="0"/>
          </a:p>
          <a:p>
            <a:pPr>
              <a:buFont typeface="Monotype Sorts" pitchFamily="2" charset="2"/>
              <a:buNone/>
            </a:pPr>
            <a:r>
              <a:rPr lang="sl-SI" sz="2400" smtClean="0">
                <a:solidFill>
                  <a:srgbClr val="FF3300"/>
                </a:solidFill>
              </a:rPr>
              <a:t>»</a:t>
            </a:r>
            <a:r>
              <a:rPr lang="sl-SI" sz="2400" b="1" smtClean="0">
                <a:solidFill>
                  <a:srgbClr val="FF3300"/>
                </a:solidFill>
              </a:rPr>
              <a:t>Hrapava</a:t>
            </a:r>
            <a:r>
              <a:rPr lang="sl-SI" sz="2400" smtClean="0">
                <a:solidFill>
                  <a:srgbClr val="FF3300"/>
                </a:solidFill>
              </a:rPr>
              <a:t>«</a:t>
            </a:r>
            <a:r>
              <a:rPr lang="sl-SI" sz="2400" b="1" smtClean="0">
                <a:solidFill>
                  <a:srgbClr val="FF3300"/>
                </a:solidFill>
              </a:rPr>
              <a:t> imena</a:t>
            </a:r>
            <a:endParaRPr lang="sl-SI" sz="2400" smtClean="0">
              <a:solidFill>
                <a:srgbClr val="FF3300"/>
              </a:solidFill>
            </a:endParaRPr>
          </a:p>
          <a:p>
            <a:r>
              <a:rPr lang="sl-SI" sz="2400" smtClean="0">
                <a:solidFill>
                  <a:srgbClr val="FF3300"/>
                </a:solidFill>
              </a:rPr>
              <a:t>A</a:t>
            </a:r>
            <a:r>
              <a:rPr lang="sl-SI" sz="2400" b="1" smtClean="0">
                <a:solidFill>
                  <a:srgbClr val="FF3300"/>
                </a:solidFill>
              </a:rPr>
              <a:t>ndr</a:t>
            </a:r>
            <a:r>
              <a:rPr lang="sl-SI" sz="2400" smtClean="0">
                <a:solidFill>
                  <a:srgbClr val="FF3300"/>
                </a:solidFill>
              </a:rPr>
              <a:t>ej </a:t>
            </a:r>
            <a:r>
              <a:rPr lang="sl-SI" sz="2400" b="1" smtClean="0">
                <a:solidFill>
                  <a:srgbClr val="FF3300"/>
                </a:solidFill>
              </a:rPr>
              <a:t>R</a:t>
            </a:r>
            <a:r>
              <a:rPr lang="sl-SI" sz="2400" smtClean="0">
                <a:solidFill>
                  <a:srgbClr val="FF3300"/>
                </a:solidFill>
              </a:rPr>
              <a:t>ova</a:t>
            </a:r>
            <a:r>
              <a:rPr lang="sl-SI" sz="2400" b="1" smtClean="0">
                <a:solidFill>
                  <a:srgbClr val="FF3300"/>
                </a:solidFill>
              </a:rPr>
              <a:t>n</a:t>
            </a:r>
          </a:p>
          <a:p>
            <a:r>
              <a:rPr lang="sl-SI" sz="2400" smtClean="0">
                <a:solidFill>
                  <a:srgbClr val="FF3300"/>
                </a:solidFill>
              </a:rPr>
              <a:t>Ma</a:t>
            </a:r>
            <a:r>
              <a:rPr lang="sl-SI" sz="2400" b="1" smtClean="0">
                <a:solidFill>
                  <a:srgbClr val="FF3300"/>
                </a:solidFill>
              </a:rPr>
              <a:t>r</a:t>
            </a:r>
            <a:r>
              <a:rPr lang="sl-SI" sz="2400" smtClean="0"/>
              <a:t>g</a:t>
            </a:r>
            <a:r>
              <a:rPr lang="sl-SI" sz="2400" smtClean="0">
                <a:solidFill>
                  <a:srgbClr val="FF3300"/>
                </a:solidFill>
              </a:rPr>
              <a:t>a</a:t>
            </a:r>
            <a:r>
              <a:rPr lang="sl-SI" sz="2400" b="1" smtClean="0">
                <a:solidFill>
                  <a:srgbClr val="FF3300"/>
                </a:solidFill>
              </a:rPr>
              <a:t>r</a:t>
            </a:r>
            <a:r>
              <a:rPr lang="sl-SI" sz="2400" smtClean="0">
                <a:solidFill>
                  <a:srgbClr val="FF3300"/>
                </a:solidFill>
              </a:rPr>
              <a:t>e</a:t>
            </a:r>
            <a:r>
              <a:rPr lang="sl-SI" sz="2400" b="1" smtClean="0">
                <a:solidFill>
                  <a:srgbClr val="FF3300"/>
                </a:solidFill>
              </a:rPr>
              <a:t>t</a:t>
            </a:r>
            <a:r>
              <a:rPr lang="sl-SI" sz="2400" smtClean="0">
                <a:solidFill>
                  <a:srgbClr val="FF3300"/>
                </a:solidFill>
              </a:rPr>
              <a:t>a</a:t>
            </a:r>
            <a:endParaRPr lang="sl-SI" sz="2400" smtClean="0"/>
          </a:p>
          <a:p>
            <a:endParaRPr lang="sl-SI" sz="2400" smtClean="0"/>
          </a:p>
        </p:txBody>
      </p:sp>
      <p:sp>
        <p:nvSpPr>
          <p:cNvPr id="17413" name="Text Box 5"/>
          <p:cNvSpPr txBox="1">
            <a:spLocks noChangeArrowheads="1"/>
          </p:cNvSpPr>
          <p:nvPr/>
        </p:nvSpPr>
        <p:spPr bwMode="auto">
          <a:xfrm>
            <a:off x="365125" y="5600700"/>
            <a:ext cx="8321675" cy="584200"/>
          </a:xfrm>
          <a:prstGeom prst="rect">
            <a:avLst/>
          </a:prstGeom>
          <a:noFill/>
          <a:ln w="12700" cap="sq">
            <a:noFill/>
            <a:miter lim="800000"/>
            <a:headEnd type="none" w="sm" len="sm"/>
            <a:tailEnd type="none" w="sm" len="sm"/>
          </a:ln>
        </p:spPr>
        <p:txBody>
          <a:bodyPr>
            <a:spAutoFit/>
          </a:bodyPr>
          <a:lstStyle/>
          <a:p>
            <a:r>
              <a:rPr lang="sl-SI" sz="1600"/>
              <a:t>Z zgodovinskim romanom čez strankarskega nasprotnika, Miroslav Malovrh, </a:t>
            </a:r>
            <a:r>
              <a:rPr lang="sl-SI" sz="1600" i="1">
                <a:hlinkClick r:id="rId2"/>
              </a:rPr>
              <a:t>Opatov praporščak</a:t>
            </a:r>
            <a:r>
              <a:rPr lang="sl-SI" sz="1600" i="1"/>
              <a:t>: Zgodovinska povest,</a:t>
            </a:r>
            <a:r>
              <a:rPr lang="sl-SI" sz="1600"/>
              <a:t> 1991.</a:t>
            </a:r>
            <a:endParaRPr lang="sl-SI"/>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5"/>
          <p:cNvSpPr>
            <a:spLocks noGrp="1" noChangeArrowheads="1"/>
          </p:cNvSpPr>
          <p:nvPr>
            <p:ph idx="1"/>
          </p:nvPr>
        </p:nvSpPr>
        <p:spPr>
          <a:xfrm>
            <a:off x="457200" y="1600200"/>
            <a:ext cx="8229600" cy="1252538"/>
          </a:xfrm>
        </p:spPr>
        <p:txBody>
          <a:bodyPr/>
          <a:lstStyle/>
          <a:p>
            <a:pPr eaLnBrk="1" hangingPunct="1">
              <a:lnSpc>
                <a:spcPct val="90000"/>
              </a:lnSpc>
            </a:pPr>
            <a:r>
              <a:rPr lang="sl-SI" sz="2400" smtClean="0"/>
              <a:t>Ivan Janežič, </a:t>
            </a:r>
            <a:r>
              <a:rPr lang="sl-SI" sz="2400" i="1" smtClean="0"/>
              <a:t>Gospa s Pristave</a:t>
            </a:r>
            <a:r>
              <a:rPr lang="sl-SI" sz="2400" smtClean="0"/>
              <a:t>, 1894 (o vojvodinji Viridi Visconti, materi Ernesta Železnega)</a:t>
            </a:r>
          </a:p>
          <a:p>
            <a:pPr eaLnBrk="1" hangingPunct="1">
              <a:lnSpc>
                <a:spcPct val="90000"/>
              </a:lnSpc>
            </a:pPr>
            <a:r>
              <a:rPr lang="sl-SI" sz="2400" smtClean="0"/>
              <a:t>Ivan Zorec, </a:t>
            </a:r>
            <a:r>
              <a:rPr lang="sl-SI" sz="2400" i="1" smtClean="0"/>
              <a:t>Beli menihi</a:t>
            </a:r>
            <a:r>
              <a:rPr lang="sl-SI" sz="2400" smtClean="0"/>
              <a:t>, 1932-37</a:t>
            </a:r>
          </a:p>
        </p:txBody>
      </p:sp>
      <p:sp>
        <p:nvSpPr>
          <p:cNvPr id="18434" name="Rectangle 4"/>
          <p:cNvSpPr>
            <a:spLocks noGrp="1" noChangeArrowheads="1"/>
          </p:cNvSpPr>
          <p:nvPr>
            <p:ph type="title"/>
          </p:nvPr>
        </p:nvSpPr>
        <p:spPr/>
        <p:txBody>
          <a:bodyPr/>
          <a:lstStyle/>
          <a:p>
            <a:pPr eaLnBrk="1" hangingPunct="1"/>
            <a:r>
              <a:rPr lang="sl-SI" sz="4000" smtClean="0"/>
              <a:t>Druge izrabe stiške zgodovinske snovi</a:t>
            </a:r>
          </a:p>
        </p:txBody>
      </p:sp>
      <p:pic>
        <p:nvPicPr>
          <p:cNvPr id="18436" name="Picture 6"/>
          <p:cNvPicPr>
            <a:picLocks noChangeAspect="1" noChangeArrowheads="1"/>
          </p:cNvPicPr>
          <p:nvPr/>
        </p:nvPicPr>
        <p:blipFill>
          <a:blip r:embed="rId2" cstate="print"/>
          <a:srcRect/>
          <a:stretch>
            <a:fillRect/>
          </a:stretch>
        </p:blipFill>
        <p:spPr bwMode="auto">
          <a:xfrm>
            <a:off x="323528" y="3068960"/>
            <a:ext cx="3709103" cy="3573016"/>
          </a:xfrm>
          <a:prstGeom prst="rect">
            <a:avLst/>
          </a:prstGeom>
          <a:noFill/>
          <a:ln w="9525">
            <a:noFill/>
            <a:miter lim="800000"/>
            <a:headEnd/>
            <a:tailEnd/>
          </a:ln>
        </p:spPr>
      </p:pic>
      <p:pic>
        <p:nvPicPr>
          <p:cNvPr id="18437" name="Picture 7"/>
          <p:cNvPicPr>
            <a:picLocks noChangeAspect="1" noChangeArrowheads="1"/>
          </p:cNvPicPr>
          <p:nvPr/>
        </p:nvPicPr>
        <p:blipFill>
          <a:blip r:embed="rId3" cstate="print"/>
          <a:srcRect/>
          <a:stretch>
            <a:fillRect/>
          </a:stretch>
        </p:blipFill>
        <p:spPr bwMode="auto">
          <a:xfrm>
            <a:off x="5652120" y="2708920"/>
            <a:ext cx="3171825" cy="393382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395536" y="1484784"/>
            <a:ext cx="8229600" cy="3240360"/>
          </a:xfrm>
        </p:spPr>
        <p:txBody>
          <a:bodyPr/>
          <a:lstStyle/>
          <a:p>
            <a:pPr eaLnBrk="1" hangingPunct="1"/>
            <a:r>
              <a:rPr lang="sl-SI" smtClean="0"/>
              <a:t>zgodovinski roman +</a:t>
            </a:r>
          </a:p>
          <a:p>
            <a:pPr lvl="1"/>
            <a:r>
              <a:rPr lang="sl-SI" smtClean="0"/>
              <a:t>ženski roman (</a:t>
            </a:r>
            <a:r>
              <a:rPr lang="sl-SI" i="1" smtClean="0"/>
              <a:t>Ljubezen Končanove Klare)</a:t>
            </a:r>
          </a:p>
          <a:p>
            <a:pPr lvl="1"/>
            <a:r>
              <a:rPr lang="sl-SI" smtClean="0"/>
              <a:t>ljubezensko-pustolovski roman in piratski roman (</a:t>
            </a:r>
            <a:r>
              <a:rPr lang="sl-SI" i="1" smtClean="0"/>
              <a:t>Strahovalci dveh kron</a:t>
            </a:r>
            <a:r>
              <a:rPr lang="sl-SI" smtClean="0"/>
              <a:t>)</a:t>
            </a:r>
          </a:p>
          <a:p>
            <a:pPr lvl="1"/>
            <a:r>
              <a:rPr lang="sl-SI" smtClean="0"/>
              <a:t>viteški roman (</a:t>
            </a:r>
            <a:r>
              <a:rPr lang="sl-SI" i="1" smtClean="0"/>
              <a:t>Ljubezen in junaštva strahopetnega praporščaka</a:t>
            </a:r>
            <a:r>
              <a:rPr lang="sl-SI" smtClean="0"/>
              <a:t>)</a:t>
            </a:r>
          </a:p>
          <a:p>
            <a:pPr lvl="1"/>
            <a:r>
              <a:rPr lang="sl-SI" smtClean="0"/>
              <a:t>pikareskni (potepuški) roman (</a:t>
            </a:r>
            <a:r>
              <a:rPr lang="sl-SI" i="1" smtClean="0"/>
              <a:t>Zaljubljeni kapucin</a:t>
            </a:r>
            <a:r>
              <a:rPr lang="sl-SI" smtClean="0"/>
              <a:t>) </a:t>
            </a:r>
          </a:p>
        </p:txBody>
      </p:sp>
      <p:sp>
        <p:nvSpPr>
          <p:cNvPr id="19458" name="Rectangle 2"/>
          <p:cNvSpPr>
            <a:spLocks noGrp="1" noChangeArrowheads="1"/>
          </p:cNvSpPr>
          <p:nvPr>
            <p:ph type="title"/>
          </p:nvPr>
        </p:nvSpPr>
        <p:spPr/>
        <p:txBody>
          <a:bodyPr/>
          <a:lstStyle/>
          <a:p>
            <a:pPr eaLnBrk="1" hangingPunct="1"/>
            <a:r>
              <a:rPr lang="sl-SI" smtClean="0"/>
              <a:t>Malovrhovi žanrski hibridi</a:t>
            </a:r>
          </a:p>
        </p:txBody>
      </p:sp>
      <p:sp>
        <p:nvSpPr>
          <p:cNvPr id="4" name="PoljeZBesedilom 3"/>
          <p:cNvSpPr txBox="1"/>
          <p:nvPr/>
        </p:nvSpPr>
        <p:spPr>
          <a:xfrm>
            <a:off x="899593" y="5085184"/>
            <a:ext cx="7776864" cy="646331"/>
          </a:xfrm>
          <a:prstGeom prst="rect">
            <a:avLst/>
          </a:prstGeom>
          <a:noFill/>
        </p:spPr>
        <p:txBody>
          <a:bodyPr wrap="square" rtlCol="0">
            <a:spAutoFit/>
          </a:bodyPr>
          <a:lstStyle/>
          <a:p>
            <a:r>
              <a:rPr lang="sl-SI" smtClean="0"/>
              <a:t>Niso vsi Malovrhovi junaki vitezi po svojem socialnem stanu. Nekateri se ponašajo samo z viteškim obnašanjem.</a:t>
            </a:r>
            <a:endParaRPr lang="sl-SI"/>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457200" y="1268413"/>
            <a:ext cx="8686800" cy="5329237"/>
          </a:xfrm>
        </p:spPr>
        <p:txBody>
          <a:bodyPr>
            <a:normAutofit/>
          </a:bodyPr>
          <a:lstStyle/>
          <a:p>
            <a:pPr eaLnBrk="1" hangingPunct="1">
              <a:lnSpc>
                <a:spcPct val="80000"/>
              </a:lnSpc>
              <a:buFontTx/>
              <a:buNone/>
            </a:pPr>
            <a:r>
              <a:rPr lang="sl-SI" sz="2400" smtClean="0"/>
              <a:t>Andrej Kržan je reven, a plemenit kranjski vitez, ki si prizadeva za srce izvoljenke, Benečanke Asunte Dall Ferro. </a:t>
            </a:r>
            <a:r>
              <a:rPr lang="sl-SI" sz="2400" smtClean="0"/>
              <a:t>Pridobiti </a:t>
            </a:r>
            <a:r>
              <a:rPr lang="sl-SI" sz="2400" smtClean="0"/>
              <a:t>jo hoče </a:t>
            </a:r>
            <a:r>
              <a:rPr lang="sl-SI" sz="2400" smtClean="0"/>
              <a:t>s serijo junaštev za domovino in posveča se jim tako predano, da morajo medtem drugi reševati njegovo princeso iz škripcev. Šele ko je mera junaštev polna, pride čas za združitev. Andrej in izvoljenka s poroko izravnata konflikt med rodbinama della Crocejev (tj. Kržanov) in Dall Ferrov, ki ga je zasejalo ljubezensko rivalstvo v prejšnji generaciji. Ljubezenski trikotnik Andrej – Asunta – pirat Vladislav Gjačič na srečo pred koncem razpade</a:t>
            </a:r>
            <a:r>
              <a:rPr lang="sl-SI" sz="2400" smtClean="0"/>
              <a:t>. </a:t>
            </a:r>
            <a:endParaRPr lang="sl-SI" sz="2400" smtClean="0"/>
          </a:p>
          <a:p>
            <a:pPr eaLnBrk="1" hangingPunct="1">
              <a:lnSpc>
                <a:spcPct val="80000"/>
              </a:lnSpc>
              <a:buFontTx/>
              <a:buNone/>
            </a:pPr>
            <a:endParaRPr lang="sl-SI" sz="2400" smtClean="0"/>
          </a:p>
          <a:p>
            <a:pPr eaLnBrk="1" hangingPunct="1">
              <a:lnSpc>
                <a:spcPct val="80000"/>
              </a:lnSpc>
              <a:buFontTx/>
              <a:buNone/>
            </a:pPr>
            <a:r>
              <a:rPr lang="sl-SI" sz="2000" smtClean="0"/>
              <a:t>Andrej </a:t>
            </a:r>
            <a:r>
              <a:rPr lang="sl-SI" sz="2000" smtClean="0"/>
              <a:t>Kržan ponuja model produktivnega nacionalnega obnašanja. Junak se udinja raznim političnim skupinam, najprej Benečanom proti Turkom, potem sodeluje z gusarji, se nato bojuje proti njim in se končno spre še z Benečani – kakor mu je pač ugodneje (moralni imperativ zadeva samo Kržanovo zasebno, ljubezensko plat, ne pa politične). Nazadnje se z Asunto ustali v Cerovljah nad Devinom, na zahodni slovenski meji. </a:t>
            </a:r>
          </a:p>
        </p:txBody>
      </p:sp>
      <p:sp>
        <p:nvSpPr>
          <p:cNvPr id="20482" name="Rectangle 2"/>
          <p:cNvSpPr>
            <a:spLocks noGrp="1" noChangeArrowheads="1"/>
          </p:cNvSpPr>
          <p:nvPr>
            <p:ph type="title"/>
          </p:nvPr>
        </p:nvSpPr>
        <p:spPr>
          <a:xfrm>
            <a:off x="468313" y="0"/>
            <a:ext cx="8229600" cy="1143000"/>
          </a:xfrm>
        </p:spPr>
        <p:txBody>
          <a:bodyPr/>
          <a:lstStyle/>
          <a:p>
            <a:pPr eaLnBrk="1" hangingPunct="1"/>
            <a:r>
              <a:rPr lang="sl-SI" smtClean="0"/>
              <a:t>Malovrh, </a:t>
            </a:r>
            <a:r>
              <a:rPr lang="sl-SI" smtClean="0">
                <a:hlinkClick r:id="rId2"/>
              </a:rPr>
              <a:t>Strahovalci dveh kron</a:t>
            </a:r>
            <a:endParaRPr lang="sl-SI"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p:txBody>
          <a:bodyPr>
            <a:normAutofit lnSpcReduction="10000"/>
          </a:bodyPr>
          <a:lstStyle/>
          <a:p>
            <a:pPr eaLnBrk="1" hangingPunct="1">
              <a:lnSpc>
                <a:spcPct val="80000"/>
              </a:lnSpc>
              <a:buFontTx/>
              <a:buAutoNum type="arabicPeriod"/>
            </a:pPr>
            <a:r>
              <a:rPr lang="sl-SI" sz="1400" i="1" smtClean="0"/>
              <a:t>nem. Ritterroman</a:t>
            </a:r>
            <a:r>
              <a:rPr lang="sl-SI" sz="1400" smtClean="0"/>
              <a:t> ali </a:t>
            </a:r>
            <a:r>
              <a:rPr lang="sl-SI" sz="1400" i="1" smtClean="0"/>
              <a:t>Höfischer Roman</a:t>
            </a:r>
            <a:r>
              <a:rPr lang="sl-SI" sz="1400" smtClean="0"/>
              <a:t> ('dvorski roman')</a:t>
            </a:r>
          </a:p>
          <a:p>
            <a:pPr eaLnBrk="1" hangingPunct="1">
              <a:lnSpc>
                <a:spcPct val="80000"/>
              </a:lnSpc>
              <a:buFontTx/>
              <a:buAutoNum type="arabicPeriod"/>
            </a:pPr>
            <a:r>
              <a:rPr lang="sl-SI" sz="1400" smtClean="0"/>
              <a:t>angl. </a:t>
            </a:r>
            <a:r>
              <a:rPr lang="sl-SI" sz="1400" i="1" smtClean="0"/>
              <a:t>chivalric romance</a:t>
            </a:r>
            <a:r>
              <a:rPr lang="sl-SI" sz="1400" smtClean="0"/>
              <a:t> in </a:t>
            </a:r>
            <a:r>
              <a:rPr lang="sl-SI" sz="1400" i="1" smtClean="0"/>
              <a:t>courtly romance</a:t>
            </a:r>
            <a:r>
              <a:rPr lang="sl-SI" sz="1400" smtClean="0"/>
              <a:t> &gt; </a:t>
            </a:r>
            <a:r>
              <a:rPr lang="sl-SI" sz="1400" i="1" smtClean="0"/>
              <a:t>romance</a:t>
            </a:r>
          </a:p>
          <a:p>
            <a:pPr eaLnBrk="1" hangingPunct="1">
              <a:lnSpc>
                <a:spcPct val="80000"/>
              </a:lnSpc>
              <a:buFontTx/>
              <a:buAutoNum type="arabicPeriod"/>
            </a:pPr>
            <a:r>
              <a:rPr lang="sl-SI" sz="1400" smtClean="0"/>
              <a:t>pl. </a:t>
            </a:r>
            <a:r>
              <a:rPr lang="sl-SI" sz="1400" i="1" smtClean="0"/>
              <a:t>romans</a:t>
            </a:r>
            <a:r>
              <a:rPr lang="sl-SI" sz="1400" smtClean="0"/>
              <a:t> </a:t>
            </a:r>
          </a:p>
          <a:p>
            <a:pPr eaLnBrk="1" hangingPunct="1">
              <a:lnSpc>
                <a:spcPct val="80000"/>
              </a:lnSpc>
              <a:buFontTx/>
              <a:buAutoNum type="arabicPeriod"/>
            </a:pPr>
            <a:r>
              <a:rPr lang="sl-SI" sz="1400" smtClean="0"/>
              <a:t>litov. </a:t>
            </a:r>
            <a:r>
              <a:rPr lang="sl-SI" sz="1400" i="1" smtClean="0"/>
              <a:t>romansas</a:t>
            </a:r>
          </a:p>
          <a:p>
            <a:pPr eaLnBrk="1" hangingPunct="1">
              <a:lnSpc>
                <a:spcPct val="80000"/>
              </a:lnSpc>
              <a:buFontTx/>
              <a:buAutoNum type="arabicPeriod"/>
            </a:pPr>
            <a:r>
              <a:rPr lang="sl-SI" sz="1400" smtClean="0"/>
              <a:t>češ. </a:t>
            </a:r>
            <a:r>
              <a:rPr lang="sl-SI" sz="1400" i="1" smtClean="0"/>
              <a:t>rytířský román</a:t>
            </a:r>
          </a:p>
          <a:p>
            <a:pPr eaLnBrk="1" hangingPunct="1">
              <a:lnSpc>
                <a:spcPct val="80000"/>
              </a:lnSpc>
              <a:buFontTx/>
              <a:buAutoNum type="arabicPeriod"/>
            </a:pPr>
            <a:r>
              <a:rPr lang="sl-SI" sz="1400" smtClean="0"/>
              <a:t>fin. </a:t>
            </a:r>
            <a:r>
              <a:rPr lang="sl-SI" sz="1400" i="1" smtClean="0"/>
              <a:t>ritariromaani </a:t>
            </a:r>
          </a:p>
          <a:p>
            <a:pPr eaLnBrk="1" hangingPunct="1">
              <a:lnSpc>
                <a:spcPct val="80000"/>
              </a:lnSpc>
              <a:buFontTx/>
              <a:buAutoNum type="arabicPeriod"/>
            </a:pPr>
            <a:r>
              <a:rPr lang="sl-SI" sz="1400" smtClean="0"/>
              <a:t>isl. </a:t>
            </a:r>
            <a:r>
              <a:rPr lang="sl-SI" sz="1400" i="1" smtClean="0"/>
              <a:t>riddarabókmenntir</a:t>
            </a:r>
          </a:p>
          <a:p>
            <a:pPr eaLnBrk="1" hangingPunct="1">
              <a:lnSpc>
                <a:spcPct val="80000"/>
              </a:lnSpc>
              <a:buFontTx/>
              <a:buAutoNum type="arabicPeriod"/>
            </a:pPr>
            <a:r>
              <a:rPr lang="sl-SI" sz="1400" smtClean="0"/>
              <a:t>nizoz., dan. norv. </a:t>
            </a:r>
            <a:r>
              <a:rPr lang="sl-SI" sz="1400" i="1" smtClean="0"/>
              <a:t>ridderroman</a:t>
            </a:r>
          </a:p>
          <a:p>
            <a:pPr eaLnBrk="1" hangingPunct="1">
              <a:lnSpc>
                <a:spcPct val="80000"/>
              </a:lnSpc>
              <a:buFontTx/>
              <a:buAutoNum type="arabicPeriod"/>
            </a:pPr>
            <a:r>
              <a:rPr lang="sl-SI" sz="1400" smtClean="0"/>
              <a:t>šved. </a:t>
            </a:r>
            <a:r>
              <a:rPr lang="sl-SI" sz="1400" i="1" smtClean="0"/>
              <a:t>riddarroman</a:t>
            </a:r>
          </a:p>
          <a:p>
            <a:pPr eaLnBrk="1" hangingPunct="1">
              <a:lnSpc>
                <a:spcPct val="80000"/>
              </a:lnSpc>
              <a:buFontTx/>
              <a:buAutoNum type="arabicPeriod"/>
            </a:pPr>
            <a:r>
              <a:rPr lang="sl-SI" sz="1400" smtClean="0"/>
              <a:t>fr. </a:t>
            </a:r>
            <a:r>
              <a:rPr lang="sl-SI" sz="1400" i="1" smtClean="0"/>
              <a:t>roman de chevalerie</a:t>
            </a:r>
            <a:r>
              <a:rPr lang="sl-SI" sz="1400" smtClean="0"/>
              <a:t> in </a:t>
            </a:r>
            <a:r>
              <a:rPr lang="sl-SI" sz="1400" i="1" smtClean="0"/>
              <a:t>roman courtois</a:t>
            </a:r>
          </a:p>
          <a:p>
            <a:pPr eaLnBrk="1" hangingPunct="1">
              <a:lnSpc>
                <a:spcPct val="80000"/>
              </a:lnSpc>
              <a:buFontTx/>
              <a:buAutoNum type="arabicPeriod"/>
            </a:pPr>
            <a:r>
              <a:rPr lang="sl-SI" sz="1400" smtClean="0"/>
              <a:t>šp. </a:t>
            </a:r>
            <a:r>
              <a:rPr lang="sl-SI" sz="1400" i="1" smtClean="0"/>
              <a:t>libros de caballerías</a:t>
            </a:r>
          </a:p>
          <a:p>
            <a:pPr eaLnBrk="1" hangingPunct="1">
              <a:lnSpc>
                <a:spcPct val="80000"/>
              </a:lnSpc>
              <a:buFontTx/>
              <a:buAutoNum type="arabicPeriod"/>
            </a:pPr>
            <a:r>
              <a:rPr lang="sl-SI" sz="1400" smtClean="0"/>
              <a:t>port. </a:t>
            </a:r>
            <a:r>
              <a:rPr lang="sl-SI" sz="1400" i="1" smtClean="0"/>
              <a:t>romance de cavalaria</a:t>
            </a:r>
          </a:p>
          <a:p>
            <a:pPr eaLnBrk="1" hangingPunct="1">
              <a:lnSpc>
                <a:spcPct val="80000"/>
              </a:lnSpc>
              <a:buFontTx/>
              <a:buAutoNum type="arabicPeriod"/>
            </a:pPr>
            <a:r>
              <a:rPr lang="sl-SI" sz="1400" smtClean="0"/>
              <a:t>it. </a:t>
            </a:r>
            <a:r>
              <a:rPr lang="sl-SI" sz="1400" i="1" smtClean="0"/>
              <a:t>letteratura cavalleresca</a:t>
            </a:r>
          </a:p>
          <a:p>
            <a:pPr eaLnBrk="1" hangingPunct="1">
              <a:lnSpc>
                <a:spcPct val="80000"/>
              </a:lnSpc>
              <a:buFontTx/>
              <a:buAutoNum type="arabicPeriod"/>
            </a:pPr>
            <a:r>
              <a:rPr lang="sl-SI" sz="1400" smtClean="0"/>
              <a:t>katal. </a:t>
            </a:r>
            <a:r>
              <a:rPr lang="sl-SI" sz="1400" i="1" smtClean="0"/>
              <a:t>novelles de cavalleries</a:t>
            </a:r>
          </a:p>
          <a:p>
            <a:pPr eaLnBrk="1" hangingPunct="1">
              <a:lnSpc>
                <a:spcPct val="80000"/>
              </a:lnSpc>
              <a:buFontTx/>
              <a:buAutoNum type="arabicPeriod"/>
            </a:pPr>
            <a:r>
              <a:rPr lang="sl-SI" sz="1400" smtClean="0"/>
              <a:t>rus. </a:t>
            </a:r>
            <a:r>
              <a:rPr lang="sl-SI" sz="1400" i="1" smtClean="0"/>
              <a:t>рыцарский роман</a:t>
            </a:r>
            <a:r>
              <a:rPr lang="sl-SI" sz="1400" smtClean="0"/>
              <a:t> (geslo o žanru je na ruski wikipediji najizčrpnejše)</a:t>
            </a:r>
          </a:p>
          <a:p>
            <a:pPr eaLnBrk="1" hangingPunct="1">
              <a:lnSpc>
                <a:spcPct val="80000"/>
              </a:lnSpc>
              <a:buFontTx/>
              <a:buAutoNum type="arabicPeriod"/>
            </a:pPr>
            <a:r>
              <a:rPr lang="sl-SI" sz="1400" smtClean="0"/>
              <a:t>srb., hrv., bosan., slov. </a:t>
            </a:r>
            <a:r>
              <a:rPr lang="sl-SI" sz="1400" i="1" smtClean="0"/>
              <a:t>viteški roman</a:t>
            </a:r>
          </a:p>
          <a:p>
            <a:pPr eaLnBrk="1" hangingPunct="1">
              <a:lnSpc>
                <a:spcPct val="80000"/>
              </a:lnSpc>
              <a:buFontTx/>
              <a:buAutoNum type="arabicPeriod"/>
            </a:pPr>
            <a:r>
              <a:rPr lang="sl-SI" sz="1400" smtClean="0"/>
              <a:t>gr. </a:t>
            </a:r>
            <a:r>
              <a:rPr lang="sl-SI" sz="1400" i="1" smtClean="0"/>
              <a:t>μυθιστορία</a:t>
            </a:r>
          </a:p>
          <a:p>
            <a:pPr eaLnBrk="1" hangingPunct="1">
              <a:lnSpc>
                <a:spcPct val="80000"/>
              </a:lnSpc>
              <a:buFontTx/>
              <a:buAutoNum type="arabicPeriod"/>
            </a:pPr>
            <a:r>
              <a:rPr lang="sl-SI" sz="1400" smtClean="0"/>
              <a:t>madž. </a:t>
            </a:r>
            <a:r>
              <a:rPr lang="sl-SI" sz="1400" i="1" smtClean="0"/>
              <a:t>lovagregény</a:t>
            </a:r>
            <a:r>
              <a:rPr lang="sl-SI" sz="1400" smtClean="0"/>
              <a:t> </a:t>
            </a:r>
          </a:p>
          <a:p>
            <a:pPr eaLnBrk="1" hangingPunct="1">
              <a:lnSpc>
                <a:spcPct val="80000"/>
              </a:lnSpc>
              <a:buFontTx/>
              <a:buAutoNum type="arabicPeriod"/>
            </a:pPr>
            <a:r>
              <a:rPr lang="sl-SI" sz="1400" smtClean="0"/>
              <a:t>kitaj. </a:t>
            </a:r>
            <a:r>
              <a:rPr lang="sl-SI" sz="1400" b="1" smtClean="0"/>
              <a:t>骑士文学</a:t>
            </a:r>
          </a:p>
          <a:p>
            <a:pPr eaLnBrk="1" hangingPunct="1">
              <a:lnSpc>
                <a:spcPct val="80000"/>
              </a:lnSpc>
              <a:buFontTx/>
              <a:buAutoNum type="arabicPeriod"/>
            </a:pPr>
            <a:r>
              <a:rPr lang="sl-SI" sz="1400" smtClean="0"/>
              <a:t>japon. </a:t>
            </a:r>
            <a:r>
              <a:rPr lang="sl-SI" sz="1400" b="1" smtClean="0"/>
              <a:t>騎士道物語</a:t>
            </a:r>
            <a:endParaRPr lang="sl-SI" sz="1400" smtClean="0"/>
          </a:p>
        </p:txBody>
      </p:sp>
      <p:sp>
        <p:nvSpPr>
          <p:cNvPr id="3074" name="Rectangle 2"/>
          <p:cNvSpPr>
            <a:spLocks noGrp="1" noChangeArrowheads="1"/>
          </p:cNvSpPr>
          <p:nvPr>
            <p:ph type="title"/>
          </p:nvPr>
        </p:nvSpPr>
        <p:spPr/>
        <p:txBody>
          <a:bodyPr>
            <a:normAutofit fontScale="90000"/>
          </a:bodyPr>
          <a:lstStyle/>
          <a:p>
            <a:pPr eaLnBrk="1" hangingPunct="1"/>
            <a:r>
              <a:rPr lang="sl-SI" smtClean="0"/>
              <a:t>Izrazi za </a:t>
            </a:r>
            <a:r>
              <a:rPr lang="sl-SI" smtClean="0"/>
              <a:t>viteški </a:t>
            </a:r>
            <a:r>
              <a:rPr lang="sl-SI" smtClean="0"/>
              <a:t>roman v drugih literaturah</a:t>
            </a:r>
            <a:endParaRPr lang="sl-SI"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p:txBody>
          <a:bodyPr/>
          <a:lstStyle/>
          <a:p>
            <a:pPr eaLnBrk="1" hangingPunct="1"/>
            <a:r>
              <a:rPr lang="sl-SI" smtClean="0"/>
              <a:t>strastnost</a:t>
            </a:r>
          </a:p>
          <a:p>
            <a:pPr eaLnBrk="1" hangingPunct="1"/>
            <a:r>
              <a:rPr lang="sl-SI" smtClean="0"/>
              <a:t>plemenitost</a:t>
            </a:r>
          </a:p>
          <a:p>
            <a:pPr eaLnBrk="1" hangingPunct="1"/>
            <a:r>
              <a:rPr lang="sl-SI" smtClean="0"/>
              <a:t>načelnost (kategorični imperativ = zavezanost dani besedi, ponotranjenje družbenih zapovedi in prepovedi)</a:t>
            </a:r>
          </a:p>
          <a:p>
            <a:pPr eaLnBrk="1" hangingPunct="1"/>
            <a:r>
              <a:rPr lang="sl-SI" smtClean="0"/>
              <a:t>altruizem</a:t>
            </a:r>
          </a:p>
          <a:p>
            <a:pPr eaLnBrk="1" hangingPunct="1"/>
            <a:r>
              <a:rPr lang="sl-SI" smtClean="0"/>
              <a:t>odrekanje</a:t>
            </a:r>
          </a:p>
          <a:p>
            <a:pPr lvl="1" eaLnBrk="1" hangingPunct="1">
              <a:buNone/>
            </a:pPr>
            <a:r>
              <a:rPr lang="sl-SI" smtClean="0"/>
              <a:t>&gt; trpljenje in nagrada </a:t>
            </a:r>
          </a:p>
        </p:txBody>
      </p:sp>
      <p:sp>
        <p:nvSpPr>
          <p:cNvPr id="21506" name="Rectangle 2"/>
          <p:cNvSpPr>
            <a:spLocks noGrp="1" noChangeArrowheads="1"/>
          </p:cNvSpPr>
          <p:nvPr>
            <p:ph type="title"/>
          </p:nvPr>
        </p:nvSpPr>
        <p:spPr/>
        <p:txBody>
          <a:bodyPr/>
          <a:lstStyle/>
          <a:p>
            <a:pPr eaLnBrk="1" hangingPunct="1"/>
            <a:r>
              <a:rPr lang="sl-SI" smtClean="0"/>
              <a:t>Viteško obnašanje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39552" y="228600"/>
            <a:ext cx="8604448" cy="1256184"/>
          </a:xfrm>
        </p:spPr>
        <p:txBody>
          <a:bodyPr>
            <a:normAutofit fontScale="90000"/>
          </a:bodyPr>
          <a:lstStyle/>
          <a:p>
            <a:pPr eaLnBrk="1" hangingPunct="1"/>
            <a:r>
              <a:rPr lang="sl-SI" smtClean="0"/>
              <a:t>Konstelacija oseb </a:t>
            </a:r>
            <a:r>
              <a:rPr lang="sl-SI" smtClean="0"/>
              <a:t>v </a:t>
            </a:r>
            <a:r>
              <a:rPr lang="sl-SI" smtClean="0"/>
              <a:t>ljubezenskih trikotnikih</a:t>
            </a:r>
            <a:endParaRPr lang="sl-SI" smtClean="0"/>
          </a:p>
        </p:txBody>
      </p:sp>
      <p:pic>
        <p:nvPicPr>
          <p:cNvPr id="22531" name="Picture 3" descr="strahovalci"/>
          <p:cNvPicPr>
            <a:picLocks noChangeAspect="1" noChangeArrowheads="1"/>
          </p:cNvPicPr>
          <p:nvPr/>
        </p:nvPicPr>
        <p:blipFill>
          <a:blip r:embed="rId2" cstate="print"/>
          <a:srcRect/>
          <a:stretch>
            <a:fillRect/>
          </a:stretch>
        </p:blipFill>
        <p:spPr bwMode="auto">
          <a:xfrm>
            <a:off x="304800" y="1524000"/>
            <a:ext cx="4495800" cy="1387475"/>
          </a:xfrm>
          <a:prstGeom prst="rect">
            <a:avLst/>
          </a:prstGeom>
          <a:noFill/>
          <a:ln w="9525">
            <a:noFill/>
            <a:miter lim="800000"/>
            <a:headEnd/>
            <a:tailEnd/>
          </a:ln>
        </p:spPr>
      </p:pic>
      <p:pic>
        <p:nvPicPr>
          <p:cNvPr id="22532" name="Picture 4" descr="devinski"/>
          <p:cNvPicPr>
            <a:picLocks noChangeAspect="1" noChangeArrowheads="1"/>
          </p:cNvPicPr>
          <p:nvPr/>
        </p:nvPicPr>
        <p:blipFill>
          <a:blip r:embed="rId3" cstate="print"/>
          <a:srcRect/>
          <a:stretch>
            <a:fillRect/>
          </a:stretch>
        </p:blipFill>
        <p:spPr bwMode="auto">
          <a:xfrm>
            <a:off x="3491880" y="3068960"/>
            <a:ext cx="5441950" cy="3524250"/>
          </a:xfrm>
          <a:prstGeom prst="rect">
            <a:avLst/>
          </a:prstGeom>
          <a:noFill/>
          <a:ln w="9525">
            <a:noFill/>
            <a:miter lim="800000"/>
            <a:headEnd/>
            <a:tailEnd/>
          </a:ln>
        </p:spPr>
      </p:pic>
      <p:sp>
        <p:nvSpPr>
          <p:cNvPr id="22533" name="Text Box 5"/>
          <p:cNvSpPr txBox="1">
            <a:spLocks noChangeArrowheads="1"/>
          </p:cNvSpPr>
          <p:nvPr/>
        </p:nvSpPr>
        <p:spPr bwMode="auto">
          <a:xfrm>
            <a:off x="5029200" y="1828800"/>
            <a:ext cx="3009900" cy="641350"/>
          </a:xfrm>
          <a:prstGeom prst="rect">
            <a:avLst/>
          </a:prstGeom>
          <a:noFill/>
          <a:ln w="9525">
            <a:noFill/>
            <a:miter lim="800000"/>
            <a:headEnd/>
            <a:tailEnd/>
          </a:ln>
        </p:spPr>
        <p:txBody>
          <a:bodyPr wrap="none">
            <a:spAutoFit/>
          </a:bodyPr>
          <a:lstStyle/>
          <a:p>
            <a:pPr eaLnBrk="0" hangingPunct="0"/>
            <a:r>
              <a:rPr lang="sl-SI">
                <a:latin typeface="Times New Roman" pitchFamily="18" charset="0"/>
              </a:rPr>
              <a:t>Miroslav Malovrh, Strahovalci</a:t>
            </a:r>
          </a:p>
          <a:p>
            <a:pPr eaLnBrk="0" hangingPunct="0"/>
            <a:r>
              <a:rPr lang="sl-SI">
                <a:latin typeface="Times New Roman" pitchFamily="18" charset="0"/>
              </a:rPr>
              <a:t>dveh kron, 1907</a:t>
            </a:r>
            <a:endParaRPr lang="sl-SI" sz="2400">
              <a:latin typeface="Times New Roman" pitchFamily="18" charset="0"/>
            </a:endParaRPr>
          </a:p>
        </p:txBody>
      </p:sp>
      <p:sp>
        <p:nvSpPr>
          <p:cNvPr id="22534" name="Text Box 6"/>
          <p:cNvSpPr txBox="1">
            <a:spLocks noChangeArrowheads="1"/>
          </p:cNvSpPr>
          <p:nvPr/>
        </p:nvSpPr>
        <p:spPr bwMode="auto">
          <a:xfrm>
            <a:off x="683568" y="5373216"/>
            <a:ext cx="2362200" cy="731838"/>
          </a:xfrm>
          <a:prstGeom prst="rect">
            <a:avLst/>
          </a:prstGeom>
          <a:noFill/>
          <a:ln w="9525">
            <a:noFill/>
            <a:miter lim="800000"/>
            <a:headEnd/>
            <a:tailEnd/>
          </a:ln>
        </p:spPr>
        <p:txBody>
          <a:bodyPr wrap="none">
            <a:spAutoFit/>
          </a:bodyPr>
          <a:lstStyle/>
          <a:p>
            <a:pPr eaLnBrk="0" hangingPunct="0"/>
            <a:r>
              <a:rPr lang="sl-SI">
                <a:latin typeface="Times New Roman" pitchFamily="18" charset="0"/>
              </a:rPr>
              <a:t>Miroslav Malovrh, </a:t>
            </a:r>
          </a:p>
          <a:p>
            <a:pPr eaLnBrk="0" hangingPunct="0"/>
            <a:r>
              <a:rPr lang="sl-SI">
                <a:latin typeface="Times New Roman" pitchFamily="18" charset="0"/>
              </a:rPr>
              <a:t>Na devinski skali,</a:t>
            </a:r>
            <a:r>
              <a:rPr lang="sl-SI" sz="2400">
                <a:latin typeface="Times New Roman" pitchFamily="18" charset="0"/>
              </a:rPr>
              <a:t> </a:t>
            </a:r>
            <a:r>
              <a:rPr lang="sl-SI">
                <a:latin typeface="Times New Roman" pitchFamily="18" charset="0"/>
              </a:rPr>
              <a:t>1913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p:txBody>
          <a:bodyPr/>
          <a:lstStyle/>
          <a:p>
            <a:pPr eaLnBrk="1" hangingPunct="1">
              <a:lnSpc>
                <a:spcPct val="90000"/>
              </a:lnSpc>
              <a:buFontTx/>
              <a:buNone/>
            </a:pPr>
            <a:r>
              <a:rPr lang="sl-SI" smtClean="0"/>
              <a:t>... žanr 12. stoletja, ki je idealiziral viteško življenje in vrednote (ljubezenska zvestoba, čast, skromnost, junaštvo). </a:t>
            </a:r>
          </a:p>
          <a:p>
            <a:pPr eaLnBrk="1" hangingPunct="1">
              <a:lnSpc>
                <a:spcPct val="90000"/>
              </a:lnSpc>
              <a:buFontTx/>
              <a:buNone/>
            </a:pPr>
            <a:endParaRPr lang="sl-SI" smtClean="0"/>
          </a:p>
          <a:p>
            <a:pPr eaLnBrk="1" hangingPunct="1">
              <a:lnSpc>
                <a:spcPct val="90000"/>
              </a:lnSpc>
              <a:buFontTx/>
              <a:buNone/>
            </a:pPr>
            <a:r>
              <a:rPr lang="sl-SI" smtClean="0"/>
              <a:t>Motivi: v skrivnostne okoliščine zavito rojstvo, ugrabitev, zasledovanje, dvojnik, ločitev, lažna vest o smrti, ljubezenski trikotniki, usodni nesporazumi) + pravljičnost </a:t>
            </a:r>
          </a:p>
        </p:txBody>
      </p:sp>
      <p:sp>
        <p:nvSpPr>
          <p:cNvPr id="4098" name="Rectangle 2"/>
          <p:cNvSpPr>
            <a:spLocks noGrp="1" noChangeArrowheads="1"/>
          </p:cNvSpPr>
          <p:nvPr>
            <p:ph type="title"/>
          </p:nvPr>
        </p:nvSpPr>
        <p:spPr/>
        <p:txBody>
          <a:bodyPr/>
          <a:lstStyle/>
          <a:p>
            <a:pPr eaLnBrk="1" hangingPunct="1"/>
            <a:r>
              <a:rPr lang="sl-SI" smtClean="0"/>
              <a:t>Viteški roman je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457200" y="1600200"/>
            <a:ext cx="8507413" cy="5068888"/>
          </a:xfrm>
        </p:spPr>
        <p:txBody>
          <a:bodyPr/>
          <a:lstStyle/>
          <a:p>
            <a:pPr eaLnBrk="1" hangingPunct="1">
              <a:lnSpc>
                <a:spcPct val="80000"/>
              </a:lnSpc>
            </a:pPr>
            <a:r>
              <a:rPr lang="sl-SI" sz="2800" smtClean="0"/>
              <a:t>12. stoletje</a:t>
            </a:r>
          </a:p>
          <a:p>
            <a:pPr lvl="1" eaLnBrk="1" hangingPunct="1">
              <a:lnSpc>
                <a:spcPct val="80000"/>
              </a:lnSpc>
            </a:pPr>
            <a:r>
              <a:rPr lang="sl-SI" sz="2400" smtClean="0"/>
              <a:t>cikel o antiki (o Aleksandru)</a:t>
            </a:r>
          </a:p>
          <a:p>
            <a:pPr lvl="1" eaLnBrk="1" hangingPunct="1">
              <a:lnSpc>
                <a:spcPct val="80000"/>
              </a:lnSpc>
            </a:pPr>
            <a:r>
              <a:rPr lang="sl-SI" sz="2400" smtClean="0"/>
              <a:t>cikel o britanski zgodovini (o kralju Arturju in vitezih okrogle mize)</a:t>
            </a:r>
          </a:p>
          <a:p>
            <a:pPr lvl="1" eaLnBrk="1" hangingPunct="1">
              <a:lnSpc>
                <a:spcPct val="80000"/>
              </a:lnSpc>
            </a:pPr>
            <a:r>
              <a:rPr lang="sl-SI" sz="2400" smtClean="0"/>
              <a:t>cikel o francoski zgodovini (roman o roži)</a:t>
            </a:r>
          </a:p>
          <a:p>
            <a:pPr lvl="2" eaLnBrk="1" hangingPunct="1">
              <a:lnSpc>
                <a:spcPct val="80000"/>
              </a:lnSpc>
            </a:pPr>
            <a:r>
              <a:rPr lang="sl-SI" sz="2000" smtClean="0"/>
              <a:t>bizantinski cikel</a:t>
            </a:r>
          </a:p>
          <a:p>
            <a:pPr>
              <a:lnSpc>
                <a:spcPct val="80000"/>
              </a:lnSpc>
            </a:pPr>
            <a:r>
              <a:rPr lang="sl-SI" sz="2800" smtClean="0"/>
              <a:t>16. stol. Amadis de Gaula </a:t>
            </a:r>
            <a:r>
              <a:rPr lang="sl-SI" sz="2800" smtClean="0"/>
              <a:t>&gt; </a:t>
            </a:r>
            <a:r>
              <a:rPr lang="sl-SI" sz="2800" smtClean="0"/>
              <a:t>Cervantesova parodija </a:t>
            </a:r>
            <a:r>
              <a:rPr lang="sl-SI" sz="2800" smtClean="0"/>
              <a:t>Don </a:t>
            </a:r>
            <a:r>
              <a:rPr lang="sl-SI" sz="2800" smtClean="0"/>
              <a:t>Kihot </a:t>
            </a:r>
            <a:r>
              <a:rPr lang="sl-SI" sz="2800" smtClean="0"/>
              <a:t>(</a:t>
            </a:r>
            <a:r>
              <a:rPr lang="sl-SI" sz="2800" smtClean="0"/>
              <a:t>1605)</a:t>
            </a:r>
          </a:p>
          <a:p>
            <a:pPr eaLnBrk="1" hangingPunct="1">
              <a:lnSpc>
                <a:spcPct val="80000"/>
              </a:lnSpc>
            </a:pPr>
            <a:r>
              <a:rPr lang="sl-SI" sz="2800" smtClean="0"/>
              <a:t>19. stol. psevdozgodovinski roman (Ann Radcliffe, R. L. Stevenson, H. Sienkiewicz, C. Doyle, tudi W. Scott) kot alternativa “pravemu” zgodovinskemu romanu</a:t>
            </a:r>
          </a:p>
          <a:p>
            <a:pPr eaLnBrk="1" hangingPunct="1">
              <a:lnSpc>
                <a:spcPct val="80000"/>
              </a:lnSpc>
            </a:pPr>
            <a:r>
              <a:rPr lang="sl-SI" sz="2800" smtClean="0"/>
              <a:t>20. stol. historična romanca (Kathleen Woodiwiss)</a:t>
            </a:r>
          </a:p>
          <a:p>
            <a:pPr lvl="1" eaLnBrk="1" hangingPunct="1">
              <a:lnSpc>
                <a:spcPct val="80000"/>
              </a:lnSpc>
            </a:pPr>
            <a:endParaRPr lang="sl-SI" sz="2400" smtClean="0"/>
          </a:p>
        </p:txBody>
      </p:sp>
      <p:sp>
        <p:nvSpPr>
          <p:cNvPr id="5122" name="Rectangle 2"/>
          <p:cNvSpPr>
            <a:spLocks noGrp="1" noChangeArrowheads="1"/>
          </p:cNvSpPr>
          <p:nvPr>
            <p:ph type="title"/>
          </p:nvPr>
        </p:nvSpPr>
        <p:spPr/>
        <p:txBody>
          <a:bodyPr/>
          <a:lstStyle/>
          <a:p>
            <a:pPr eaLnBrk="1" hangingPunct="1"/>
            <a:r>
              <a:rPr lang="sl-SI" smtClean="0"/>
              <a:t>Viteški roman skozi stoletja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68313" y="0"/>
            <a:ext cx="8229600" cy="1143000"/>
          </a:xfrm>
        </p:spPr>
        <p:txBody>
          <a:bodyPr/>
          <a:lstStyle/>
          <a:p>
            <a:pPr eaLnBrk="1" hangingPunct="1"/>
            <a:r>
              <a:rPr lang="sl-SI" smtClean="0">
                <a:hlinkClick r:id="rId2"/>
              </a:rPr>
              <a:t>Zbirka slovenskega viteškega romana</a:t>
            </a:r>
            <a:endParaRPr lang="sl-SI" smtClean="0"/>
          </a:p>
        </p:txBody>
      </p:sp>
      <p:pic>
        <p:nvPicPr>
          <p:cNvPr id="6147" name="Picture 4"/>
          <p:cNvPicPr>
            <a:picLocks noChangeAspect="1" noChangeArrowheads="1"/>
          </p:cNvPicPr>
          <p:nvPr/>
        </p:nvPicPr>
        <p:blipFill>
          <a:blip r:embed="rId3" cstate="print"/>
          <a:srcRect/>
          <a:stretch>
            <a:fillRect/>
          </a:stretch>
        </p:blipFill>
        <p:spPr bwMode="auto">
          <a:xfrm>
            <a:off x="971551" y="1742428"/>
            <a:ext cx="6192738" cy="4953647"/>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p:txBody>
          <a:bodyPr/>
          <a:lstStyle/>
          <a:p>
            <a:pPr eaLnBrk="1" hangingPunct="1">
              <a:lnSpc>
                <a:spcPct val="90000"/>
              </a:lnSpc>
            </a:pPr>
            <a:r>
              <a:rPr lang="sl-SI" sz="2400" b="1" smtClean="0"/>
              <a:t>Jožef Urbanija</a:t>
            </a:r>
            <a:r>
              <a:rPr lang="sl-SI" sz="2400" smtClean="0"/>
              <a:t> (</a:t>
            </a:r>
            <a:r>
              <a:rPr lang="sl-SI" sz="2400" i="1" smtClean="0"/>
              <a:t>Grajski vitez, Graščakov morilec, Tajnost grajskega stolpa, Dedinja treh gradov, Dedinja grajskih zakladov</a:t>
            </a:r>
            <a:r>
              <a:rPr lang="sl-SI" sz="2400" smtClean="0"/>
              <a:t> ...)</a:t>
            </a:r>
          </a:p>
          <a:p>
            <a:pPr eaLnBrk="1" hangingPunct="1">
              <a:lnSpc>
                <a:spcPct val="90000"/>
              </a:lnSpc>
            </a:pPr>
            <a:r>
              <a:rPr lang="sl-SI" sz="2400" b="1" smtClean="0"/>
              <a:t>Miroslav Malovrh</a:t>
            </a:r>
          </a:p>
          <a:p>
            <a:pPr eaLnBrk="1" hangingPunct="1">
              <a:lnSpc>
                <a:spcPct val="90000"/>
              </a:lnSpc>
            </a:pPr>
            <a:r>
              <a:rPr lang="sl-SI" sz="2400" b="1" smtClean="0"/>
              <a:t>France Bevk</a:t>
            </a:r>
            <a:r>
              <a:rPr lang="sl-SI" sz="2400" smtClean="0"/>
              <a:t> (</a:t>
            </a:r>
            <a:r>
              <a:rPr lang="sl-SI" sz="2400" i="1" smtClean="0"/>
              <a:t>Znamenja na nebu</a:t>
            </a:r>
            <a:r>
              <a:rPr lang="sl-SI" sz="2400" smtClean="0"/>
              <a:t>, 1927–29, </a:t>
            </a:r>
            <a:r>
              <a:rPr lang="sl-SI" sz="2400" i="1" smtClean="0"/>
              <a:t>Človek proti človeku</a:t>
            </a:r>
            <a:r>
              <a:rPr lang="sl-SI" sz="2400" smtClean="0"/>
              <a:t>, 1930, </a:t>
            </a:r>
            <a:r>
              <a:rPr lang="sl-SI" sz="2400" i="1" smtClean="0"/>
              <a:t>Burkež gospoda Viterga</a:t>
            </a:r>
            <a:r>
              <a:rPr lang="sl-SI" sz="2400" smtClean="0"/>
              <a:t>, 1931)</a:t>
            </a:r>
          </a:p>
          <a:p>
            <a:pPr eaLnBrk="1" hangingPunct="1">
              <a:lnSpc>
                <a:spcPct val="90000"/>
              </a:lnSpc>
            </a:pPr>
            <a:r>
              <a:rPr lang="sl-SI" sz="2400" b="1" smtClean="0"/>
              <a:t>Fran Detela</a:t>
            </a:r>
            <a:r>
              <a:rPr lang="sl-SI" sz="2400" smtClean="0"/>
              <a:t> (</a:t>
            </a:r>
            <a:r>
              <a:rPr lang="sl-SI" sz="2400" i="1" smtClean="0"/>
              <a:t>Veliki grof, </a:t>
            </a:r>
            <a:r>
              <a:rPr lang="sl-SI" sz="2400" smtClean="0"/>
              <a:t>1885, </a:t>
            </a:r>
            <a:r>
              <a:rPr lang="sl-SI" sz="2400" i="1" smtClean="0"/>
              <a:t>Pegam in Lambergar</a:t>
            </a:r>
            <a:r>
              <a:rPr lang="sl-SI" sz="2400" smtClean="0"/>
              <a:t>, 1891)</a:t>
            </a:r>
          </a:p>
          <a:p>
            <a:pPr eaLnBrk="1" hangingPunct="1">
              <a:lnSpc>
                <a:spcPct val="90000"/>
              </a:lnSpc>
            </a:pPr>
            <a:r>
              <a:rPr lang="sl-SI" sz="2400" b="1" smtClean="0"/>
              <a:t>Lev Detela</a:t>
            </a:r>
            <a:r>
              <a:rPr lang="sl-SI" sz="2400" smtClean="0"/>
              <a:t> (</a:t>
            </a:r>
            <a:r>
              <a:rPr lang="sl-SI" sz="2400" i="1" smtClean="0"/>
              <a:t>Tri zvezde: Roman o celjskih grofih in Veroniki Deseniški</a:t>
            </a:r>
            <a:r>
              <a:rPr lang="sl-SI" sz="2400" smtClean="0"/>
              <a:t>, 2008, </a:t>
            </a:r>
            <a:r>
              <a:rPr lang="sl-SI" sz="2400" i="1" smtClean="0"/>
              <a:t>Kraljev kip</a:t>
            </a:r>
            <a:r>
              <a:rPr lang="sl-SI" sz="2400" smtClean="0"/>
              <a:t>, 1970, </a:t>
            </a:r>
            <a:r>
              <a:rPr lang="sl-SI" sz="2400" i="1" smtClean="0"/>
              <a:t>Stiska in sijaj slovenskega kneza</a:t>
            </a:r>
            <a:r>
              <a:rPr lang="sl-SI" sz="2400" smtClean="0"/>
              <a:t>, 1989)</a:t>
            </a:r>
          </a:p>
          <a:p>
            <a:pPr eaLnBrk="1" hangingPunct="1">
              <a:lnSpc>
                <a:spcPct val="90000"/>
              </a:lnSpc>
            </a:pPr>
            <a:r>
              <a:rPr lang="sl-SI" sz="2400" b="1" smtClean="0"/>
              <a:t>Metod Turnšek</a:t>
            </a:r>
            <a:r>
              <a:rPr lang="sl-SI" sz="2400" smtClean="0"/>
              <a:t> (</a:t>
            </a:r>
            <a:r>
              <a:rPr lang="sl-SI" sz="2400" i="1" smtClean="0"/>
              <a:t>Črni Hanej</a:t>
            </a:r>
            <a:r>
              <a:rPr lang="sl-SI" sz="2400" smtClean="0"/>
              <a:t>, 1972, </a:t>
            </a:r>
            <a:r>
              <a:rPr lang="sl-SI" sz="2400" i="1" smtClean="0"/>
              <a:t>Božja planina</a:t>
            </a:r>
            <a:r>
              <a:rPr lang="sl-SI" sz="2400" smtClean="0"/>
              <a:t>, 1965)</a:t>
            </a:r>
          </a:p>
        </p:txBody>
      </p:sp>
      <p:sp>
        <p:nvSpPr>
          <p:cNvPr id="7170" name="Rectangle 2"/>
          <p:cNvSpPr>
            <a:spLocks noGrp="1" noChangeArrowheads="1"/>
          </p:cNvSpPr>
          <p:nvPr>
            <p:ph type="title"/>
          </p:nvPr>
        </p:nvSpPr>
        <p:spPr/>
        <p:txBody>
          <a:bodyPr/>
          <a:lstStyle/>
          <a:p>
            <a:pPr eaLnBrk="1" hangingPunct="1"/>
            <a:r>
              <a:rPr lang="sl-SI" smtClean="0"/>
              <a:t>Avtorji z več viteškimi romani</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457200" y="1600200"/>
            <a:ext cx="8229600" cy="2189163"/>
          </a:xfrm>
        </p:spPr>
        <p:txBody>
          <a:bodyPr/>
          <a:lstStyle/>
          <a:p>
            <a:pPr eaLnBrk="1" hangingPunct="1">
              <a:lnSpc>
                <a:spcPct val="90000"/>
              </a:lnSpc>
            </a:pPr>
            <a:r>
              <a:rPr lang="sl-SI" sz="2800" smtClean="0"/>
              <a:t>Ducat slovenskih viteških romanov se dogaja v srednjem veku (pol med 6. in 13. stoletjem, pol med 14. in 16. stoletjem, 2 v 18. stol.) in je prepoznaven po vitezih, čarovnicah, gradovih in samostanih. </a:t>
            </a:r>
          </a:p>
        </p:txBody>
      </p:sp>
      <p:sp>
        <p:nvSpPr>
          <p:cNvPr id="8194" name="Rectangle 2"/>
          <p:cNvSpPr>
            <a:spLocks noGrp="1" noChangeArrowheads="1"/>
          </p:cNvSpPr>
          <p:nvPr>
            <p:ph type="title"/>
          </p:nvPr>
        </p:nvSpPr>
        <p:spPr/>
        <p:txBody>
          <a:bodyPr/>
          <a:lstStyle/>
          <a:p>
            <a:pPr eaLnBrk="1" hangingPunct="1"/>
            <a:r>
              <a:rPr lang="sl-SI" smtClean="0"/>
              <a:t>Kdaj se dogajajo?</a:t>
            </a:r>
          </a:p>
        </p:txBody>
      </p:sp>
      <p:sp>
        <p:nvSpPr>
          <p:cNvPr id="8196" name="Rectangle 4"/>
          <p:cNvSpPr>
            <a:spLocks noChangeArrowheads="1"/>
          </p:cNvSpPr>
          <p:nvPr/>
        </p:nvSpPr>
        <p:spPr bwMode="auto">
          <a:xfrm>
            <a:off x="395288" y="3975100"/>
            <a:ext cx="8353425" cy="2282825"/>
          </a:xfrm>
          <a:prstGeom prst="rect">
            <a:avLst/>
          </a:prstGeom>
          <a:noFill/>
          <a:ln w="9525">
            <a:noFill/>
            <a:miter lim="800000"/>
            <a:headEnd/>
            <a:tailEnd/>
          </a:ln>
        </p:spPr>
        <p:txBody>
          <a:bodyPr anchor="ctr">
            <a:spAutoFit/>
          </a:bodyPr>
          <a:lstStyle/>
          <a:p>
            <a:r>
              <a:rPr lang="sl-SI" sz="2400"/>
              <a:t>Vitezi v naslovu: Ožbalt Ilaunig, </a:t>
            </a:r>
            <a:r>
              <a:rPr lang="sl-SI" sz="2400" i="1"/>
              <a:t>Zadnji vitez Reberčan</a:t>
            </a:r>
            <a:r>
              <a:rPr lang="sl-SI" sz="2400"/>
              <a:t>, 1926, Jožef Urbanija, </a:t>
            </a:r>
            <a:r>
              <a:rPr lang="sl-SI" sz="2400" i="1"/>
              <a:t>Grajski vitez</a:t>
            </a:r>
            <a:r>
              <a:rPr lang="sl-SI" sz="2400"/>
              <a:t>, 1935, Margareta Hess-Rak, </a:t>
            </a:r>
            <a:r>
              <a:rPr lang="sl-SI" sz="2400" i="1"/>
              <a:t>Zadnji vitez plemeniti Heldenstamm, </a:t>
            </a:r>
            <a:r>
              <a:rPr lang="sl-SI" sz="2400"/>
              <a:t>1970–72), vitezi v podnaslovu: Josip Jurčič, </a:t>
            </a:r>
            <a:r>
              <a:rPr lang="sl-SI" sz="2400" i="1"/>
              <a:t>Janez Gremčič: Povest iz viteških časov</a:t>
            </a:r>
            <a:r>
              <a:rPr lang="sl-SI" sz="2400"/>
              <a:t>, 1996, Ivan Sivec, </a:t>
            </a:r>
            <a:r>
              <a:rPr lang="sl-SI" sz="2400" i="1"/>
              <a:t>Jutro ob kresu: Povest o Adamu Ravbarju, slovenskem vitezu</a:t>
            </a:r>
            <a:r>
              <a:rPr lang="sl-SI" sz="2400"/>
              <a:t>, 1993.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395288" y="1341438"/>
            <a:ext cx="8229600" cy="5327650"/>
          </a:xfrm>
        </p:spPr>
        <p:txBody>
          <a:bodyPr/>
          <a:lstStyle/>
          <a:p>
            <a:pPr eaLnBrk="1" hangingPunct="1">
              <a:lnSpc>
                <a:spcPct val="80000"/>
              </a:lnSpc>
              <a:buFontTx/>
              <a:buNone/>
            </a:pPr>
            <a:r>
              <a:rPr lang="sl-SI" sz="2400" smtClean="0"/>
              <a:t>Angelin Hidar je nezakonski sin kralja Rišarja. Ko se je kralj vračal s križarske vojske, se je moral zaradi spora z avstrijskim cesarjem skrivati za imenom Angelar. Na Koroškem se je zaljubil v Juto, hčer grofa Gorata z gradu Črngrad. Potem ko je rival Geron odkril njegovo identiteto, sta pobegnila, njega so ujeli in ga spet izpustili, ona pa je v gorah sama rodila in sinčka v košku izročila potoku. Siroto je našel oče Evstahij, jo dal v rejo mlinarju in jo vzgojil v samostanu kot Angelina Hidarja. Ko je zrastel, mu je razodel krivnost njegovega rojstva. Angelin se zaljubi v Hemo, hčer vojvode Bernarda </a:t>
            </a:r>
            <a:r>
              <a:rPr lang="sl-SI" sz="2400" smtClean="0"/>
              <a:t>z </a:t>
            </a:r>
            <a:r>
              <a:rPr lang="sl-SI" sz="2400" smtClean="0"/>
              <a:t>breškega </a:t>
            </a:r>
            <a:r>
              <a:rPr lang="sl-SI" sz="2400" smtClean="0"/>
              <a:t>gradu, in se odpravi iskat očeta, da bi si pridobil premoženje in s tem Hemino roko. Spoznata se po pesmi o koroških gorah. Po vrnitvi iz Anglije, kjer je pokopal svojega očeta, v trubadurskem petju premaga Ulricha Liechtensteinskega in kot beli vitez pade na turnirju v boju s črnim vitezom. Zadnji del povesti se dogaja v letih 1192–94. </a:t>
            </a:r>
          </a:p>
        </p:txBody>
      </p:sp>
      <p:sp>
        <p:nvSpPr>
          <p:cNvPr id="9218" name="Rectangle 2"/>
          <p:cNvSpPr>
            <a:spLocks noGrp="1" noChangeArrowheads="1"/>
          </p:cNvSpPr>
          <p:nvPr>
            <p:ph type="title"/>
          </p:nvPr>
        </p:nvSpPr>
        <p:spPr/>
        <p:txBody>
          <a:bodyPr/>
          <a:lstStyle/>
          <a:p>
            <a:pPr eaLnBrk="1" hangingPunct="1"/>
            <a:r>
              <a:rPr lang="sl-SI" smtClean="0"/>
              <a:t>Ivan Lah, </a:t>
            </a:r>
            <a:r>
              <a:rPr lang="sl-SI" i="1" smtClean="0">
                <a:hlinkClick r:id="rId2"/>
              </a:rPr>
              <a:t>Angelin Hidar</a:t>
            </a:r>
            <a:r>
              <a:rPr lang="sl-SI" smtClean="0">
                <a:hlinkClick r:id="rId2"/>
              </a:rPr>
              <a:t> </a:t>
            </a:r>
            <a:r>
              <a:rPr lang="sl-SI" smtClean="0"/>
              <a:t>(1922)</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457200" y="2276475"/>
            <a:ext cx="8229600" cy="3849688"/>
          </a:xfrm>
        </p:spPr>
        <p:txBody>
          <a:bodyPr/>
          <a:lstStyle/>
          <a:p>
            <a:pPr eaLnBrk="1" hangingPunct="1"/>
            <a:r>
              <a:rPr lang="sl-SI" smtClean="0"/>
              <a:t>Rihard Levjesrčni</a:t>
            </a:r>
          </a:p>
          <a:p>
            <a:pPr eaLnBrk="1" hangingPunct="1"/>
            <a:r>
              <a:rPr lang="sl-SI" smtClean="0"/>
              <a:t>Hema Krška, slovenska </a:t>
            </a:r>
            <a:r>
              <a:rPr lang="sl-SI" smtClean="0"/>
              <a:t>svetnica </a:t>
            </a:r>
            <a:r>
              <a:rPr lang="sl-SI" smtClean="0"/>
              <a:t>(roman ji je posvetil tudi </a:t>
            </a:r>
            <a:r>
              <a:rPr lang="sl-SI" smtClean="0"/>
              <a:t>Ivan Sivec, </a:t>
            </a:r>
            <a:r>
              <a:rPr lang="sl-SI" i="1" smtClean="0"/>
              <a:t>Saga </a:t>
            </a:r>
            <a:r>
              <a:rPr lang="sl-SI" i="1" smtClean="0"/>
              <a:t>o </a:t>
            </a:r>
            <a:r>
              <a:rPr lang="sl-SI" i="1" smtClean="0"/>
              <a:t>Karantaniji, 3: Kneginja Ema</a:t>
            </a:r>
            <a:r>
              <a:rPr lang="sl-SI" smtClean="0"/>
              <a:t>, </a:t>
            </a:r>
            <a:r>
              <a:rPr lang="sl-SI" smtClean="0"/>
              <a:t>2010)</a:t>
            </a:r>
          </a:p>
          <a:p>
            <a:pPr eaLnBrk="1" hangingPunct="1"/>
            <a:r>
              <a:rPr lang="sl-SI" smtClean="0"/>
              <a:t>koroški vojvoda Bernard Spanheimski</a:t>
            </a:r>
          </a:p>
          <a:p>
            <a:pPr eaLnBrk="1" hangingPunct="1"/>
            <a:r>
              <a:rPr lang="sl-SI" smtClean="0"/>
              <a:t>minezenger Ulrich von Liechtenstein: 25. marca 1227 so ga v Rožu pozdravili z </a:t>
            </a:r>
            <a:r>
              <a:rPr lang="sl-SI" i="1" smtClean="0"/>
              <a:t>Buge was primi gralva Venus</a:t>
            </a:r>
            <a:r>
              <a:rPr lang="sl-SI" sz="2800" smtClean="0"/>
              <a:t>.</a:t>
            </a:r>
          </a:p>
          <a:p>
            <a:pPr eaLnBrk="1" hangingPunct="1"/>
            <a:endParaRPr lang="sl-SI" sz="2800" smtClean="0"/>
          </a:p>
        </p:txBody>
      </p:sp>
      <p:sp>
        <p:nvSpPr>
          <p:cNvPr id="10242" name="Rectangle 2"/>
          <p:cNvSpPr>
            <a:spLocks noGrp="1" noChangeArrowheads="1"/>
          </p:cNvSpPr>
          <p:nvPr>
            <p:ph type="title"/>
          </p:nvPr>
        </p:nvSpPr>
        <p:spPr/>
        <p:txBody>
          <a:bodyPr/>
          <a:lstStyle/>
          <a:p>
            <a:pPr eaLnBrk="1" hangingPunct="1"/>
            <a:r>
              <a:rPr lang="sl-SI" sz="4000" smtClean="0"/>
              <a:t>Zgodovinske osebe v Angelinu Hidarju</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ir">
  <a:themeElements>
    <a:clrScheme name="Papi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i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i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440</TotalTime>
  <Words>1375</Words>
  <Application>Microsoft Office PowerPoint</Application>
  <PresentationFormat>Diaprojekcija na zaslonu (4:3)</PresentationFormat>
  <Paragraphs>117</Paragraphs>
  <Slides>21</Slides>
  <Notes>0</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21</vt:i4>
      </vt:variant>
    </vt:vector>
  </HeadingPairs>
  <TitlesOfParts>
    <vt:vector size="26" baseType="lpstr">
      <vt:lpstr>Arial</vt:lpstr>
      <vt:lpstr>Calibri</vt:lpstr>
      <vt:lpstr>Monotype Sorts</vt:lpstr>
      <vt:lpstr>Times New Roman</vt:lpstr>
      <vt:lpstr>Papir</vt:lpstr>
      <vt:lpstr>Slovenski viteški roman</vt:lpstr>
      <vt:lpstr>Izrazi za viteški roman v drugih literaturah</vt:lpstr>
      <vt:lpstr>Viteški roman je ...</vt:lpstr>
      <vt:lpstr>Viteški roman skozi stoletja</vt:lpstr>
      <vt:lpstr>Zbirka slovenskega viteškega romana</vt:lpstr>
      <vt:lpstr>Avtorji z več viteškimi romani</vt:lpstr>
      <vt:lpstr>Kdaj se dogajajo?</vt:lpstr>
      <vt:lpstr>Ivan Lah, Angelin Hidar (1922)</vt:lpstr>
      <vt:lpstr>Zgodovinske osebe v Angelinu Hidarju</vt:lpstr>
      <vt:lpstr>Slovenski vitezi</vt:lpstr>
      <vt:lpstr>Gregor Žerjav, Črna žena, 1910 </vt:lpstr>
      <vt:lpstr>Miroslav Malovrh (1861-1922), sinonim slovenskega viteškega romana</vt:lpstr>
      <vt:lpstr>Hinko Smrekar, Maškarada slovenskih literatov (1909). Zgoraj z leve: Finžgar,Malovrh, Tavčar, Vl. Levstik, Cankar, Govekar, Etbin Kristan, Pugelj, Župančič, Golar. Spodaj z leve: Trdina, Levec, Aškerc</vt:lpstr>
      <vt:lpstr>Diapozitiv 14</vt:lpstr>
      <vt:lpstr>Miroslav Malovrh, Opatov praporščak</vt:lpstr>
      <vt:lpstr>Kako je Malovrh izbiral junakom imena</vt:lpstr>
      <vt:lpstr>Druge izrabe stiške zgodovinske snovi</vt:lpstr>
      <vt:lpstr>Malovrhovi žanrski hibridi</vt:lpstr>
      <vt:lpstr>Malovrh, Strahovalci dveh kron</vt:lpstr>
      <vt:lpstr>Viteško obnašanje</vt:lpstr>
      <vt:lpstr>Konstelacija oseb v ljubezenskih trikotnikih</vt:lpstr>
    </vt:vector>
  </TitlesOfParts>
  <Company>UNI LJ</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Slovenski viteški roman</dc:title>
  <dc:creator>hladnikm</dc:creator>
  <cp:lastModifiedBy>Hladnik</cp:lastModifiedBy>
  <cp:revision>13</cp:revision>
  <dcterms:created xsi:type="dcterms:W3CDTF">2010-12-13T07:27:35Z</dcterms:created>
  <dcterms:modified xsi:type="dcterms:W3CDTF">2011-03-18T18:14:50Z</dcterms:modified>
</cp:coreProperties>
</file>