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5" r:id="rId6"/>
    <p:sldId id="260" r:id="rId7"/>
    <p:sldId id="271" r:id="rId8"/>
    <p:sldId id="270" r:id="rId9"/>
    <p:sldId id="261" r:id="rId10"/>
    <p:sldId id="264" r:id="rId11"/>
    <p:sldId id="268" r:id="rId12"/>
    <p:sldId id="267" r:id="rId13"/>
    <p:sldId id="276" r:id="rId14"/>
    <p:sldId id="274" r:id="rId15"/>
    <p:sldId id="262" r:id="rId16"/>
    <p:sldId id="277" r:id="rId17"/>
    <p:sldId id="275" r:id="rId18"/>
    <p:sldId id="278" r:id="rId19"/>
    <p:sldId id="280" r:id="rId20"/>
    <p:sldId id="273" r:id="rId21"/>
    <p:sldId id="272" r:id="rId22"/>
    <p:sldId id="279" r:id="rId23"/>
    <p:sldId id="266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25.3.2015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25.3.2015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25.3.2015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25.3.2015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25.3.2015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25.3.2015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25.3.2015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25.3.2015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B45-4529-49F0-9188-0EC7AE2A5A8D}" type="datetimeFigureOut">
              <a:rPr lang="sl-SI" smtClean="0"/>
              <a:t>25.3.2015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A0B45-4529-49F0-9188-0EC7AE2A5A8D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945F-2630-4D67-ACFA-49463BA286C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t.ijs.si/leposl.html" TargetMode="External"/><Relationship Id="rId7" Type="http://schemas.openxmlformats.org/officeDocument/2006/relationships/hyperlink" Target="https://sl.wikisource.org/wiki/Wikivir:Slovenska_leposlovna_klasika" TargetMode="External"/><Relationship Id="rId2" Type="http://schemas.openxmlformats.org/officeDocument/2006/relationships/hyperlink" Target="http://slov.si/slovl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seren.net/slo/default.asp" TargetMode="External"/><Relationship Id="rId5" Type="http://schemas.openxmlformats.org/officeDocument/2006/relationships/hyperlink" Target="http://nl.ijs.si/imp/dl/index-date.html" TargetMode="External"/><Relationship Id="rId4" Type="http://schemas.openxmlformats.org/officeDocument/2006/relationships/hyperlink" Target="http://www.dlib.si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l.wikisource.org/wiki/Wikivir:Slovenska_leposlovna_klasik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1470025"/>
          </a:xfrm>
        </p:spPr>
        <p:txBody>
          <a:bodyPr/>
          <a:lstStyle/>
          <a:p>
            <a:r>
              <a:rPr lang="sl-SI" smtClean="0"/>
              <a:t>Slovensko leposlovje na Wikiviru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95936" y="6093296"/>
            <a:ext cx="5000600" cy="622920"/>
          </a:xfrm>
        </p:spPr>
        <p:txBody>
          <a:bodyPr>
            <a:normAutofit fontScale="92500"/>
          </a:bodyPr>
          <a:lstStyle/>
          <a:p>
            <a:r>
              <a:rPr lang="sl-SI" smtClean="0"/>
              <a:t>Miran Hladnik, vodja projekta</a:t>
            </a:r>
            <a:endParaRPr lang="sl-SI"/>
          </a:p>
        </p:txBody>
      </p:sp>
      <p:pic>
        <p:nvPicPr>
          <p:cNvPr id="22530" name="Picture 2" descr="Wikiv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90525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Historiat projekta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od 2004 Wikisource za angleška besedila</a:t>
            </a:r>
          </a:p>
          <a:p>
            <a:r>
              <a:rPr lang="sl-SI" smtClean="0"/>
              <a:t>od junija 2006 Wikivir za tekste v slovenščini</a:t>
            </a:r>
          </a:p>
          <a:p>
            <a:r>
              <a:rPr lang="sl-SI" smtClean="0"/>
              <a:t>maja 2007 projekt Slovenska leposlovna klasika, ki ga sofinancira Ministrstvo za kulturo, sprva z 9.500 eur za 4 mio besed/leto, zdaj s 5000 eur na leto</a:t>
            </a:r>
          </a:p>
          <a:p>
            <a:r>
              <a:rPr lang="sl-SI" smtClean="0"/>
              <a:t>v osmih letih smo uredili okrog 1000 daljših besedil v obsegu več kot 20 mio besed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Obiskanost projektne strani</a:t>
            </a:r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87" y="1124744"/>
            <a:ext cx="8327277" cy="54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Kdo so sodelavci?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študentje na ljubljanski slovenistiki in študentje drugih oddelkov, fakultet in univerz, v pomoč so admini na </a:t>
            </a:r>
            <a:r>
              <a:rPr lang="sl-SI" smtClean="0"/>
              <a:t>Wikiviru in drugi prostovoljci</a:t>
            </a:r>
            <a:endParaRPr lang="sl-SI" smtClean="0"/>
          </a:p>
          <a:p>
            <a:r>
              <a:rPr lang="sl-SI" smtClean="0"/>
              <a:t>organizacija prva leta Filozofska fakulteta, potem Slavistično društvo </a:t>
            </a:r>
            <a:r>
              <a:rPr lang="sl-SI" smtClean="0"/>
              <a:t>Slovenije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Z delom na Wikiviru se seznanijo vsi študenti prvega letnika</a:t>
            </a:r>
            <a:endParaRPr lang="sl-SI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573952" cy="515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Evidentiranje iz izbor sodelavcev</a:t>
            </a:r>
            <a:endParaRPr lang="sl-SI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30" y="1600200"/>
            <a:ext cx="8809349" cy="49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Seznam projektnih opravil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70000" lnSpcReduction="20000"/>
          </a:bodyPr>
          <a:lstStyle/>
          <a:p>
            <a:r>
              <a:rPr lang="sl-SI" smtClean="0"/>
              <a:t>oblikovanje letnih prednostnih </a:t>
            </a:r>
            <a:r>
              <a:rPr lang="sl-SI" smtClean="0"/>
              <a:t>seznamov digitaliziranih </a:t>
            </a:r>
            <a:r>
              <a:rPr lang="sl-SI" smtClean="0"/>
              <a:t>besedil</a:t>
            </a:r>
          </a:p>
          <a:p>
            <a:r>
              <a:rPr lang="sl-SI" smtClean="0"/>
              <a:t>prenos besedil z dLiba, Archive.org ali od drugod na Wikivir; lepljenje nadaljevanj v eno besedilo</a:t>
            </a:r>
          </a:p>
          <a:p>
            <a:r>
              <a:rPr lang="sl-SI" smtClean="0"/>
              <a:t>korigiranje strojnih napak</a:t>
            </a:r>
          </a:p>
          <a:p>
            <a:r>
              <a:rPr lang="sl-SI" smtClean="0"/>
              <a:t>oprema besedil z </a:t>
            </a:r>
            <a:r>
              <a:rPr lang="sl-SI" smtClean="0"/>
              <a:t>bibliografskimi podatki: razvezujemo psevdonime, kažemo na druge natise in variante, dodajamo opombe, stopnjo popravljenosti in licenco proste dostopnosti</a:t>
            </a:r>
            <a:endParaRPr lang="sl-SI" smtClean="0"/>
          </a:p>
          <a:p>
            <a:r>
              <a:rPr lang="sl-SI" smtClean="0"/>
              <a:t>kategorizacija besedila: žanr, časopis, zbirka, avtor, leto izida ...</a:t>
            </a:r>
          </a:p>
          <a:p>
            <a:r>
              <a:rPr lang="sl-SI" smtClean="0"/>
              <a:t>obveščanje javnosti o novostih in nagovarjanje k sodelovanju</a:t>
            </a:r>
          </a:p>
          <a:p>
            <a:r>
              <a:rPr lang="sl-SI" smtClean="0"/>
              <a:t>vpis opravljenega dela v projektno evidenco in v podatkovno zbirko</a:t>
            </a:r>
          </a:p>
          <a:p>
            <a:r>
              <a:rPr lang="sl-SI" smtClean="0"/>
              <a:t>povezave teksta na geslo o avtorju ali o tekstu na Wikipediji, slika naslovnice v Zbirko (Commons)</a:t>
            </a:r>
            <a:endParaRPr lang="sl-SI" smtClean="0"/>
          </a:p>
          <a:p>
            <a:r>
              <a:rPr lang="sl-SI" smtClean="0"/>
              <a:t>oblikovanje kazal avtorskih opusov, revij, zbirk</a:t>
            </a:r>
          </a:p>
          <a:p>
            <a:r>
              <a:rPr lang="sl-SI" smtClean="0"/>
              <a:t>oblikovanje in prilagajanje dogovorov in napotkov</a:t>
            </a:r>
            <a:endParaRPr 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l-SI" smtClean="0"/>
              <a:t>Prednostni seznam</a:t>
            </a:r>
            <a:endParaRPr lang="sl-SI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3066"/>
            <a:ext cx="8208912" cy="538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Oprema besedila z bibliografskimi podatki</a:t>
            </a:r>
            <a:endParaRPr lang="sl-SI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35" y="1605162"/>
            <a:ext cx="9097299" cy="49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mtClean="0"/>
              <a:t>Kategorizacija besedila</a:t>
            </a:r>
            <a:endParaRPr lang="sl-SI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5" y="1484784"/>
            <a:ext cx="883464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Oblikovanje avtorskih opusov</a:t>
            </a:r>
            <a:endParaRPr lang="sl-SI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44575"/>
            <a:ext cx="8640960" cy="51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Slovensko leposlovje na spletu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>
                <a:hlinkClick r:id="rId3"/>
              </a:rPr>
              <a:t>Zbirka slovenskih leposlovnih besedil</a:t>
            </a:r>
            <a:r>
              <a:rPr lang="sl-SI" smtClean="0"/>
              <a:t> (Hladnik 1995)</a:t>
            </a:r>
          </a:p>
          <a:p>
            <a:r>
              <a:rPr lang="sl-SI" strike="sngStrike" smtClean="0"/>
              <a:t>Luinova zbirka Beseda  </a:t>
            </a:r>
          </a:p>
          <a:p>
            <a:r>
              <a:rPr lang="sl-SI" smtClean="0">
                <a:hlinkClick r:id="rId4"/>
              </a:rPr>
              <a:t>Digitalna knjižnica Slovenije</a:t>
            </a:r>
            <a:r>
              <a:rPr lang="sl-SI" smtClean="0"/>
              <a:t> dLib</a:t>
            </a:r>
          </a:p>
          <a:p>
            <a:r>
              <a:rPr lang="sl-SI" smtClean="0">
                <a:hlinkClick r:id="rId5"/>
              </a:rPr>
              <a:t>Digitalna knjižnica IMP</a:t>
            </a:r>
            <a:r>
              <a:rPr lang="sl-SI" smtClean="0"/>
              <a:t> </a:t>
            </a:r>
          </a:p>
          <a:p>
            <a:r>
              <a:rPr lang="sl-SI" smtClean="0">
                <a:hlinkClick r:id="rId6"/>
              </a:rPr>
              <a:t>France Prešeren</a:t>
            </a:r>
            <a:r>
              <a:rPr lang="sl-SI" smtClean="0"/>
              <a:t>, Locutio, Pesnik.net itd.</a:t>
            </a:r>
          </a:p>
          <a:p>
            <a:r>
              <a:rPr lang="sl-SI" smtClean="0"/>
              <a:t>...</a:t>
            </a:r>
          </a:p>
          <a:p>
            <a:r>
              <a:rPr lang="sl-SI" smtClean="0"/>
              <a:t>→</a:t>
            </a:r>
            <a:r>
              <a:rPr lang="sl-SI" b="1" smtClean="0">
                <a:hlinkClick r:id="rId7"/>
              </a:rPr>
              <a:t>Wikivir:Slovenska leposlovna klasika</a:t>
            </a:r>
            <a:endParaRPr lang="sl-SI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Projektna evidenca</a:t>
            </a:r>
            <a:endParaRPr lang="sl-SI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63" y="1600200"/>
            <a:ext cx="8956948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sl-SI" smtClean="0"/>
              <a:t>Komunikacija med sodelavci</a:t>
            </a:r>
            <a:endParaRPr lang="sl-SI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7527779" cy="531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rmAutofit fontScale="90000"/>
          </a:bodyPr>
          <a:lstStyle/>
          <a:p>
            <a:r>
              <a:rPr lang="sl-SI" smtClean="0"/>
              <a:t>Obveščanje javnosti na forumu Slovlit</a:t>
            </a:r>
            <a:endParaRPr lang="sl-SI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24501"/>
            <a:ext cx="8280919" cy="54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sl-SI" smtClean="0"/>
              <a:t>Toda ...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spcBef>
                <a:spcPts val="0"/>
              </a:spcBef>
              <a:buNone/>
            </a:pPr>
            <a:r>
              <a:rPr lang="sl-SI" smtClean="0"/>
              <a:t>Postavljamo le besedila, katerih avtorji so že 70 let mrtvi. </a:t>
            </a:r>
            <a:r>
              <a:rPr lang="sl-SI" smtClean="0"/>
              <a:t>Sodobna besedila lahko na Wikivir postavijo le avtorji sami ali njihovi dediči, mi pa, če izpolnijo obrazec OTRS, ki jamči, da besedilo prepuščajo v javno last za kakršen koli namen pod pogojem priznavanja avtorstva. Da bi sodobno izvirno leposlovje v večji meri domovalo na Wikiviru, se mora tudi pri avtorjih zasidrati zavest, da literarna dejavnost ni prostor zaslužka, ampak prostor služenja skupnosti.</a:t>
            </a:r>
            <a:endParaRPr lang="sl-SI"/>
          </a:p>
        </p:txBody>
      </p:sp>
      <p:pic>
        <p:nvPicPr>
          <p:cNvPr id="12292" name="Picture 4" descr="By-nc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059" y="260648"/>
            <a:ext cx="3703269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smtClean="0">
                <a:hlinkClick r:id="rId2"/>
              </a:rPr>
              <a:t>Projekt Wikivir:Slovenska leposlovna klasika</a:t>
            </a:r>
            <a:endParaRPr lang="sl-SI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893139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Zakaj Wikivir?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213285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l-SI" smtClean="0"/>
              <a:t>ker je prav za ta namen</a:t>
            </a:r>
          </a:p>
          <a:p>
            <a:r>
              <a:rPr lang="sl-SI" smtClean="0"/>
              <a:t>ker spada v Wikimedijina spletišča</a:t>
            </a:r>
          </a:p>
          <a:p>
            <a:pPr lvl="1"/>
            <a:r>
              <a:rPr lang="sl-SI" smtClean="0"/>
              <a:t>na vrhu med zadetki</a:t>
            </a:r>
          </a:p>
          <a:p>
            <a:pPr lvl="1"/>
            <a:r>
              <a:rPr lang="sl-SI" smtClean="0"/>
              <a:t>prostodostopen</a:t>
            </a:r>
          </a:p>
          <a:p>
            <a:pPr lvl="1"/>
            <a:r>
              <a:rPr lang="sl-SI" smtClean="0"/>
              <a:t>kolaborativen (za sodelovanje slehernega)</a:t>
            </a:r>
          </a:p>
          <a:p>
            <a:pPr lvl="1"/>
            <a:r>
              <a:rPr lang="sl-SI" smtClean="0"/>
              <a:t>nekomercialen in politično neodvisen</a:t>
            </a:r>
          </a:p>
          <a:p>
            <a:pPr lvl="1"/>
            <a:r>
              <a:rPr lang="sl-SI" smtClean="0"/>
              <a:t>globalen</a:t>
            </a:r>
          </a:p>
          <a:p>
            <a:pPr lvl="1"/>
            <a:r>
              <a:rPr lang="sl-SI" smtClean="0"/>
              <a:t>preprost</a:t>
            </a:r>
          </a:p>
          <a:p>
            <a:pPr lvl="1"/>
            <a:r>
              <a:rPr lang="sl-SI" smtClean="0"/>
              <a:t>trajen</a:t>
            </a:r>
          </a:p>
          <a:p>
            <a:pPr lvl="1"/>
            <a:r>
              <a:rPr lang="sl-SI" smtClean="0"/>
              <a:t>primeren za vsakdanjo, šolsko in znanstveno rabo</a:t>
            </a:r>
          </a:p>
        </p:txBody>
      </p:sp>
      <p:pic>
        <p:nvPicPr>
          <p:cNvPr id="19458" name="Picture 2" descr="Wikimedi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08720"/>
            <a:ext cx="3068960" cy="3068960"/>
          </a:xfrm>
          <a:prstGeom prst="rect">
            <a:avLst/>
          </a:prstGeom>
          <a:noFill/>
        </p:spPr>
      </p:pic>
      <p:pic>
        <p:nvPicPr>
          <p:cNvPr id="19460" name="Picture 4" descr="https://upload.wikimedia.org/wikipedia/commons/thumb/2/25/Open_Access_logo_PLoS_white.svg/220px-Open_Access_logo_PLoS_whit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648072" cy="101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Statistika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na Wikiviru je 63 jezikov (fr an nem rus pl ...), slovenščina je na 20. mestu</a:t>
            </a:r>
          </a:p>
          <a:p>
            <a:r>
              <a:rPr lang="sl-SI" smtClean="0"/>
              <a:t>4 mio člankov s 4-6 redakcijami (sl 11.000 tekstov), 280 adminov (sl 5), 2,6 mio urednikov (sl 4700, v zadnjem mesecu 30)</a:t>
            </a:r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Zakaj dLib ne zadošča?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ker teksti vsebujejo napake, ki jih je zagrešil OCR (st</a:t>
            </a:r>
            <a:r>
              <a:rPr lang="sl-SI" smtClean="0"/>
              <a:t>rojno prepoznavanje besedila)</a:t>
            </a:r>
          </a:p>
          <a:p>
            <a:r>
              <a:rPr lang="sl-SI" smtClean="0"/>
              <a:t>ker nimajo vsi teksti metapodatkov; zaradi obojega jih težko najdemo, zlasti objave v periodiki, npr. Malovrhovega </a:t>
            </a:r>
            <a:r>
              <a:rPr lang="sl-SI" smtClean="0"/>
              <a:t>romana Osvetnik iz leta 1906 ne najdemo na enem mestu, ampak v desetinah nadaljevanj v časniku </a:t>
            </a:r>
            <a:r>
              <a:rPr lang="sl-SI" i="1" smtClean="0"/>
              <a:t>Slovenski narod</a:t>
            </a:r>
            <a:r>
              <a:rPr lang="sl-SI" smtClean="0"/>
              <a:t> </a:t>
            </a:r>
            <a:endParaRPr lang="sl-SI" smtClean="0"/>
          </a:p>
          <a:p>
            <a:r>
              <a:rPr lang="sl-SI" smtClean="0"/>
              <a:t>ker na dLibu še ni vsega leposlovja</a:t>
            </a:r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Romani v nadaljevanjih na dLibu niso v enem kosu in so težko najdljivi</a:t>
            </a:r>
            <a:endParaRPr lang="sl-SI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47" y="1600200"/>
            <a:ext cx="8981283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Na Wikiviru sestavimo iz poglavij enotno besedilo</a:t>
            </a:r>
            <a:endParaRPr lang="sl-SI"/>
          </a:p>
        </p:txBody>
      </p:sp>
      <p:pic>
        <p:nvPicPr>
          <p:cNvPr id="266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038600" cy="450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403" y="3140968"/>
            <a:ext cx="659615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Cilji projekta Wikivir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postaviti v prosti dostop vse dosegljivo slovensko leposlovje</a:t>
            </a:r>
          </a:p>
          <a:p>
            <a:pPr lvl="1"/>
            <a:r>
              <a:rPr lang="sl-SI" smtClean="0"/>
              <a:t>izvirno in prevedeno</a:t>
            </a:r>
          </a:p>
          <a:p>
            <a:pPr lvl="1"/>
            <a:r>
              <a:rPr lang="sl-SI" smtClean="0"/>
              <a:t>klasiko in popularno literaturo</a:t>
            </a:r>
          </a:p>
          <a:p>
            <a:pPr lvl="1"/>
            <a:r>
              <a:rPr lang="sl-SI" smtClean="0"/>
              <a:t>knjižne in revijalne objave</a:t>
            </a:r>
          </a:p>
          <a:p>
            <a:pPr lvl="1"/>
            <a:r>
              <a:rPr lang="sl-SI" smtClean="0"/>
              <a:t>obliterarne objave</a:t>
            </a:r>
          </a:p>
          <a:p>
            <a:r>
              <a:rPr lang="sl-SI" smtClean="0"/>
              <a:t>besedila </a:t>
            </a:r>
            <a:r>
              <a:rPr lang="sl-SI" smtClean="0"/>
              <a:t>opremiti z bibliografskimi podatki in</a:t>
            </a:r>
          </a:p>
          <a:p>
            <a:r>
              <a:rPr lang="sl-SI" smtClean="0"/>
              <a:t>jih razporejati po letih, avtorjih, zvrsteh, žanrih, jeziku, mestu in načinu objave ...</a:t>
            </a:r>
          </a:p>
          <a:p>
            <a:pPr lvl="1"/>
            <a:endParaRPr lang="sl-SI" smtClean="0"/>
          </a:p>
          <a:p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610</Words>
  <Application>Microsoft Office PowerPoint</Application>
  <PresentationFormat>Diaprojekcija na zaslonu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4" baseType="lpstr">
      <vt:lpstr>Officeova tema</vt:lpstr>
      <vt:lpstr>Slovensko leposlovje na Wikiviru</vt:lpstr>
      <vt:lpstr>Slovensko leposlovje na spletu</vt:lpstr>
      <vt:lpstr>Projekt Wikivir:Slovenska leposlovna klasika</vt:lpstr>
      <vt:lpstr>Zakaj Wikivir?</vt:lpstr>
      <vt:lpstr>Statistika</vt:lpstr>
      <vt:lpstr>Zakaj dLib ne zadošča?</vt:lpstr>
      <vt:lpstr>Romani v nadaljevanjih na dLibu niso v enem kosu in so težko najdljivi</vt:lpstr>
      <vt:lpstr>Na Wikiviru sestavimo iz poglavij enotno besedilo</vt:lpstr>
      <vt:lpstr>Cilji projekta Wikivir</vt:lpstr>
      <vt:lpstr>Historiat projekta</vt:lpstr>
      <vt:lpstr>Obiskanost projektne strani</vt:lpstr>
      <vt:lpstr>Kdo so sodelavci?</vt:lpstr>
      <vt:lpstr>Z delom na Wikiviru se seznanijo vsi študenti prvega letnika</vt:lpstr>
      <vt:lpstr>Evidentiranje iz izbor sodelavcev</vt:lpstr>
      <vt:lpstr>Seznam projektnih opravil</vt:lpstr>
      <vt:lpstr>Prednostni seznam</vt:lpstr>
      <vt:lpstr>Oprema besedila z bibliografskimi podatki</vt:lpstr>
      <vt:lpstr>Kategorizacija besedila</vt:lpstr>
      <vt:lpstr>Oblikovanje avtorskih opusov</vt:lpstr>
      <vt:lpstr>Projektna evidenca</vt:lpstr>
      <vt:lpstr>Komunikacija med sodelavci</vt:lpstr>
      <vt:lpstr>Obveščanje javnosti na forumu Slovlit</vt:lpstr>
      <vt:lpstr>Toda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 leposlovje na Wikiviru</dc:title>
  <dc:creator>Rec.</dc:creator>
  <cp:lastModifiedBy>Rec.</cp:lastModifiedBy>
  <cp:revision>5</cp:revision>
  <dcterms:created xsi:type="dcterms:W3CDTF">2015-03-24T22:02:53Z</dcterms:created>
  <dcterms:modified xsi:type="dcterms:W3CDTF">2015-03-25T19:06:53Z</dcterms:modified>
</cp:coreProperties>
</file>